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70" r:id="rId4"/>
    <p:sldId id="272" r:id="rId5"/>
    <p:sldId id="273" r:id="rId6"/>
    <p:sldId id="274" r:id="rId7"/>
    <p:sldId id="276" r:id="rId8"/>
    <p:sldId id="267" r:id="rId9"/>
    <p:sldId id="277" r:id="rId10"/>
    <p:sldId id="278" r:id="rId11"/>
    <p:sldId id="279" r:id="rId12"/>
    <p:sldId id="280" r:id="rId13"/>
    <p:sldId id="269"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8"/>
    <p:restoredTop sz="94643"/>
  </p:normalViewPr>
  <p:slideViewPr>
    <p:cSldViewPr snapToGrid="0" snapToObjects="1">
      <p:cViewPr>
        <p:scale>
          <a:sx n="108" d="100"/>
          <a:sy n="108" d="100"/>
        </p:scale>
        <p:origin x="840"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686E8-A0FB-7C49-ADAE-D5F5FD9F48D6}" type="datetimeFigureOut">
              <a:rPr lang="en-US" smtClean="0"/>
              <a:t>4/27/21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26184-CD0E-CE47-B581-24D79BFCE985}" type="slidenum">
              <a:rPr lang="en-US" smtClean="0"/>
              <a:t>‹#›</a:t>
            </a:fld>
            <a:endParaRPr lang="en-US"/>
          </a:p>
        </p:txBody>
      </p:sp>
    </p:spTree>
    <p:extLst>
      <p:ext uri="{BB962C8B-B14F-4D97-AF65-F5344CB8AC3E}">
        <p14:creationId xmlns:p14="http://schemas.microsoft.com/office/powerpoint/2010/main" val="64389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26184-CD0E-CE47-B581-24D79BFCE985}" type="slidenum">
              <a:rPr lang="en-US" smtClean="0"/>
              <a:t>13</a:t>
            </a:fld>
            <a:endParaRPr lang="en-US"/>
          </a:p>
        </p:txBody>
      </p:sp>
    </p:spTree>
    <p:extLst>
      <p:ext uri="{BB962C8B-B14F-4D97-AF65-F5344CB8AC3E}">
        <p14:creationId xmlns:p14="http://schemas.microsoft.com/office/powerpoint/2010/main" val="84945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worldatlas.com/articles/where-do-america-s-bananas-come-from.html" TargetMode="External"/><Relationship Id="rId4" Type="http://schemas.openxmlformats.org/officeDocument/2006/relationships/hyperlink" Target="https://edis.ifas.ufl.edu/fe901" TargetMode="External"/><Relationship Id="rId5" Type="http://schemas.openxmlformats.org/officeDocument/2006/relationships/hyperlink" Target="https://corporatefinanceinstitute.com/resources/knowledge/strategy/vertical-integration/" TargetMode="External"/><Relationship Id="rId6" Type="http://schemas.openxmlformats.org/officeDocument/2006/relationships/hyperlink" Target="https://members.tripod.com/foro_emaus/BanPlantsCA.htm" TargetMode="External"/><Relationship Id="rId7" Type="http://schemas.openxmlformats.org/officeDocument/2006/relationships/hyperlink" Target="https://laborrights.org/industries/bananas#:~:text=Nearly%20all%20bananas%20consumed%20in,accelerating%20race%20to%20the%20bottom" TargetMode="External"/><Relationship Id="rId8" Type="http://schemas.openxmlformats.org/officeDocument/2006/relationships/hyperlink" Target="https://community.plu.edu/~bananas/economic/home.html" TargetMode="External"/><Relationship Id="rId9" Type="http://schemas.openxmlformats.org/officeDocument/2006/relationships/hyperlink" Target="https://www.youtube.com/watch?v=_l7sak6Vlq8" TargetMode="External"/><Relationship Id="rId10" Type="http://schemas.openxmlformats.org/officeDocument/2006/relationships/hyperlink" Target="https://www.reuters.com/article/us-honduras-protests/dole-fruit-trucks-burned-in-honduras-as-protests-spread-idUSKCN1T40IQ" TargetMode="External"/><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hyperlink" Target="http://www.fao.org/3/y5102e/y5102e07.htm" TargetMode="External"/><Relationship Id="rId4" Type="http://schemas.openxmlformats.org/officeDocument/2006/relationships/hyperlink" Target="https://www.dole.com/en/produce/fruits/bananas" TargetMode="External"/><Relationship Id="rId1" Type="http://schemas.openxmlformats.org/officeDocument/2006/relationships/slideLayout" Target="../slideLayouts/slideLayout10.xml"/><Relationship Id="rId2" Type="http://schemas.openxmlformats.org/officeDocument/2006/relationships/hyperlink" Target="https://theconversation.com/the-quest-to-save-the-banana-from-extinction-11225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_l7sak6Vlq8" TargetMode="External"/><Relationship Id="rId4" Type="http://schemas.openxmlformats.org/officeDocument/2006/relationships/image" Target="../media/image4.tiff"/><Relationship Id="rId1" Type="http://schemas.openxmlformats.org/officeDocument/2006/relationships/slideLayout" Target="../slideLayouts/slideLayout10.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tiff"/><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104620"/>
            <a:ext cx="8361229" cy="2098226"/>
          </a:xfrm>
        </p:spPr>
        <p:txBody>
          <a:bodyPr/>
          <a:lstStyle/>
          <a:p>
            <a:r>
              <a:rPr lang="en-US" smtClean="0"/>
              <a:t>My Commodity:</a:t>
            </a:r>
            <a:endParaRPr lang="en-US" dirty="0"/>
          </a:p>
        </p:txBody>
      </p:sp>
      <p:sp>
        <p:nvSpPr>
          <p:cNvPr id="3" name="Subtitle 2"/>
          <p:cNvSpPr>
            <a:spLocks noGrp="1"/>
          </p:cNvSpPr>
          <p:nvPr>
            <p:ph type="subTitle" idx="1"/>
          </p:nvPr>
        </p:nvSpPr>
        <p:spPr>
          <a:xfrm>
            <a:off x="3638910" y="5595509"/>
            <a:ext cx="6831673" cy="1086237"/>
          </a:xfrm>
        </p:spPr>
        <p:txBody>
          <a:bodyPr>
            <a:normAutofit/>
          </a:bodyPr>
          <a:lstStyle/>
          <a:p>
            <a:r>
              <a:rPr lang="en-US" sz="3000" dirty="0" smtClean="0"/>
              <a:t>Bananas</a:t>
            </a:r>
            <a:endParaRPr lang="en-US" sz="3000" dirty="0"/>
          </a:p>
        </p:txBody>
      </p:sp>
      <p:pic>
        <p:nvPicPr>
          <p:cNvPr id="4" name="Picture 3"/>
          <p:cNvPicPr>
            <a:picLocks noChangeAspect="1"/>
          </p:cNvPicPr>
          <p:nvPr/>
        </p:nvPicPr>
        <p:blipFill>
          <a:blip r:embed="rId2"/>
          <a:stretch>
            <a:fillRect/>
          </a:stretch>
        </p:blipFill>
        <p:spPr>
          <a:xfrm>
            <a:off x="5881485" y="2202846"/>
            <a:ext cx="4867507" cy="3239105"/>
          </a:xfrm>
          <a:prstGeom prst="rect">
            <a:avLst/>
          </a:prstGeom>
        </p:spPr>
      </p:pic>
      <p:sp>
        <p:nvSpPr>
          <p:cNvPr id="5" name="TextBox 4"/>
          <p:cNvSpPr txBox="1"/>
          <p:nvPr/>
        </p:nvSpPr>
        <p:spPr>
          <a:xfrm>
            <a:off x="10470583" y="6465972"/>
            <a:ext cx="1500795" cy="369332"/>
          </a:xfrm>
          <a:prstGeom prst="rect">
            <a:avLst/>
          </a:prstGeom>
          <a:noFill/>
        </p:spPr>
        <p:txBody>
          <a:bodyPr wrap="none" rtlCol="0">
            <a:spAutoFit/>
          </a:bodyPr>
          <a:lstStyle/>
          <a:p>
            <a:r>
              <a:rPr lang="en-US" smtClean="0"/>
              <a:t>Caroline Tuite</a:t>
            </a:r>
            <a:endParaRPr lang="en-US"/>
          </a:p>
        </p:txBody>
      </p:sp>
      <p:sp>
        <p:nvSpPr>
          <p:cNvPr id="6" name="TextBox 5"/>
          <p:cNvSpPr txBox="1"/>
          <p:nvPr/>
        </p:nvSpPr>
        <p:spPr>
          <a:xfrm>
            <a:off x="1251969" y="2056686"/>
            <a:ext cx="4471937" cy="4031873"/>
          </a:xfrm>
          <a:prstGeom prst="rect">
            <a:avLst/>
          </a:prstGeom>
          <a:noFill/>
        </p:spPr>
        <p:txBody>
          <a:bodyPr wrap="square" rtlCol="0">
            <a:spAutoFit/>
          </a:bodyPr>
          <a:lstStyle/>
          <a:p>
            <a:r>
              <a:rPr lang="en-US" sz="1600" dirty="0" smtClean="0"/>
              <a:t>- The </a:t>
            </a:r>
            <a:r>
              <a:rPr lang="en-US" sz="1600" dirty="0"/>
              <a:t>US on its own produces approximately 0.008 million metric tons of bananas annually, so they heavily rely on bananas from countries in order to meet high demands for the fruit.</a:t>
            </a:r>
          </a:p>
          <a:p>
            <a:pPr lvl="1"/>
            <a:r>
              <a:rPr lang="en-US" sz="1600" dirty="0" smtClean="0"/>
              <a:t>- Fun </a:t>
            </a:r>
            <a:r>
              <a:rPr lang="en-US" sz="1600" dirty="0"/>
              <a:t>Fact: Bananas outsell oranges and apples combines in the US.</a:t>
            </a:r>
          </a:p>
          <a:p>
            <a:r>
              <a:rPr lang="en-US" sz="1600" dirty="0" smtClean="0"/>
              <a:t>- These </a:t>
            </a:r>
            <a:r>
              <a:rPr lang="en-US" sz="1600" dirty="0"/>
              <a:t>other countries (Top 5), include Ecuador, Philippines, Costa Rica, Honduras and Columbia. They account for over 90% of US imports of bananas. </a:t>
            </a:r>
          </a:p>
          <a:p>
            <a:r>
              <a:rPr lang="en-US" sz="1600" dirty="0" smtClean="0"/>
              <a:t>- In </a:t>
            </a:r>
            <a:r>
              <a:rPr lang="en-US" sz="1600" dirty="0"/>
              <a:t>2019, Ecuador was the leading exporter of bananas to the US, shipping about 3.3 billion US dollars, or 10.3 billion pounds worth of them .</a:t>
            </a:r>
          </a:p>
          <a:p>
            <a:r>
              <a:rPr lang="en-US" sz="1600" dirty="0" smtClean="0"/>
              <a:t>- Data </a:t>
            </a:r>
            <a:r>
              <a:rPr lang="en-US" sz="1600" dirty="0"/>
              <a:t>from 2010 shows that these countries collectively shipped 3.9mmt of bananas to the US.</a:t>
            </a:r>
          </a:p>
        </p:txBody>
      </p:sp>
    </p:spTree>
    <p:extLst>
      <p:ext uri="{BB962C8B-B14F-4D97-AF65-F5344CB8AC3E}">
        <p14:creationId xmlns:p14="http://schemas.microsoft.com/office/powerpoint/2010/main" val="168207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sp>
        <p:nvSpPr>
          <p:cNvPr id="3" name="Vertical Text Placeholder 2"/>
          <p:cNvSpPr>
            <a:spLocks noGrp="1"/>
          </p:cNvSpPr>
          <p:nvPr>
            <p:ph type="body" orient="vert" idx="1"/>
          </p:nvPr>
        </p:nvSpPr>
        <p:spPr>
          <a:xfrm rot="16200000">
            <a:off x="2526480" y="1184563"/>
            <a:ext cx="4429494" cy="6739247"/>
          </a:xfrm>
        </p:spPr>
        <p:txBody>
          <a:bodyPr/>
          <a:lstStyle/>
          <a:p>
            <a:r>
              <a:rPr lang="en-US" dirty="0" smtClean="0"/>
              <a:t>Bananas are the most popular fruit in the world, there is not really a need to advertise. Dole specifically advertises their company with labels of freshness and health. </a:t>
            </a:r>
          </a:p>
          <a:p>
            <a:r>
              <a:rPr lang="en-US" dirty="0" smtClean="0"/>
              <a:t>In June of 2020, they had an advertisement for children using Pixar characters.</a:t>
            </a:r>
          </a:p>
          <a:p>
            <a:r>
              <a:rPr lang="en-US" dirty="0" smtClean="0"/>
              <a:t>Looking at Dole’s website, they advertise bananas for their health qualities.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088" y="2171700"/>
            <a:ext cx="6364329" cy="4197886"/>
          </a:xfrm>
          <a:prstGeom prst="rect">
            <a:avLst/>
          </a:prstGeom>
        </p:spPr>
      </p:pic>
    </p:spTree>
    <p:extLst>
      <p:ext uri="{BB962C8B-B14F-4D97-AF65-F5344CB8AC3E}">
        <p14:creationId xmlns:p14="http://schemas.microsoft.com/office/powerpoint/2010/main" val="181101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Fetishism:</a:t>
            </a:r>
            <a:endParaRPr lang="en-US" dirty="0"/>
          </a:p>
        </p:txBody>
      </p:sp>
      <p:sp>
        <p:nvSpPr>
          <p:cNvPr id="3" name="Vertical Text Placeholder 2"/>
          <p:cNvSpPr>
            <a:spLocks noGrp="1"/>
          </p:cNvSpPr>
          <p:nvPr>
            <p:ph type="body" orient="vert" idx="1"/>
          </p:nvPr>
        </p:nvSpPr>
        <p:spPr>
          <a:xfrm rot="16200000">
            <a:off x="2437413" y="727363"/>
            <a:ext cx="4251366" cy="6382988"/>
          </a:xfrm>
        </p:spPr>
        <p:txBody>
          <a:bodyPr/>
          <a:lstStyle/>
          <a:p>
            <a:r>
              <a:rPr lang="en-US" dirty="0" smtClean="0"/>
              <a:t>They market as fresh and sustainable, but hide the fact that they are exploiting workers.</a:t>
            </a:r>
          </a:p>
          <a:p>
            <a:r>
              <a:rPr lang="en-US" dirty="0" smtClean="0"/>
              <a:t>On their website you can find countless videos portraying dole as an ethical company that cares about their workers, their product quality, and the environment. </a:t>
            </a:r>
          </a:p>
          <a:p>
            <a:r>
              <a:rPr lang="en-US" dirty="0" smtClean="0"/>
              <a:t>The website Banana Link gives loads of information on the unjust practices in the banana industry, this is a valuable source in learning the truth of the industry.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0" y="1248725"/>
            <a:ext cx="4368800" cy="4229100"/>
          </a:xfrm>
          <a:prstGeom prst="rect">
            <a:avLst/>
          </a:prstGeom>
        </p:spPr>
      </p:pic>
    </p:spTree>
    <p:extLst>
      <p:ext uri="{BB962C8B-B14F-4D97-AF65-F5344CB8AC3E}">
        <p14:creationId xmlns:p14="http://schemas.microsoft.com/office/powerpoint/2010/main" val="115990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Consumers:</a:t>
            </a:r>
            <a:endParaRPr lang="en-US" dirty="0"/>
          </a:p>
        </p:txBody>
      </p:sp>
      <p:sp>
        <p:nvSpPr>
          <p:cNvPr id="3" name="Vertical Text Placeholder 2"/>
          <p:cNvSpPr>
            <a:spLocks noGrp="1"/>
          </p:cNvSpPr>
          <p:nvPr>
            <p:ph type="body" orient="vert" idx="1"/>
          </p:nvPr>
        </p:nvSpPr>
        <p:spPr>
          <a:xfrm rot="16200000">
            <a:off x="1713014" y="1321131"/>
            <a:ext cx="4488876" cy="5171704"/>
          </a:xfrm>
        </p:spPr>
        <p:txBody>
          <a:bodyPr>
            <a:normAutofit lnSpcReduction="10000"/>
          </a:bodyPr>
          <a:lstStyle/>
          <a:p>
            <a:r>
              <a:rPr lang="en-US" dirty="0" smtClean="0"/>
              <a:t>As consumers, our voice is in our money. If an industry is partaking in unethical or unhealthy practices, the way we can help is by not supporting them in an attempt that they will listen and change their practices accordingly. </a:t>
            </a:r>
          </a:p>
          <a:p>
            <a:r>
              <a:rPr lang="en-US" dirty="0" smtClean="0"/>
              <a:t>Supporting Banana Link in their effort to make the banana industry ethical ! This can be through donating, sharing their blog, and reading their newsletter. </a:t>
            </a:r>
          </a:p>
          <a:p>
            <a:r>
              <a:rPr lang="en-US" dirty="0" smtClean="0"/>
              <a:t>One of the most important things to do is spread awareness. </a:t>
            </a:r>
          </a:p>
          <a:p>
            <a:r>
              <a:rPr lang="en-US" dirty="0" smtClean="0"/>
              <a:t>I posted to my social media’s a link to the newsletter and encouraged people to learn about the problems of the banana industry.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356" y="3396343"/>
            <a:ext cx="3731509" cy="24238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064" y="488371"/>
            <a:ext cx="4482738" cy="2642755"/>
          </a:xfrm>
          <a:prstGeom prst="rect">
            <a:avLst/>
          </a:prstGeom>
        </p:spPr>
      </p:pic>
    </p:spTree>
    <p:extLst>
      <p:ext uri="{BB962C8B-B14F-4D97-AF65-F5344CB8AC3E}">
        <p14:creationId xmlns:p14="http://schemas.microsoft.com/office/powerpoint/2010/main" val="138205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Vertical Text Placeholder 2"/>
          <p:cNvSpPr>
            <a:spLocks noGrp="1"/>
          </p:cNvSpPr>
          <p:nvPr>
            <p:ph type="body" orient="vert" idx="1"/>
          </p:nvPr>
        </p:nvSpPr>
        <p:spPr>
          <a:xfrm rot="16200000">
            <a:off x="4382431" y="-914400"/>
            <a:ext cx="4204011" cy="10582509"/>
          </a:xfrm>
        </p:spPr>
        <p:txBody>
          <a:bodyPr/>
          <a:lstStyle/>
          <a:p>
            <a:r>
              <a:rPr lang="en-US" u="sng" dirty="0" smtClean="0">
                <a:hlinkClick r:id="rId3"/>
              </a:rPr>
              <a:t>https</a:t>
            </a:r>
            <a:r>
              <a:rPr lang="en-US" u="sng" dirty="0">
                <a:hlinkClick r:id="rId3"/>
              </a:rPr>
              <a:t>://www.worldatlas.com/articles/where-do-america-s-bananas-come-from.html</a:t>
            </a:r>
            <a:r>
              <a:rPr lang="en-US" dirty="0"/>
              <a:t> </a:t>
            </a:r>
          </a:p>
          <a:p>
            <a:r>
              <a:rPr lang="en-US" u="sng" dirty="0" smtClean="0">
                <a:hlinkClick r:id="rId4"/>
              </a:rPr>
              <a:t>https</a:t>
            </a:r>
            <a:r>
              <a:rPr lang="en-US" u="sng" dirty="0">
                <a:hlinkClick r:id="rId4"/>
              </a:rPr>
              <a:t>://edis.ifas.ufl.edu/fe901</a:t>
            </a:r>
            <a:r>
              <a:rPr lang="en-US" dirty="0"/>
              <a:t> </a:t>
            </a:r>
            <a:endParaRPr lang="en-US" dirty="0" smtClean="0"/>
          </a:p>
          <a:p>
            <a:r>
              <a:rPr lang="en-US" u="sng" dirty="0" smtClean="0">
                <a:hlinkClick r:id="rId5"/>
              </a:rPr>
              <a:t>https</a:t>
            </a:r>
            <a:r>
              <a:rPr lang="en-US" u="sng" dirty="0">
                <a:hlinkClick r:id="rId5"/>
              </a:rPr>
              <a:t>://corporatefinanceinstitute.com/resources/knowledge/strategy/vertical-integration/</a:t>
            </a:r>
            <a:r>
              <a:rPr lang="en-US" dirty="0"/>
              <a:t> </a:t>
            </a:r>
          </a:p>
          <a:p>
            <a:r>
              <a:rPr lang="en-US" u="sng" dirty="0" smtClean="0">
                <a:hlinkClick r:id="rId6"/>
              </a:rPr>
              <a:t>https</a:t>
            </a:r>
            <a:r>
              <a:rPr lang="en-US" u="sng" dirty="0">
                <a:hlinkClick r:id="rId6"/>
              </a:rPr>
              <a:t>://</a:t>
            </a:r>
            <a:r>
              <a:rPr lang="en-US" u="sng" dirty="0" smtClean="0">
                <a:hlinkClick r:id="rId6"/>
              </a:rPr>
              <a:t>members.tripod.com/foro_emaus/BanPlantsCA.htm</a:t>
            </a:r>
            <a:endParaRPr lang="en-US" dirty="0"/>
          </a:p>
          <a:p>
            <a:r>
              <a:rPr lang="en-US" u="sng" dirty="0">
                <a:hlinkClick r:id="rId7"/>
              </a:rPr>
              <a:t>https://laborrights.org/industries/bananas#:~:text=Nearly%20all%20bananas%20consumed%20in,accelerating%20race%20to%20the%20bottom</a:t>
            </a:r>
            <a:r>
              <a:rPr lang="en-US" dirty="0"/>
              <a:t>. </a:t>
            </a:r>
          </a:p>
          <a:p>
            <a:r>
              <a:rPr lang="en-US" u="sng" dirty="0" smtClean="0">
                <a:hlinkClick r:id="rId8"/>
              </a:rPr>
              <a:t>https</a:t>
            </a:r>
            <a:r>
              <a:rPr lang="en-US" u="sng" dirty="0">
                <a:hlinkClick r:id="rId8"/>
              </a:rPr>
              <a:t>://community.plu.edu/~bananas/economic/home.html</a:t>
            </a:r>
            <a:r>
              <a:rPr lang="en-US" dirty="0"/>
              <a:t> </a:t>
            </a:r>
            <a:endParaRPr lang="en-US" dirty="0" smtClean="0"/>
          </a:p>
          <a:p>
            <a:r>
              <a:rPr lang="en-US" dirty="0">
                <a:hlinkClick r:id="rId9"/>
              </a:rPr>
              <a:t>https://www.youtube.com/watch?v=_</a:t>
            </a:r>
            <a:r>
              <a:rPr lang="en-US" dirty="0" smtClean="0">
                <a:hlinkClick r:id="rId9"/>
              </a:rPr>
              <a:t>l7sak6Vlq8</a:t>
            </a:r>
            <a:r>
              <a:rPr lang="en-US" dirty="0" smtClean="0"/>
              <a:t> </a:t>
            </a:r>
          </a:p>
          <a:p>
            <a:r>
              <a:rPr lang="en-US" dirty="0">
                <a:hlinkClick r:id="rId10"/>
              </a:rPr>
              <a:t>https://</a:t>
            </a:r>
            <a:r>
              <a:rPr lang="en-US" dirty="0" smtClean="0">
                <a:hlinkClick r:id="rId10"/>
              </a:rPr>
              <a:t>www.reuters.com/article/us-honduras-protests/dole-fruit-trucks-burned-in-honduras-as-protests-spread-idUSKCN1T40IQ</a:t>
            </a:r>
            <a:r>
              <a:rPr lang="en-US" dirty="0" smtClean="0"/>
              <a:t> </a:t>
            </a:r>
            <a:endParaRPr lang="en-US" dirty="0"/>
          </a:p>
        </p:txBody>
      </p:sp>
    </p:spTree>
    <p:extLst>
      <p:ext uri="{BB962C8B-B14F-4D97-AF65-F5344CB8AC3E}">
        <p14:creationId xmlns:p14="http://schemas.microsoft.com/office/powerpoint/2010/main" val="84934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Cont.</a:t>
            </a:r>
            <a:endParaRPr lang="en-US" dirty="0"/>
          </a:p>
        </p:txBody>
      </p:sp>
      <p:sp>
        <p:nvSpPr>
          <p:cNvPr id="3" name="Vertical Text Placeholder 2"/>
          <p:cNvSpPr>
            <a:spLocks noGrp="1"/>
          </p:cNvSpPr>
          <p:nvPr>
            <p:ph type="body" orient="vert" idx="1"/>
          </p:nvPr>
        </p:nvSpPr>
        <p:spPr>
          <a:xfrm rot="16200000">
            <a:off x="4381996" y="-855022"/>
            <a:ext cx="4108862" cy="9809016"/>
          </a:xfrm>
        </p:spPr>
        <p:txBody>
          <a:bodyPr/>
          <a:lstStyle/>
          <a:p>
            <a:r>
              <a:rPr lang="en-US" dirty="0">
                <a:hlinkClick r:id="rId2"/>
              </a:rPr>
              <a:t>https://</a:t>
            </a:r>
            <a:r>
              <a:rPr lang="en-US" dirty="0" smtClean="0">
                <a:hlinkClick r:id="rId2"/>
              </a:rPr>
              <a:t>theconversation.com/the-quest-to-save-the-banana-from-extinction-112256</a:t>
            </a:r>
            <a:r>
              <a:rPr lang="en-US" dirty="0" smtClean="0"/>
              <a:t> </a:t>
            </a:r>
          </a:p>
          <a:p>
            <a:r>
              <a:rPr lang="en-US" dirty="0">
                <a:hlinkClick r:id="rId3"/>
              </a:rPr>
              <a:t>http://</a:t>
            </a:r>
            <a:r>
              <a:rPr lang="en-US" dirty="0" smtClean="0">
                <a:hlinkClick r:id="rId3"/>
              </a:rPr>
              <a:t>www.fao.org/3/y5102e/y5102e07.htm</a:t>
            </a:r>
            <a:r>
              <a:rPr lang="en-US" dirty="0" smtClean="0"/>
              <a:t> </a:t>
            </a:r>
          </a:p>
          <a:p>
            <a:r>
              <a:rPr lang="en-US" dirty="0">
                <a:hlinkClick r:id="rId4"/>
              </a:rPr>
              <a:t>https://</a:t>
            </a:r>
            <a:r>
              <a:rPr lang="en-US" dirty="0" smtClean="0">
                <a:hlinkClick r:id="rId4"/>
              </a:rPr>
              <a:t>www.dole.com/en/produce/fruits/bananas</a:t>
            </a:r>
            <a:r>
              <a:rPr lang="en-US" dirty="0" smtClean="0"/>
              <a:t> </a:t>
            </a:r>
            <a:endParaRPr lang="en-US" dirty="0"/>
          </a:p>
        </p:txBody>
      </p:sp>
    </p:spTree>
    <p:extLst>
      <p:ext uri="{BB962C8B-B14F-4D97-AF65-F5344CB8AC3E}">
        <p14:creationId xmlns:p14="http://schemas.microsoft.com/office/powerpoint/2010/main" val="131968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Corporations:</a:t>
            </a:r>
            <a:endParaRPr lang="en-US" dirty="0"/>
          </a:p>
        </p:txBody>
      </p:sp>
      <p:sp>
        <p:nvSpPr>
          <p:cNvPr id="3" name="Content Placeholder 2"/>
          <p:cNvSpPr>
            <a:spLocks noGrp="1"/>
          </p:cNvSpPr>
          <p:nvPr>
            <p:ph idx="1"/>
          </p:nvPr>
        </p:nvSpPr>
        <p:spPr>
          <a:xfrm>
            <a:off x="6523648" y="685800"/>
            <a:ext cx="5212080" cy="5175250"/>
          </a:xfrm>
        </p:spPr>
        <p:txBody>
          <a:bodyPr>
            <a:normAutofit lnSpcReduction="10000"/>
          </a:bodyPr>
          <a:lstStyle/>
          <a:p>
            <a:r>
              <a:rPr lang="en-US" i="0" dirty="0" smtClean="0"/>
              <a:t>Dole is one of the biggest companies in the banana industry.</a:t>
            </a:r>
            <a:endParaRPr lang="en-US" dirty="0"/>
          </a:p>
          <a:p>
            <a:r>
              <a:rPr lang="en-US" dirty="0" smtClean="0"/>
              <a:t>This company is vertically </a:t>
            </a:r>
            <a:r>
              <a:rPr lang="en-US" dirty="0"/>
              <a:t>integrated; own/contract plantations to farm, utilize sea transport and ripening facilities, and control their own distribution networks. Allows them great market power in selling bananas. </a:t>
            </a:r>
            <a:endParaRPr lang="en-US" dirty="0" smtClean="0"/>
          </a:p>
          <a:p>
            <a:r>
              <a:rPr lang="en-US" dirty="0" smtClean="0"/>
              <a:t>The US cannot grow bananas to the scale of these tropical regions, so whereas these three companies headquarters are all in the US, they have control of the plantations they utilize in Central America. They can maintain profit and power, but eliminate certain risks of production.</a:t>
            </a:r>
          </a:p>
          <a:p>
            <a:r>
              <a:rPr lang="en-US" dirty="0" smtClean="0"/>
              <a:t>Dole has 36,000 workers and their headquarters is in Westlake </a:t>
            </a:r>
            <a:r>
              <a:rPr lang="en-US" dirty="0"/>
              <a:t>V</a:t>
            </a:r>
            <a:r>
              <a:rPr lang="en-US" dirty="0" smtClean="0"/>
              <a:t>illage, California</a:t>
            </a:r>
            <a:r>
              <a:rPr lang="en-US" dirty="0" smtClean="0"/>
              <a:t>. 74,300 employees elsewhere. </a:t>
            </a:r>
            <a:endParaRPr lang="en-US" dirty="0" smtClean="0"/>
          </a:p>
        </p:txBody>
      </p:sp>
      <p:sp>
        <p:nvSpPr>
          <p:cNvPr id="4" name="Text Placeholder 3"/>
          <p:cNvSpPr>
            <a:spLocks noGrp="1"/>
          </p:cNvSpPr>
          <p:nvPr>
            <p:ph type="body" sz="half" idx="2"/>
          </p:nvPr>
        </p:nvSpPr>
        <p:spPr>
          <a:xfrm>
            <a:off x="723900" y="4750420"/>
            <a:ext cx="3855720" cy="1116980"/>
          </a:xfrm>
        </p:spPr>
        <p:txBody>
          <a:bodyPr>
            <a:normAutofit fontScale="70000" lnSpcReduction="20000"/>
          </a:bodyPr>
          <a:lstStyle/>
          <a:p>
            <a:r>
              <a:rPr lang="en-US" dirty="0"/>
              <a:t>Distribution of fresh banana imports, </a:t>
            </a:r>
            <a:r>
              <a:rPr lang="en-US" dirty="0" smtClean="0"/>
              <a:t>2010–2019</a:t>
            </a:r>
            <a:r>
              <a:rPr lang="en-US" dirty="0"/>
              <a:t>.</a:t>
            </a:r>
          </a:p>
          <a:p>
            <a:r>
              <a:rPr lang="en-US" dirty="0"/>
              <a:t/>
            </a:r>
            <a:br>
              <a:rPr lang="en-US" dirty="0"/>
            </a:br>
            <a:r>
              <a:rPr lang="en-US" dirty="0" smtClean="0"/>
              <a:t>FAOSTAT </a:t>
            </a:r>
            <a:r>
              <a:rPr lang="en-US" dirty="0"/>
              <a:t>(Food and Agriculture Organization of the United Nations)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764742"/>
            <a:ext cx="3879281" cy="2851863"/>
          </a:xfrm>
          <a:prstGeom prst="rect">
            <a:avLst/>
          </a:prstGeom>
        </p:spPr>
      </p:pic>
    </p:spTree>
    <p:extLst>
      <p:ext uri="{BB962C8B-B14F-4D97-AF65-F5344CB8AC3E}">
        <p14:creationId xmlns:p14="http://schemas.microsoft.com/office/powerpoint/2010/main" val="43245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Process</a:t>
            </a:r>
            <a:endParaRPr lang="en-US" dirty="0"/>
          </a:p>
        </p:txBody>
      </p:sp>
      <p:sp>
        <p:nvSpPr>
          <p:cNvPr id="3" name="Vertical Text Placeholder 2"/>
          <p:cNvSpPr>
            <a:spLocks noGrp="1"/>
          </p:cNvSpPr>
          <p:nvPr>
            <p:ph type="body" orient="vert" idx="1"/>
          </p:nvPr>
        </p:nvSpPr>
        <p:spPr>
          <a:xfrm rot="16200000">
            <a:off x="2311342" y="442769"/>
            <a:ext cx="4954772" cy="7380515"/>
          </a:xfrm>
        </p:spPr>
        <p:txBody>
          <a:bodyPr>
            <a:normAutofit fontScale="85000" lnSpcReduction="20000"/>
          </a:bodyPr>
          <a:lstStyle/>
          <a:p>
            <a:r>
              <a:rPr lang="en-US" dirty="0" smtClean="0"/>
              <a:t>Bananas are harvested throughout the year with plants at various stages of their growth. It takes twelve to thirteen weeks from the time the banana stem appears to the time they are harvested</a:t>
            </a:r>
          </a:p>
          <a:p>
            <a:r>
              <a:rPr lang="en-US" dirty="0" smtClean="0"/>
              <a:t>Harvesting takes place six times a week on their plantations and is done by three workers a time. Each banana bunch requires about nine and a half gallons of water a day. A well designed drainage system is important.</a:t>
            </a:r>
          </a:p>
          <a:p>
            <a:r>
              <a:rPr lang="en-US" dirty="0" smtClean="0"/>
              <a:t>During early growth, workers cut the tips of the banana ‘fingers’ so that the bananas grow outward and thus, bigger in size. Bags are placed in between the chunks of banana to avoid bruising or things like insects contamination. </a:t>
            </a:r>
          </a:p>
          <a:p>
            <a:r>
              <a:rPr lang="en-US" dirty="0" smtClean="0"/>
              <a:t>Plants must be secured with rope because they can get to be 65-100 lbs. </a:t>
            </a:r>
          </a:p>
          <a:p>
            <a:r>
              <a:rPr lang="en-US" dirty="0" smtClean="0"/>
              <a:t>Crop protection specialists are on-call to assist when any threats of disease from insects comes up. They also help in dispersing chemicals across fields.</a:t>
            </a:r>
          </a:p>
          <a:p>
            <a:r>
              <a:rPr lang="en-US" dirty="0" smtClean="0"/>
              <a:t>Bananas are harvested while green so that they are ripe when they are sold, Dole packs the bananas and ships them in a plastic material that helps this process. The entire process from when the bananas are harvested to when they end up in the box is only 2/3 hours. </a:t>
            </a:r>
          </a:p>
          <a:p>
            <a:r>
              <a:rPr lang="en-US" dirty="0" smtClean="0"/>
              <a:t>Dole mentions their packaging is mostly recycled material from their production processes. </a:t>
            </a:r>
          </a:p>
          <a:p>
            <a:endParaRPr lang="en-US" dirty="0" smtClean="0"/>
          </a:p>
        </p:txBody>
      </p:sp>
      <p:pic>
        <p:nvPicPr>
          <p:cNvPr id="4" name="Picture 3"/>
          <p:cNvPicPr>
            <a:picLocks noChangeAspect="1"/>
          </p:cNvPicPr>
          <p:nvPr/>
        </p:nvPicPr>
        <p:blipFill>
          <a:blip r:embed="rId2"/>
          <a:stretch>
            <a:fillRect/>
          </a:stretch>
        </p:blipFill>
        <p:spPr>
          <a:xfrm>
            <a:off x="8478986" y="4025733"/>
            <a:ext cx="3526968" cy="2367477"/>
          </a:xfrm>
          <a:prstGeom prst="rect">
            <a:avLst/>
          </a:prstGeom>
        </p:spPr>
      </p:pic>
      <p:pic>
        <p:nvPicPr>
          <p:cNvPr id="5" name="Picture 4">
            <a:hlinkClick r:id="rId3"/>
          </p:cNvPr>
          <p:cNvPicPr>
            <a:picLocks noChangeAspect="1"/>
          </p:cNvPicPr>
          <p:nvPr/>
        </p:nvPicPr>
        <p:blipFill>
          <a:blip r:embed="rId4"/>
          <a:stretch>
            <a:fillRect/>
          </a:stretch>
        </p:blipFill>
        <p:spPr>
          <a:xfrm>
            <a:off x="8478986" y="441199"/>
            <a:ext cx="3526968" cy="1975102"/>
          </a:xfrm>
          <a:prstGeom prst="rect">
            <a:avLst/>
          </a:prstGeom>
        </p:spPr>
      </p:pic>
      <p:sp>
        <p:nvSpPr>
          <p:cNvPr id="6" name="TextBox 5"/>
          <p:cNvSpPr txBox="1"/>
          <p:nvPr/>
        </p:nvSpPr>
        <p:spPr>
          <a:xfrm>
            <a:off x="9737766" y="2416301"/>
            <a:ext cx="2719449" cy="338554"/>
          </a:xfrm>
          <a:prstGeom prst="rect">
            <a:avLst/>
          </a:prstGeom>
          <a:noFill/>
        </p:spPr>
        <p:txBody>
          <a:bodyPr wrap="square" rtlCol="0">
            <a:spAutoFit/>
          </a:bodyPr>
          <a:lstStyle/>
          <a:p>
            <a:r>
              <a:rPr lang="en-US" sz="1600" dirty="0" smtClean="0"/>
              <a:t>Click here to watch video</a:t>
            </a:r>
            <a:endParaRPr lang="en-US" sz="1600" dirty="0"/>
          </a:p>
        </p:txBody>
      </p:sp>
    </p:spTree>
    <p:extLst>
      <p:ext uri="{BB962C8B-B14F-4D97-AF65-F5344CB8AC3E}">
        <p14:creationId xmlns:p14="http://schemas.microsoft.com/office/powerpoint/2010/main" val="186508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3881" y="3483"/>
            <a:ext cx="8208335" cy="6841939"/>
          </a:xfrm>
          <a:prstGeom prst="rect">
            <a:avLst/>
          </a:prstGeom>
        </p:spPr>
      </p:pic>
      <p:sp>
        <p:nvSpPr>
          <p:cNvPr id="5" name="Oval 4"/>
          <p:cNvSpPr/>
          <p:nvPr/>
        </p:nvSpPr>
        <p:spPr>
          <a:xfrm>
            <a:off x="5960103" y="3384253"/>
            <a:ext cx="120658" cy="1055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10505661" y="3091068"/>
            <a:ext cx="99391" cy="1093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46429" y="3186722"/>
            <a:ext cx="105732" cy="1114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5271416" y="3235810"/>
            <a:ext cx="475013" cy="861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17029" y="3489806"/>
            <a:ext cx="343075" cy="3102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555356" y="3048014"/>
            <a:ext cx="475013" cy="861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26032" y="3208345"/>
            <a:ext cx="1218603" cy="369332"/>
          </a:xfrm>
          <a:prstGeom prst="rect">
            <a:avLst/>
          </a:prstGeom>
          <a:noFill/>
        </p:spPr>
        <p:txBody>
          <a:bodyPr wrap="none" rtlCol="0">
            <a:spAutoFit/>
          </a:bodyPr>
          <a:lstStyle/>
          <a:p>
            <a:r>
              <a:rPr lang="en-US" dirty="0" smtClean="0">
                <a:solidFill>
                  <a:srgbClr val="FF0000"/>
                </a:solidFill>
              </a:rPr>
              <a:t>Costa Rica</a:t>
            </a:r>
            <a:endParaRPr lang="en-US" dirty="0">
              <a:solidFill>
                <a:srgbClr val="FF0000"/>
              </a:solidFill>
            </a:endParaRPr>
          </a:p>
        </p:txBody>
      </p:sp>
      <p:sp>
        <p:nvSpPr>
          <p:cNvPr id="16" name="TextBox 15"/>
          <p:cNvSpPr txBox="1"/>
          <p:nvPr/>
        </p:nvSpPr>
        <p:spPr>
          <a:xfrm>
            <a:off x="10643059" y="2724849"/>
            <a:ext cx="1104405" cy="323165"/>
          </a:xfrm>
          <a:prstGeom prst="rect">
            <a:avLst/>
          </a:prstGeom>
          <a:noFill/>
        </p:spPr>
        <p:txBody>
          <a:bodyPr wrap="square" rtlCol="0">
            <a:spAutoFit/>
          </a:bodyPr>
          <a:lstStyle/>
          <a:p>
            <a:r>
              <a:rPr lang="en-US" sz="1500" dirty="0" smtClean="0">
                <a:solidFill>
                  <a:srgbClr val="FF0000"/>
                </a:solidFill>
              </a:rPr>
              <a:t>Philippines </a:t>
            </a:r>
            <a:endParaRPr lang="en-US" sz="1500" dirty="0">
              <a:solidFill>
                <a:srgbClr val="FF0000"/>
              </a:solidFill>
            </a:endParaRPr>
          </a:p>
        </p:txBody>
      </p:sp>
      <p:sp>
        <p:nvSpPr>
          <p:cNvPr id="17" name="TextBox 16"/>
          <p:cNvSpPr txBox="1"/>
          <p:nvPr/>
        </p:nvSpPr>
        <p:spPr>
          <a:xfrm>
            <a:off x="4973936" y="3720991"/>
            <a:ext cx="986167" cy="369332"/>
          </a:xfrm>
          <a:prstGeom prst="rect">
            <a:avLst/>
          </a:prstGeom>
          <a:noFill/>
        </p:spPr>
        <p:txBody>
          <a:bodyPr wrap="none" rtlCol="0">
            <a:spAutoFit/>
          </a:bodyPr>
          <a:lstStyle/>
          <a:p>
            <a:r>
              <a:rPr lang="en-US" dirty="0" smtClean="0">
                <a:solidFill>
                  <a:srgbClr val="FF0000"/>
                </a:solidFill>
              </a:rPr>
              <a:t>Ecuador</a:t>
            </a:r>
            <a:endParaRPr lang="en-US" dirty="0">
              <a:solidFill>
                <a:srgbClr val="FF0000"/>
              </a:solidFill>
            </a:endParaRPr>
          </a:p>
        </p:txBody>
      </p:sp>
      <p:sp>
        <p:nvSpPr>
          <p:cNvPr id="25" name="Right Arrow 24"/>
          <p:cNvSpPr/>
          <p:nvPr/>
        </p:nvSpPr>
        <p:spPr>
          <a:xfrm rot="13887244">
            <a:off x="5783218" y="2946952"/>
            <a:ext cx="588775" cy="2186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1241478">
            <a:off x="5985355" y="2564298"/>
            <a:ext cx="4380658" cy="477836"/>
          </a:xfrm>
          <a:prstGeom prst="rightArrow">
            <a:avLst>
              <a:gd name="adj1" fmla="val 2702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21239" y="2407700"/>
            <a:ext cx="193909" cy="21674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978213" y="2525983"/>
            <a:ext cx="1488806" cy="369332"/>
          </a:xfrm>
          <a:prstGeom prst="rect">
            <a:avLst/>
          </a:prstGeom>
          <a:noFill/>
        </p:spPr>
        <p:txBody>
          <a:bodyPr wrap="none" rtlCol="0">
            <a:spAutoFit/>
          </a:bodyPr>
          <a:lstStyle/>
          <a:p>
            <a:r>
              <a:rPr lang="en-US" dirty="0" smtClean="0">
                <a:solidFill>
                  <a:srgbClr val="00B0F0"/>
                </a:solidFill>
              </a:rPr>
              <a:t>United States</a:t>
            </a:r>
            <a:endParaRPr lang="en-US" dirty="0">
              <a:solidFill>
                <a:srgbClr val="00B0F0"/>
              </a:solidFill>
            </a:endParaRPr>
          </a:p>
        </p:txBody>
      </p:sp>
      <p:sp>
        <p:nvSpPr>
          <p:cNvPr id="29" name="Title 1"/>
          <p:cNvSpPr>
            <a:spLocks noGrp="1"/>
          </p:cNvSpPr>
          <p:nvPr>
            <p:ph type="title"/>
          </p:nvPr>
        </p:nvSpPr>
        <p:spPr>
          <a:xfrm>
            <a:off x="736269" y="130629"/>
            <a:ext cx="2790525" cy="6531428"/>
          </a:xfrm>
        </p:spPr>
        <p:txBody>
          <a:bodyPr/>
          <a:lstStyle/>
          <a:p>
            <a:r>
              <a:rPr lang="en-US" dirty="0" smtClean="0"/>
              <a:t>Map Flow Across Boarders:</a:t>
            </a:r>
            <a:br>
              <a:rPr lang="en-US" dirty="0" smtClean="0"/>
            </a:br>
            <a:r>
              <a:rPr lang="en-US" dirty="0"/>
              <a:t/>
            </a:r>
            <a:br>
              <a:rPr lang="en-US" dirty="0"/>
            </a:br>
            <a:r>
              <a:rPr lang="en-US" sz="2500" dirty="0" smtClean="0"/>
              <a:t>Costa Rica, Ecuador, and Philippines are the top producers and exporters of bananas.</a:t>
            </a:r>
            <a:br>
              <a:rPr lang="en-US" sz="2500" dirty="0" smtClean="0"/>
            </a:br>
            <a:r>
              <a:rPr lang="en-US" sz="2500" dirty="0"/>
              <a:t/>
            </a:r>
            <a:br>
              <a:rPr lang="en-US" sz="2500" dirty="0"/>
            </a:br>
            <a:r>
              <a:rPr lang="en-US" sz="2500" dirty="0" smtClean="0"/>
              <a:t>The biggest importer from these countries is the United States.</a:t>
            </a:r>
            <a:endParaRPr lang="en-US" sz="2500" dirty="0"/>
          </a:p>
        </p:txBody>
      </p:sp>
    </p:spTree>
    <p:extLst>
      <p:ext uri="{BB962C8B-B14F-4D97-AF65-F5344CB8AC3E}">
        <p14:creationId xmlns:p14="http://schemas.microsoft.com/office/powerpoint/2010/main" val="28832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844" y="329539"/>
            <a:ext cx="9601200" cy="1485900"/>
          </a:xfrm>
        </p:spPr>
        <p:txBody>
          <a:bodyPr/>
          <a:lstStyle/>
          <a:p>
            <a:r>
              <a:rPr lang="en-US" dirty="0" smtClean="0"/>
              <a:t>What enables these flows?</a:t>
            </a:r>
            <a:endParaRPr lang="en-US" dirty="0"/>
          </a:p>
        </p:txBody>
      </p:sp>
      <p:pic>
        <p:nvPicPr>
          <p:cNvPr id="4" name="Picture 3"/>
          <p:cNvPicPr>
            <a:picLocks noChangeAspect="1"/>
          </p:cNvPicPr>
          <p:nvPr/>
        </p:nvPicPr>
        <p:blipFill>
          <a:blip r:embed="rId2"/>
          <a:stretch>
            <a:fillRect/>
          </a:stretch>
        </p:blipFill>
        <p:spPr>
          <a:xfrm>
            <a:off x="7088668" y="1753465"/>
            <a:ext cx="4691654" cy="1842160"/>
          </a:xfrm>
          <a:prstGeom prst="rect">
            <a:avLst/>
          </a:prstGeom>
        </p:spPr>
      </p:pic>
      <p:sp>
        <p:nvSpPr>
          <p:cNvPr id="3" name="Vertical Text Placeholder 2"/>
          <p:cNvSpPr>
            <a:spLocks noGrp="1"/>
          </p:cNvSpPr>
          <p:nvPr>
            <p:ph type="body" orient="vert" idx="1"/>
          </p:nvPr>
        </p:nvSpPr>
        <p:spPr>
          <a:xfrm rot="16200000">
            <a:off x="2864344" y="-457372"/>
            <a:ext cx="2680114" cy="6544384"/>
          </a:xfrm>
        </p:spPr>
        <p:txBody>
          <a:bodyPr>
            <a:noAutofit/>
          </a:bodyPr>
          <a:lstStyle/>
          <a:p>
            <a:r>
              <a:rPr lang="en-US" dirty="0"/>
              <a:t>The development of railroads and technological advances in refrigerated maritime transport </a:t>
            </a:r>
            <a:r>
              <a:rPr lang="en-US" dirty="0" smtClean="0"/>
              <a:t>consequently </a:t>
            </a:r>
            <a:r>
              <a:rPr lang="en-US" dirty="0"/>
              <a:t>enable bananas to become the most traded fruit in the world</a:t>
            </a:r>
            <a:r>
              <a:rPr lang="en-US" dirty="0" smtClean="0"/>
              <a:t>. Refrigeration advancements continue to improve, including humidity and air composition of shipments.</a:t>
            </a:r>
          </a:p>
          <a:p>
            <a:r>
              <a:rPr lang="en-US" dirty="0" smtClean="0"/>
              <a:t>The introduction of the Cavendish banana after the Panama disease </a:t>
            </a:r>
          </a:p>
        </p:txBody>
      </p:sp>
      <p:sp>
        <p:nvSpPr>
          <p:cNvPr id="5" name="Vertical Text Placeholder 2"/>
          <p:cNvSpPr txBox="1">
            <a:spLocks/>
          </p:cNvSpPr>
          <p:nvPr/>
        </p:nvSpPr>
        <p:spPr>
          <a:xfrm rot="16200000">
            <a:off x="4803568" y="267935"/>
            <a:ext cx="3105396" cy="10848112"/>
          </a:xfrm>
          <a:prstGeom prst="rect">
            <a:avLst/>
          </a:prstGeom>
        </p:spPr>
        <p:txBody>
          <a:bodyPr vert="eaVert"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The bananas are sterile and cannot grow from seeds, making them free from variety or chance. This can also be a hindrance though because the bananas are vulnerable and if one plant is affected with disease they are all in danger.      </a:t>
            </a:r>
          </a:p>
          <a:p>
            <a:r>
              <a:rPr lang="en-US" dirty="0" smtClean="0"/>
              <a:t>An innovation to prevent bruising and correct ripening uses ethylene which can trigger the ripening process in a timely manner.                                                                          </a:t>
            </a:r>
            <a:endParaRPr lang="en-US" dirty="0"/>
          </a:p>
        </p:txBody>
      </p:sp>
    </p:spTree>
    <p:extLst>
      <p:ext uri="{BB962C8B-B14F-4D97-AF65-F5344CB8AC3E}">
        <p14:creationId xmlns:p14="http://schemas.microsoft.com/office/powerpoint/2010/main" val="153775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Hinders these Flows?</a:t>
            </a:r>
            <a:endParaRPr lang="en-US" dirty="0"/>
          </a:p>
        </p:txBody>
      </p:sp>
      <p:sp>
        <p:nvSpPr>
          <p:cNvPr id="3" name="Vertical Text Placeholder 2"/>
          <p:cNvSpPr>
            <a:spLocks noGrp="1"/>
          </p:cNvSpPr>
          <p:nvPr>
            <p:ph type="body" orient="vert" idx="1"/>
          </p:nvPr>
        </p:nvSpPr>
        <p:spPr>
          <a:xfrm rot="16200000">
            <a:off x="3921827" y="-1065811"/>
            <a:ext cx="5153890" cy="10254343"/>
          </a:xfrm>
        </p:spPr>
        <p:txBody>
          <a:bodyPr/>
          <a:lstStyle/>
          <a:p>
            <a:r>
              <a:rPr lang="en-US" dirty="0" smtClean="0"/>
              <a:t>The banana industry consumes more agrochemicals than any other industry in the world besides cotton, and this is harmful environmentally. There is pressure put on them to do the right thing. </a:t>
            </a:r>
          </a:p>
          <a:p>
            <a:r>
              <a:rPr lang="en-US" dirty="0" smtClean="0"/>
              <a:t>To keep prices low on bananas, companies are constantly trying to relocate in search of cheaper labor and weaker legislation in production and trade laws. Labor is often sub-contracted to other regions in an attempt to reduce responsibility for wages and working conditions. </a:t>
            </a:r>
          </a:p>
          <a:p>
            <a:r>
              <a:rPr lang="en-US" dirty="0" smtClean="0"/>
              <a:t>Banana production utilizes massive amounts of water, and with climate change becoming an increasing problem, Dole has had to innovate and introduce plans to use less to help the environment. </a:t>
            </a:r>
          </a:p>
          <a:p>
            <a:r>
              <a:rPr lang="en-US" dirty="0" smtClean="0"/>
              <a:t>Dole is always trying to find new land for their plantations, when soil from one plantation is rendered unusable to grow, they go to another spot and commit massive amounts of deforestation. This is done over and over again. </a:t>
            </a:r>
            <a:endParaRPr lang="en-US" dirty="0"/>
          </a:p>
        </p:txBody>
      </p:sp>
    </p:spTree>
    <p:extLst>
      <p:ext uri="{BB962C8B-B14F-4D97-AF65-F5344CB8AC3E}">
        <p14:creationId xmlns:p14="http://schemas.microsoft.com/office/powerpoint/2010/main" val="176265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and Inequality </a:t>
            </a:r>
            <a:endParaRPr lang="en-US" dirty="0"/>
          </a:p>
        </p:txBody>
      </p:sp>
      <p:sp>
        <p:nvSpPr>
          <p:cNvPr id="3" name="Vertical Text Placeholder 2"/>
          <p:cNvSpPr>
            <a:spLocks noGrp="1"/>
          </p:cNvSpPr>
          <p:nvPr>
            <p:ph type="body" orient="vert" idx="1"/>
          </p:nvPr>
        </p:nvSpPr>
        <p:spPr>
          <a:xfrm rot="16200000">
            <a:off x="4034642" y="-1012371"/>
            <a:ext cx="4393870" cy="9719952"/>
          </a:xfrm>
        </p:spPr>
        <p:txBody>
          <a:bodyPr>
            <a:normAutofit fontScale="85000" lnSpcReduction="10000"/>
          </a:bodyPr>
          <a:lstStyle/>
          <a:p>
            <a:r>
              <a:rPr lang="en-US" dirty="0" smtClean="0"/>
              <a:t>The main people suffering in the banana industry are the plantation workers who work up to 14 hours a day in poor conditions.</a:t>
            </a:r>
          </a:p>
          <a:p>
            <a:r>
              <a:rPr lang="en-US" dirty="0"/>
              <a:t>Dole has great political power in Central American governments when they first started the plantations there, and they used this to their advantage. They receive large amounts of land at cheap costs, pay low export taxes, and immunity from local labor and environmental laws.  </a:t>
            </a:r>
            <a:endParaRPr lang="en-US" dirty="0" smtClean="0"/>
          </a:p>
          <a:p>
            <a:r>
              <a:rPr lang="en-US" dirty="0"/>
              <a:t>Wages: Unionized banana workers have the ability to make $10 a day as well as $10 more in extra benefits; non-union banana workers make $3 a day, with zero benefits.</a:t>
            </a:r>
          </a:p>
          <a:p>
            <a:r>
              <a:rPr lang="en-US" dirty="0" smtClean="0"/>
              <a:t>The banana industry is one of the 3 big multinationals with the lowest number of trade unions today. </a:t>
            </a:r>
          </a:p>
          <a:p>
            <a:r>
              <a:rPr lang="en-US" dirty="0"/>
              <a:t>Few regulations governing banana trade so Dole can sell as many bananas as they choose at a low price to maximize profits in the long run</a:t>
            </a:r>
            <a:r>
              <a:rPr lang="en-US" dirty="0" smtClean="0"/>
              <a:t>.</a:t>
            </a:r>
          </a:p>
          <a:p>
            <a:r>
              <a:rPr lang="en-US" dirty="0" smtClean="0"/>
              <a:t>In a recent investigation, </a:t>
            </a:r>
            <a:r>
              <a:rPr lang="en-US" dirty="0"/>
              <a:t>Human Rights Watch </a:t>
            </a:r>
            <a:r>
              <a:rPr lang="en-US" dirty="0" smtClean="0"/>
              <a:t>discovered that </a:t>
            </a:r>
            <a:r>
              <a:rPr lang="en-US" dirty="0"/>
              <a:t>Ecuadorian children as young as eight </a:t>
            </a:r>
            <a:r>
              <a:rPr lang="en-US" dirty="0" smtClean="0"/>
              <a:t>years old are working </a:t>
            </a:r>
            <a:r>
              <a:rPr lang="en-US" dirty="0"/>
              <a:t>on banana plantations in </a:t>
            </a:r>
            <a:r>
              <a:rPr lang="en-US" dirty="0" smtClean="0"/>
              <a:t>poor conditions</a:t>
            </a:r>
            <a:r>
              <a:rPr lang="en-US" dirty="0"/>
              <a:t>, </a:t>
            </a:r>
            <a:r>
              <a:rPr lang="en-US" dirty="0" smtClean="0"/>
              <a:t>and adult </a:t>
            </a:r>
            <a:r>
              <a:rPr lang="en-US" dirty="0"/>
              <a:t>workers fear firing if they try to exercise their right to </a:t>
            </a:r>
            <a:r>
              <a:rPr lang="en-US" dirty="0" smtClean="0"/>
              <a:t>organize. </a:t>
            </a:r>
          </a:p>
          <a:p>
            <a:r>
              <a:rPr lang="en-US" dirty="0"/>
              <a:t>Unequal distribution of land: many farmers remain landless and are forced to settle wherever any opportunity of land comes up as the most fertile land is controlled by large corporations</a:t>
            </a:r>
          </a:p>
          <a:p>
            <a:endParaRPr lang="en-US" dirty="0"/>
          </a:p>
        </p:txBody>
      </p:sp>
    </p:spTree>
    <p:extLst>
      <p:ext uri="{BB962C8B-B14F-4D97-AF65-F5344CB8AC3E}">
        <p14:creationId xmlns:p14="http://schemas.microsoft.com/office/powerpoint/2010/main" val="160907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89932"/>
            <a:ext cx="3855720" cy="2157884"/>
          </a:xfrm>
        </p:spPr>
        <p:txBody>
          <a:bodyPr/>
          <a:lstStyle/>
          <a:p>
            <a:r>
              <a:rPr lang="en-US" smtClean="0"/>
              <a:t>Violence/</a:t>
            </a:r>
            <a:br>
              <a:rPr lang="en-US" smtClean="0"/>
            </a:br>
            <a:r>
              <a:rPr lang="en-US" smtClean="0"/>
              <a:t>Inequality in Production</a:t>
            </a:r>
            <a:endParaRPr lang="en-US" dirty="0"/>
          </a:p>
        </p:txBody>
      </p:sp>
      <p:sp>
        <p:nvSpPr>
          <p:cNvPr id="3" name="Content Placeholder 2"/>
          <p:cNvSpPr>
            <a:spLocks noGrp="1"/>
          </p:cNvSpPr>
          <p:nvPr>
            <p:ph idx="1"/>
          </p:nvPr>
        </p:nvSpPr>
        <p:spPr>
          <a:xfrm>
            <a:off x="6255833" y="289932"/>
            <a:ext cx="5497551" cy="6378497"/>
          </a:xfrm>
        </p:spPr>
        <p:txBody>
          <a:bodyPr>
            <a:normAutofit/>
          </a:bodyPr>
          <a:lstStyle/>
          <a:p>
            <a:r>
              <a:rPr lang="en-US" dirty="0" smtClean="0"/>
              <a:t>Surrounding </a:t>
            </a:r>
            <a:r>
              <a:rPr lang="en-US" dirty="0"/>
              <a:t>Environment:</a:t>
            </a:r>
          </a:p>
          <a:p>
            <a:pPr lvl="1"/>
            <a:r>
              <a:rPr lang="en-US" dirty="0" smtClean="0"/>
              <a:t>Deforestation </a:t>
            </a:r>
            <a:r>
              <a:rPr lang="en-US" dirty="0"/>
              <a:t>has recently resulted in the near-extinction of 18 tree species. Increased plant and animal diversity loss. </a:t>
            </a:r>
          </a:p>
          <a:p>
            <a:pPr lvl="1"/>
            <a:r>
              <a:rPr lang="en-US" dirty="0"/>
              <a:t>Marshes in these lowlands of Central America are constantly drained because bananas cannot be submerged in water. This causes a lowering of the overall water table which negatively affects surrounding areas water supply</a:t>
            </a:r>
          </a:p>
          <a:p>
            <a:pPr lvl="1"/>
            <a:r>
              <a:rPr lang="en-US" dirty="0"/>
              <a:t>The harsh chemicals and pesticides used to grow and harvest bananas ruins the soil, and runs in local water supply and negatively disrupted downstream ecosystems</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2319805"/>
            <a:ext cx="3810000" cy="2857500"/>
          </a:xfrm>
          <a:prstGeom prst="rect">
            <a:avLst/>
          </a:prstGeom>
        </p:spPr>
      </p:pic>
      <p:sp>
        <p:nvSpPr>
          <p:cNvPr id="6" name="TextBox 5"/>
          <p:cNvSpPr txBox="1"/>
          <p:nvPr/>
        </p:nvSpPr>
        <p:spPr>
          <a:xfrm>
            <a:off x="623539" y="5399386"/>
            <a:ext cx="4282068" cy="923330"/>
          </a:xfrm>
          <a:prstGeom prst="rect">
            <a:avLst/>
          </a:prstGeom>
          <a:noFill/>
        </p:spPr>
        <p:txBody>
          <a:bodyPr wrap="square" rtlCol="0">
            <a:spAutoFit/>
          </a:bodyPr>
          <a:lstStyle/>
          <a:p>
            <a:r>
              <a:rPr lang="en-US" dirty="0" smtClean="0"/>
              <a:t>Intensive Agricultural has devastated non-protected forests, including the animals and plant diversity that resides there.  </a:t>
            </a:r>
            <a:endParaRPr lang="en-US" dirty="0"/>
          </a:p>
        </p:txBody>
      </p:sp>
    </p:spTree>
    <p:extLst>
      <p:ext uri="{BB962C8B-B14F-4D97-AF65-F5344CB8AC3E}">
        <p14:creationId xmlns:p14="http://schemas.microsoft.com/office/powerpoint/2010/main" val="171530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71748"/>
          </a:xfrm>
        </p:spPr>
        <p:txBody>
          <a:bodyPr/>
          <a:lstStyle/>
          <a:p>
            <a:r>
              <a:rPr lang="en-US" smtClean="0"/>
              <a:t>Campaigns and Protests </a:t>
            </a:r>
            <a:endParaRPr lang="en-US"/>
          </a:p>
        </p:txBody>
      </p:sp>
      <p:sp>
        <p:nvSpPr>
          <p:cNvPr id="3" name="Vertical Text Placeholder 2"/>
          <p:cNvSpPr>
            <a:spLocks noGrp="1"/>
          </p:cNvSpPr>
          <p:nvPr>
            <p:ph type="body" orient="vert" idx="1"/>
          </p:nvPr>
        </p:nvSpPr>
        <p:spPr>
          <a:xfrm rot="16200000">
            <a:off x="2556167" y="454232"/>
            <a:ext cx="4512624" cy="6881750"/>
          </a:xfrm>
        </p:spPr>
        <p:txBody>
          <a:bodyPr>
            <a:normAutofit fontScale="85000" lnSpcReduction="10000"/>
          </a:bodyPr>
          <a:lstStyle/>
          <a:p>
            <a:r>
              <a:rPr lang="en-US" dirty="0"/>
              <a:t>June 2, 2019 Protestors set fire to about 30 shipping containers from Dole plantations. This was done in an attack against U.S. power in Central America, something that has been a long-standing issue for them</a:t>
            </a:r>
            <a:r>
              <a:rPr lang="en-US" dirty="0" smtClean="0"/>
              <a:t>.</a:t>
            </a:r>
          </a:p>
          <a:p>
            <a:r>
              <a:rPr lang="en-US" dirty="0" smtClean="0"/>
              <a:t>Banana Link is an organization that works for fair production and trade in bananas and pineapples based on environmental, social, and economic sustainability. They are always coming out with campaigns against unfair practices and conditions. Because of their popularity, they have a big voice with the banana industry</a:t>
            </a:r>
          </a:p>
          <a:p>
            <a:pPr lvl="1"/>
            <a:r>
              <a:rPr lang="en-US" dirty="0" smtClean="0"/>
              <a:t>They have : raised wages for workers in Ecuador, work to produce Fairtrade bananas, give voices to plantation workers, spread awareness of social and environmental impacts of banana production, and created a strong union organization of banana workers. </a:t>
            </a:r>
            <a:endParaRPr lang="en-US" dirty="0"/>
          </a:p>
          <a:p>
            <a:r>
              <a:rPr lang="en-US" dirty="0"/>
              <a:t>T</a:t>
            </a:r>
            <a:r>
              <a:rPr lang="en-US" dirty="0" smtClean="0"/>
              <a:t>he </a:t>
            </a:r>
            <a:r>
              <a:rPr lang="en-US" dirty="0"/>
              <a:t>U.S. Labor Education in the Americas Project (USLEAP) advocates </a:t>
            </a:r>
            <a:r>
              <a:rPr lang="en-US" dirty="0" smtClean="0"/>
              <a:t>for</a:t>
            </a:r>
            <a:r>
              <a:rPr lang="en-US" dirty="0"/>
              <a:t>a global economy in which workers are treated fairly, paid a living wage, and respected by corporations and governments</a:t>
            </a:r>
            <a:r>
              <a:rPr lang="en-US" dirty="0" smtClean="0"/>
              <a:t>. They have organized many campaigns to encourage Dole to produce fairly. </a:t>
            </a:r>
            <a:endParaRPr lang="en-US" dirty="0"/>
          </a:p>
        </p:txBody>
      </p:sp>
      <p:pic>
        <p:nvPicPr>
          <p:cNvPr id="4" name="Picture 3"/>
          <p:cNvPicPr>
            <a:picLocks noChangeAspect="1"/>
          </p:cNvPicPr>
          <p:nvPr/>
        </p:nvPicPr>
        <p:blipFill>
          <a:blip r:embed="rId2"/>
          <a:stretch>
            <a:fillRect/>
          </a:stretch>
        </p:blipFill>
        <p:spPr>
          <a:xfrm>
            <a:off x="8085941" y="273080"/>
            <a:ext cx="3822109" cy="2543440"/>
          </a:xfrm>
          <a:prstGeom prst="rect">
            <a:avLst/>
          </a:prstGeom>
        </p:spPr>
      </p:pic>
      <p:pic>
        <p:nvPicPr>
          <p:cNvPr id="5" name="Picture 4"/>
          <p:cNvPicPr>
            <a:picLocks noChangeAspect="1"/>
          </p:cNvPicPr>
          <p:nvPr/>
        </p:nvPicPr>
        <p:blipFill>
          <a:blip r:embed="rId3"/>
          <a:stretch>
            <a:fillRect/>
          </a:stretch>
        </p:blipFill>
        <p:spPr>
          <a:xfrm>
            <a:off x="8253354" y="3769514"/>
            <a:ext cx="3783908" cy="2522605"/>
          </a:xfrm>
          <a:prstGeom prst="rect">
            <a:avLst/>
          </a:prstGeom>
        </p:spPr>
      </p:pic>
    </p:spTree>
    <p:extLst>
      <p:ext uri="{BB962C8B-B14F-4D97-AF65-F5344CB8AC3E}">
        <p14:creationId xmlns:p14="http://schemas.microsoft.com/office/powerpoint/2010/main" val="131586188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68539</TotalTime>
  <Words>1416</Words>
  <Application>Microsoft Macintosh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Franklin Gothic Book</vt:lpstr>
      <vt:lpstr>Crop</vt:lpstr>
      <vt:lpstr>My Commodity:</vt:lpstr>
      <vt:lpstr>Corporations:</vt:lpstr>
      <vt:lpstr>Production Process</vt:lpstr>
      <vt:lpstr>Map Flow Across Boarders:  Costa Rica, Ecuador, and Philippines are the top producers and exporters of bananas.  The biggest importer from these countries is the United States.</vt:lpstr>
      <vt:lpstr>What enables these flows?</vt:lpstr>
      <vt:lpstr>What Hinders these Flows?</vt:lpstr>
      <vt:lpstr>Violence and Inequality </vt:lpstr>
      <vt:lpstr>Violence/ Inequality in Production</vt:lpstr>
      <vt:lpstr>Campaigns and Protests </vt:lpstr>
      <vt:lpstr>Advertising:</vt:lpstr>
      <vt:lpstr>Commodity Fetishism:</vt:lpstr>
      <vt:lpstr>Strategy for Consumers:</vt:lpstr>
      <vt:lpstr>Sources:</vt:lpstr>
      <vt:lpstr>Sources Cont.</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Commodity:</dc:title>
  <dc:creator>carol rose</dc:creator>
  <cp:lastModifiedBy>carol rose</cp:lastModifiedBy>
  <cp:revision>64</cp:revision>
  <dcterms:created xsi:type="dcterms:W3CDTF">2021-02-15T17:31:25Z</dcterms:created>
  <dcterms:modified xsi:type="dcterms:W3CDTF">2021-04-27T17:02:46Z</dcterms:modified>
</cp:coreProperties>
</file>