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aleway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.fntdata"/><Relationship Id="rId25" Type="http://schemas.openxmlformats.org/officeDocument/2006/relationships/font" Target="fonts/Raleway-regular.fntdata"/><Relationship Id="rId28" Type="http://schemas.openxmlformats.org/officeDocument/2006/relationships/font" Target="fonts/Raleway-boldItalic.fntdata"/><Relationship Id="rId27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a4b6fa6b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a4b6fa6b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a4b6fa6b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a4b6fa6b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2c229756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d2c229756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564518a8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564518a8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564518a8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d564518a8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564518a8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d564518a8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a22eb7f4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ca22eb7f4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d564518a8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d564518a8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bd650730c9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bd650730c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a4b6fa6b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ca4b6fa6b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d650730c9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bd650730c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d650730c9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d650730c9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d650730c9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d650730c9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d650730c9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d650730c9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d650730c9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bd650730c9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d650730c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bd650730c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a22eb7f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ca22eb7f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a4b6fa6b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a4b6fa6b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ibef.org/industry/steel.aspx#:~:text=India%20was%20the%20world's%20second,ore%20and%20cost%2Deffective%20labour" TargetMode="External"/><Relationship Id="rId4" Type="http://schemas.openxmlformats.org/officeDocument/2006/relationships/hyperlink" Target="https://en.wikipedia.org/wiki/List_of_exports_of_India" TargetMode="External"/><Relationship Id="rId11" Type="http://schemas.openxmlformats.org/officeDocument/2006/relationships/hyperlink" Target="https://www.industryweek.com/the-economy/article/21936082/the-rapid-rise-of-indias-steel-industry" TargetMode="External"/><Relationship Id="rId10" Type="http://schemas.openxmlformats.org/officeDocument/2006/relationships/hyperlink" Target="https://www.statista.com/statistics/714301/india-production-volume-of-crude-steel/" TargetMode="External"/><Relationship Id="rId9" Type="http://schemas.openxmlformats.org/officeDocument/2006/relationships/hyperlink" Target="https://en.wikipedia.org/wiki/Basic_oxygen_steelmaking" TargetMode="External"/><Relationship Id="rId5" Type="http://schemas.openxmlformats.org/officeDocument/2006/relationships/hyperlink" Target="https://en.wikipedia.org/wiki/Iron_and_steel_industry_in_India" TargetMode="External"/><Relationship Id="rId6" Type="http://schemas.openxmlformats.org/officeDocument/2006/relationships/hyperlink" Target="https://www.worldsteel.org/steel-by-topic/statistics/steel-data-viewer/MCSP_crude_steel_monthly/CHN/IND/DEU" TargetMode="External"/><Relationship Id="rId7" Type="http://schemas.openxmlformats.org/officeDocument/2006/relationships/hyperlink" Target="https://steel.gov.in/make-india" TargetMode="External"/><Relationship Id="rId8" Type="http://schemas.openxmlformats.org/officeDocument/2006/relationships/hyperlink" Target="https://economictimes.indiatimes.com/news/economy/foreign-trade/major-decline-in-indias-steel-export-to-us-increase-in-aluminum-report/articleshow/68883316.cms?from=mdr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wsj.com/articles/SB10001424052748703697004574495511978316746" TargetMode="External"/><Relationship Id="rId4" Type="http://schemas.openxmlformats.org/officeDocument/2006/relationships/hyperlink" Target="https://legacy.trade.gov/steel/countries/pdfs/exports-India.pdf" TargetMode="External"/><Relationship Id="rId5" Type="http://schemas.openxmlformats.org/officeDocument/2006/relationships/hyperlink" Target="https://www.ncbi.nlm.nih.gov/pmc/articles/PMC4292197/" TargetMode="External"/><Relationship Id="rId6" Type="http://schemas.openxmlformats.org/officeDocument/2006/relationships/hyperlink" Target="https://www.jernkontoret.se/en/the-steel-industry/production-utilisation-recycling/end-products-of-steel/" TargetMode="External"/><Relationship Id="rId7" Type="http://schemas.openxmlformats.org/officeDocument/2006/relationships/hyperlink" Target="https://www.ncbi.nlm.nih.gov/pmc/articles/PMC4292197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7.png"/><Relationship Id="rId7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Indian Steel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Alex Rochlitz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6128650" y="4490050"/>
            <a:ext cx="2882700" cy="6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300" u="sng"/>
              <a:t>Electric Arc Furnace</a:t>
            </a:r>
            <a:endParaRPr sz="2300" u="sng"/>
          </a:p>
        </p:txBody>
      </p:sp>
      <p:pic>
        <p:nvPicPr>
          <p:cNvPr id="143" name="Google Shape;143;p22"/>
          <p:cNvPicPr preferRelativeResize="0"/>
          <p:nvPr/>
        </p:nvPicPr>
        <p:blipFill rotWithShape="1">
          <a:blip r:embed="rId3">
            <a:alphaModFix/>
          </a:blip>
          <a:srcRect b="1046" l="1055" r="1221" t="1125"/>
          <a:stretch/>
        </p:blipFill>
        <p:spPr>
          <a:xfrm>
            <a:off x="108850" y="593275"/>
            <a:ext cx="5687800" cy="398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idx="1" type="body"/>
          </p:nvPr>
        </p:nvSpPr>
        <p:spPr>
          <a:xfrm>
            <a:off x="6365400" y="4481875"/>
            <a:ext cx="2539800" cy="5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300" u="sng"/>
              <a:t>Induction Furnace</a:t>
            </a:r>
            <a:endParaRPr sz="2300" u="sng"/>
          </a:p>
        </p:txBody>
      </p:sp>
      <p:pic>
        <p:nvPicPr>
          <p:cNvPr id="149" name="Google Shape;149;p23"/>
          <p:cNvPicPr preferRelativeResize="0"/>
          <p:nvPr/>
        </p:nvPicPr>
        <p:blipFill rotWithShape="1">
          <a:blip r:embed="rId3">
            <a:alphaModFix/>
          </a:blip>
          <a:srcRect b="2579" l="3729" r="2081" t="2227"/>
          <a:stretch/>
        </p:blipFill>
        <p:spPr>
          <a:xfrm>
            <a:off x="206825" y="699400"/>
            <a:ext cx="489857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4050" y="625550"/>
            <a:ext cx="6155876" cy="4439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6188" y="535775"/>
            <a:ext cx="6011626" cy="455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Uses for Steel</a:t>
            </a:r>
            <a:endParaRPr/>
          </a:p>
        </p:txBody>
      </p:sp>
      <p:sp>
        <p:nvSpPr>
          <p:cNvPr id="165" name="Google Shape;165;p2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Construction</a:t>
            </a:r>
            <a:r>
              <a:rPr lang="en"/>
              <a:t> of buildings, bridges, railroads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metal roofing, steel beams, safety barriers for roads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Used in vehicle production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Cars, trucks, trains, bicycles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Industrial needs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Cranes, drills, rollers, machines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Healthcare uses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Scalpels</a:t>
            </a:r>
            <a:r>
              <a:rPr lang="en"/>
              <a:t>, hip replacements, surgical pins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Used to make everyday </a:t>
            </a:r>
            <a:r>
              <a:rPr lang="en"/>
              <a:t>household</a:t>
            </a:r>
            <a:r>
              <a:rPr lang="en"/>
              <a:t> items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Paperclips, scissors, radiators, appliances, sporting equipment, etc.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Advantages to Using Steel</a:t>
            </a:r>
            <a:endParaRPr/>
          </a:p>
        </p:txBody>
      </p:sp>
      <p:sp>
        <p:nvSpPr>
          <p:cNvPr id="171" name="Google Shape;171;p27"/>
          <p:cNvSpPr txBox="1"/>
          <p:nvPr>
            <p:ph idx="1" type="body"/>
          </p:nvPr>
        </p:nvSpPr>
        <p:spPr>
          <a:xfrm>
            <a:off x="729450" y="2078875"/>
            <a:ext cx="7688700" cy="25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</a:t>
            </a:r>
            <a:r>
              <a:rPr lang="en"/>
              <a:t>orld’s most widely used metallic construction material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combination of competitive price and high performance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Doesn’t give off any emissions that can damage human health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Buildings with steel frames offer good safety, high comfort, satisfactory sound insulation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Very long-lasting material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Can be used advantageously where high hygiene standards are required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Can cope with extreme environments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corrosive liquids, high heat/pressure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All steel can be recycled and reused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Steel’s magnetic properties mean that steel products can be dismantled easily and sorted for recycling or reuse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Issues With Indian Steel Production</a:t>
            </a:r>
            <a:endParaRPr/>
          </a:p>
        </p:txBody>
      </p:sp>
      <p:sp>
        <p:nvSpPr>
          <p:cNvPr id="177" name="Google Shape;177;p2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Building even one steel mill can require the company to </a:t>
            </a:r>
            <a:r>
              <a:rPr lang="en"/>
              <a:t>receive</a:t>
            </a:r>
            <a:r>
              <a:rPr lang="en"/>
              <a:t> approval from hundreds of land owners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Many of these landowners are farmers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Often these plans meet stiff resistance from said farmers who don’t want to give up their land for the construction of yet another steel mill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Tribes have also shown fierce opposition in the past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This threatened two of the largest steel producers in the world back in 2009 when they couldn’t acquire desired land due to resistance from local tribes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There are also environmental concerns over the steady expansion of the Indian steel market in a country with massive amounts of pollution and carbon emissions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Commodity Fetishism</a:t>
            </a:r>
            <a:endParaRPr/>
          </a:p>
        </p:txBody>
      </p:sp>
      <p:sp>
        <p:nvSpPr>
          <p:cNvPr id="183" name="Google Shape;183;p2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National Center for Biotechnology Information held a study on morbidity of workers in Indian steel mills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study was conducted in a single steel mill in India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Overall prevalence of morbidities among the workers was 60%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Lumbago (musculoskeletal pain) - Group A: 18.78%, Group B: 49.73%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Occupational dermatitis (skin disorder) - Group A: 33.33%, Group B: 19.79%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results of this study show that many workers in steel mills go through very tough work which can leave them with serious health problems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189" name="Google Shape;189;p30"/>
          <p:cNvSpPr txBox="1"/>
          <p:nvPr>
            <p:ph idx="1" type="body"/>
          </p:nvPr>
        </p:nvSpPr>
        <p:spPr>
          <a:xfrm>
            <a:off x="729450" y="2086650"/>
            <a:ext cx="7688700" cy="28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https://www.ibef.org/industry/steel.aspx#:~:text=India%20was%20the%20world's%20second,ore%20and%20cost%2Deffective%20labour</a:t>
            </a:r>
            <a:r>
              <a:rPr lang="en"/>
              <a:t>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https://en.wikipedia.org/wiki/List_of_exports_of_India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https://en.wikipedia.org/wiki/Iron_and_steel_industry_in_India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https://www.worldsteel.org/steel-by-topic/statistics/steel-data-viewer/MCSP_crude_steel_monthly/CHN/IND/DEU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https://steel.gov.in/make-india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8"/>
              </a:rPr>
              <a:t>https://economictimes.indiatimes.com/news/economy/foreign-trade/major-decline-in-indias-steel-export-to-us-increase-in-aluminum-report/articleshow/68883316.cms?from=mdr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9"/>
              </a:rPr>
              <a:t>https://en.wikipedia.org/wiki/Basic_oxygen_steelmaking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10"/>
              </a:rPr>
              <a:t>https://www.statista.com/statistics/714301/india-production-volume-of-crude-steel/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11"/>
              </a:rPr>
              <a:t>https://www.industryweek.com/the-economy/article/21936082/the-rapid-rise-of-indias-steel-industry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 Cont.</a:t>
            </a:r>
            <a:endParaRPr/>
          </a:p>
        </p:txBody>
      </p:sp>
      <p:sp>
        <p:nvSpPr>
          <p:cNvPr id="195" name="Google Shape;195;p3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https://www.wsj.com/articles/SB10001424052748703697004574495511978316746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https://legacy.trade.gov/steel/countries/pdfs/exports-India.pdf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https://www.ncbi.nlm.nih.gov/pmc/articles/PMC4292197/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https://www.jernkontoret.se/en/the-steel-industry/production-utilisation-recycling/end-products-of-steel/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https://www.ncbi.nlm.nih.gov/pmc/articles/PMC4292197/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Importance of Steel and Iron Production in India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World’s 2nd largest producer of steel in 2019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Finished Steel production reached 100 metric tons in 2020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Between April and November 2020 India’s cumulative production of crude steel was 62.01 MT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 the same time frame its production of finished steel was 55.68 MT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Export and import of finished steel stood at 7.70 MT and 2.70 MT, respectively, between April November 2020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 2017, iron and steel was India’s 7th largest export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According to the Ministry of Steel the sector contributes around 2% of the country's GDP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Employs around 25 lakh (2.5 million) people in steel/allied sectors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in India is Steel Produced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Most of </a:t>
            </a:r>
            <a:r>
              <a:rPr lang="en"/>
              <a:t>India's</a:t>
            </a:r>
            <a:r>
              <a:rPr lang="en"/>
              <a:t> steel produced in 2019 came from the regions of Odisha (18.5K tons) and Jharkhand (16.5K tons)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Both of these regions are located in Eastern India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These two regions alone made up 33% of India’s national steel production (106.5K tons) in 2019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northern and western regions of India do not produce as much, but still account for a large amount of the national steel production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9113" y="721188"/>
            <a:ext cx="5505775" cy="415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Indian Steel Exports to the United States</a:t>
            </a:r>
            <a:endParaRPr/>
          </a:p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2018: US imported USD 29.5 billion worth of steel total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India's steel export to the U.S. in 2018 declined by 49% to USD 372 million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This only accounts for approx. 1.26% of the U.S.’s steel imports in 2018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The main reason for the decline was former President Trump’s new tariffs</a:t>
            </a: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Corporations in Indian Steel Production</a:t>
            </a:r>
            <a:endParaRPr/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729450" y="2078875"/>
            <a:ext cx="7688700" cy="28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SAIL (Steel Authority of India Limited)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Based in New Delhi, founded in 1954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Owned and operated by the Indian Government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Operates 9 of the 18 biggest steel plants in the country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JSW Steel Ltd.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Based in Mumbai, founded in 1982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Second largest steel company in India, one of the country’s fastest growing corps.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Operates another 3 of the 18 biggest steel plants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Jindal Steel and Power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Based in Hisar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Tata Steel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Based in Jamshedpur, founded in 1907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Rashtriya Ispat Nigam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Based in Visakhapatnam, founded in 1982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2202" y="1365650"/>
            <a:ext cx="2299598" cy="2412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025" y="3710074"/>
            <a:ext cx="2993148" cy="98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4577" y="3710075"/>
            <a:ext cx="2802074" cy="122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1025" y="636800"/>
            <a:ext cx="4034599" cy="48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3625" y="765600"/>
            <a:ext cx="1163050" cy="1461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Production Process of Steel</a:t>
            </a:r>
            <a:endParaRPr/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729450" y="1930050"/>
            <a:ext cx="7688700" cy="32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B</a:t>
            </a:r>
            <a:r>
              <a:rPr lang="en" u="sng"/>
              <a:t>asic oxygen furnace</a:t>
            </a:r>
            <a:r>
              <a:rPr lang="en"/>
              <a:t>: This method has seen an increase in the share of steel manufactured s</a:t>
            </a:r>
            <a:r>
              <a:rPr lang="en"/>
              <a:t>ince financial year 2014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Converts pig (crude) iron into steel by blowing air through the molten pig iron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This lowers the carbon content of the alloy (3.8-4.7%) to a lower number (0.05-3.8%), transforming it into steel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This is how Tata Steel produced all of its steel last fiscal year (2020)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Electric arc furnace</a:t>
            </a:r>
            <a:r>
              <a:rPr lang="en"/>
              <a:t>: </a:t>
            </a:r>
            <a:r>
              <a:rPr lang="en"/>
              <a:t>not as widely used in India</a:t>
            </a:r>
            <a:endParaRPr sz="15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High current electric arcs are used to melt steel scrap into liquid steel of a specified chemical composition and temperature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More environmentally </a:t>
            </a:r>
            <a:r>
              <a:rPr lang="en"/>
              <a:t>sustainable than the basic oxygen method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Induction furnace</a:t>
            </a:r>
            <a:r>
              <a:rPr lang="en"/>
              <a:t>: Like EAF this method is electric and uses a high voltage electrical source to transfer energy via induction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Faster than EAF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Popular in India since late 1980s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Mostly used to make stainless steel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592825"/>
            <a:ext cx="7541147" cy="388937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/>
        </p:nvSpPr>
        <p:spPr>
          <a:xfrm>
            <a:off x="5529950" y="4528450"/>
            <a:ext cx="3535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u="sng">
                <a:latin typeface="Lato"/>
                <a:ea typeface="Lato"/>
                <a:cs typeface="Lato"/>
                <a:sym typeface="Lato"/>
              </a:rPr>
              <a:t>Basic </a:t>
            </a:r>
            <a:r>
              <a:rPr lang="en" sz="2300" u="sng">
                <a:latin typeface="Lato"/>
                <a:ea typeface="Lato"/>
                <a:cs typeface="Lato"/>
                <a:sym typeface="Lato"/>
              </a:rPr>
              <a:t>Oxygen</a:t>
            </a:r>
            <a:r>
              <a:rPr lang="en" sz="2300" u="sng">
                <a:latin typeface="Lato"/>
                <a:ea typeface="Lato"/>
                <a:cs typeface="Lato"/>
                <a:sym typeface="Lato"/>
              </a:rPr>
              <a:t> Furnace</a:t>
            </a:r>
            <a:endParaRPr sz="2300" u="sng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