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Economica"/>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Italic.fntdata"/><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conomic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Economica-italic.fntdata"/><Relationship Id="rId6" Type="http://schemas.openxmlformats.org/officeDocument/2006/relationships/slide" Target="slides/slide1.xml"/><Relationship Id="rId18" Type="http://schemas.openxmlformats.org/officeDocument/2006/relationships/font" Target="fonts/Economic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522c7ca05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522c7ca05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522c7ca05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522c7ca05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522c7ca05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522c7ca05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522c7ca0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d522c7ca0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522c7ca05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522c7ca05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522c7ca0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d522c7ca0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522c7ca05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522c7ca05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d522c7ca05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d522c7ca05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522c7ca05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522c7ca05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522c7ca05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522c7ca05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hyperlink" Target="https://www.earthworks.org/donate/"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s://fr.swpcayman.com/media/commentary/shipping-gold-into-other-countries-how-does-it-work" TargetMode="External"/><Relationship Id="rId10" Type="http://schemas.openxmlformats.org/officeDocument/2006/relationships/hyperlink" Target="https://www.streetdirectory.com/travel_guide/61267/jewelry/jewelry___the_symbol_of_status_and_wealth.html" TargetMode="External"/><Relationship Id="rId13" Type="http://schemas.openxmlformats.org/officeDocument/2006/relationships/hyperlink" Target="https://www.earthworks.org/campaigns/no-dirty-gold/" TargetMode="External"/><Relationship Id="rId12" Type="http://schemas.openxmlformats.org/officeDocument/2006/relationships/hyperlink" Target="https://www.cnbc.com/2011/09/01/how-the-gold-business-operates.html"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gold.org" TargetMode="External"/><Relationship Id="rId4" Type="http://schemas.openxmlformats.org/officeDocument/2006/relationships/hyperlink" Target="https://www.gold.org/about-gold/gold-demand/sectors-of-demand" TargetMode="External"/><Relationship Id="rId9" Type="http://schemas.openxmlformats.org/officeDocument/2006/relationships/hyperlink" Target="https://www.business-humanrights.org/en/latest-news/turkey-thousands-protest-at-gold-mine-owned-by-canadian-company/" TargetMode="External"/><Relationship Id="rId5" Type="http://schemas.openxmlformats.org/officeDocument/2006/relationships/hyperlink" Target="https://www.macrotrends.net/stocks/charts/NEM/newmont/revenue" TargetMode="External"/><Relationship Id="rId6" Type="http://schemas.openxmlformats.org/officeDocument/2006/relationships/hyperlink" Target="https://www.cnbc.com/2011/09/01/how-the-gold-business-operates.html" TargetMode="External"/><Relationship Id="rId7" Type="http://schemas.openxmlformats.org/officeDocument/2006/relationships/hyperlink" Target="https://www.generalkinematics.com/blog/gold-mining-processing-everything-need-know/" TargetMode="External"/><Relationship Id="rId8" Type="http://schemas.openxmlformats.org/officeDocument/2006/relationships/hyperlink" Target="https://www.earthworks.org/campaigns/no-dirty-gold/impac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6.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Gold</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Maya Pyrzanowski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idx="1" type="body"/>
          </p:nvPr>
        </p:nvSpPr>
        <p:spPr>
          <a:xfrm>
            <a:off x="311700" y="1071350"/>
            <a:ext cx="8520600" cy="1787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400">
                <a:solidFill>
                  <a:srgbClr val="233A44"/>
                </a:solidFill>
                <a:latin typeface="Economica"/>
                <a:ea typeface="Economica"/>
                <a:cs typeface="Economica"/>
                <a:sym typeface="Economica"/>
              </a:rPr>
              <a:t>Earthworks is a nonprofit organization that is dedicated to protecting the environment and its materials. They stand for clean air, water and land, and healthy communities, and corporate accountability. </a:t>
            </a:r>
            <a:endParaRPr sz="1400">
              <a:solidFill>
                <a:srgbClr val="233A44"/>
              </a:solidFill>
              <a:latin typeface="Economica"/>
              <a:ea typeface="Economica"/>
              <a:cs typeface="Economica"/>
              <a:sym typeface="Economica"/>
            </a:endParaRPr>
          </a:p>
          <a:p>
            <a:pPr indent="0" lvl="0" marL="0" rtl="0" algn="l">
              <a:spcBef>
                <a:spcPts val="1200"/>
              </a:spcBef>
              <a:spcAft>
                <a:spcPts val="0"/>
              </a:spcAft>
              <a:buClr>
                <a:schemeClr val="dk1"/>
              </a:buClr>
              <a:buSzPts val="1100"/>
              <a:buFont typeface="Arial"/>
              <a:buNone/>
            </a:pPr>
            <a:r>
              <a:rPr lang="en" sz="1400">
                <a:solidFill>
                  <a:srgbClr val="233A44"/>
                </a:solidFill>
                <a:latin typeface="Economica"/>
                <a:ea typeface="Economica"/>
                <a:cs typeface="Economica"/>
                <a:sym typeface="Economica"/>
              </a:rPr>
              <a:t>One of their campaigns is called “No Dirty Gold.” It's an international campaign whose goal is to ensure that gold mining operations respect human rights and their environment. They try to educate consumers, retailers and manufacturers about how much of an impact gold mining has on the environment. Most consumers don’t know where the gold is coming from and how it is produced. </a:t>
            </a:r>
            <a:endParaRPr sz="1400">
              <a:solidFill>
                <a:srgbClr val="233A44"/>
              </a:solidFill>
              <a:latin typeface="Economica"/>
              <a:ea typeface="Economica"/>
              <a:cs typeface="Economica"/>
              <a:sym typeface="Economica"/>
            </a:endParaRPr>
          </a:p>
          <a:p>
            <a:pPr indent="0" lvl="0" marL="0" rtl="0" algn="l">
              <a:spcBef>
                <a:spcPts val="1200"/>
              </a:spcBef>
              <a:spcAft>
                <a:spcPts val="1200"/>
              </a:spcAft>
              <a:buNone/>
            </a:pPr>
            <a:r>
              <a:t/>
            </a:r>
            <a:endParaRPr sz="1900">
              <a:latin typeface="Economica"/>
              <a:ea typeface="Economica"/>
              <a:cs typeface="Economica"/>
              <a:sym typeface="Economica"/>
            </a:endParaRPr>
          </a:p>
        </p:txBody>
      </p:sp>
      <p:sp>
        <p:nvSpPr>
          <p:cNvPr id="138" name="Google Shape;138;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Taking Action</a:t>
            </a:r>
            <a:endParaRPr/>
          </a:p>
        </p:txBody>
      </p:sp>
      <p:pic>
        <p:nvPicPr>
          <p:cNvPr id="139" name="Google Shape;139;p22"/>
          <p:cNvPicPr preferRelativeResize="0"/>
          <p:nvPr/>
        </p:nvPicPr>
        <p:blipFill>
          <a:blip r:embed="rId3">
            <a:alphaModFix/>
          </a:blip>
          <a:stretch>
            <a:fillRect/>
          </a:stretch>
        </p:blipFill>
        <p:spPr>
          <a:xfrm>
            <a:off x="401229" y="2407325"/>
            <a:ext cx="3858575" cy="2571749"/>
          </a:xfrm>
          <a:prstGeom prst="rect">
            <a:avLst/>
          </a:prstGeom>
          <a:noFill/>
          <a:ln>
            <a:noFill/>
          </a:ln>
        </p:spPr>
      </p:pic>
      <p:pic>
        <p:nvPicPr>
          <p:cNvPr id="140" name="Google Shape;140;p22"/>
          <p:cNvPicPr preferRelativeResize="0"/>
          <p:nvPr/>
        </p:nvPicPr>
        <p:blipFill>
          <a:blip r:embed="rId4">
            <a:alphaModFix/>
          </a:blip>
          <a:stretch>
            <a:fillRect/>
          </a:stretch>
        </p:blipFill>
        <p:spPr>
          <a:xfrm>
            <a:off x="5875975" y="2200625"/>
            <a:ext cx="3118575" cy="2403000"/>
          </a:xfrm>
          <a:prstGeom prst="rect">
            <a:avLst/>
          </a:prstGeom>
          <a:noFill/>
          <a:ln>
            <a:noFill/>
          </a:ln>
        </p:spPr>
      </p:pic>
      <p:sp>
        <p:nvSpPr>
          <p:cNvPr id="141" name="Google Shape;141;p22"/>
          <p:cNvSpPr txBox="1"/>
          <p:nvPr/>
        </p:nvSpPr>
        <p:spPr>
          <a:xfrm>
            <a:off x="4323025" y="4312200"/>
            <a:ext cx="3480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conomica"/>
                <a:ea typeface="Economica"/>
                <a:cs typeface="Economica"/>
                <a:sym typeface="Economica"/>
              </a:rPr>
              <a:t>Go to:</a:t>
            </a:r>
            <a:endParaRPr>
              <a:latin typeface="Economica"/>
              <a:ea typeface="Economica"/>
              <a:cs typeface="Economica"/>
              <a:sym typeface="Economica"/>
            </a:endParaRPr>
          </a:p>
          <a:p>
            <a:pPr indent="0" lvl="0" marL="0" rtl="0" algn="l">
              <a:spcBef>
                <a:spcPts val="0"/>
              </a:spcBef>
              <a:spcAft>
                <a:spcPts val="0"/>
              </a:spcAft>
              <a:buNone/>
            </a:pPr>
            <a:r>
              <a:rPr lang="en" u="sng">
                <a:solidFill>
                  <a:schemeClr val="hlink"/>
                </a:solidFill>
                <a:latin typeface="Economica"/>
                <a:ea typeface="Economica"/>
                <a:cs typeface="Economica"/>
                <a:sym typeface="Economica"/>
                <a:hlinkClick r:id="rId5"/>
              </a:rPr>
              <a:t>https://www.earthworks.org/donate/</a:t>
            </a:r>
            <a:r>
              <a:rPr lang="en">
                <a:latin typeface="Economica"/>
                <a:ea typeface="Economica"/>
                <a:cs typeface="Economica"/>
                <a:sym typeface="Economica"/>
              </a:rPr>
              <a:t> to donate and fight for environmental justice</a:t>
            </a:r>
            <a:endParaRPr>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Sources</a:t>
            </a:r>
            <a:endParaRPr/>
          </a:p>
        </p:txBody>
      </p:sp>
      <p:sp>
        <p:nvSpPr>
          <p:cNvPr id="147" name="Google Shape;147;p23"/>
          <p:cNvSpPr txBox="1"/>
          <p:nvPr>
            <p:ph idx="1" type="body"/>
          </p:nvPr>
        </p:nvSpPr>
        <p:spPr>
          <a:xfrm>
            <a:off x="311700" y="1225225"/>
            <a:ext cx="8520600" cy="4883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Clr>
                <a:schemeClr val="dk1"/>
              </a:buClr>
              <a:buSzPct val="84615"/>
              <a:buFont typeface="Arial"/>
              <a:buNone/>
            </a:pPr>
            <a:r>
              <a:rPr lang="en" sz="1300" u="sng">
                <a:solidFill>
                  <a:srgbClr val="3D4594"/>
                </a:solidFill>
                <a:latin typeface="Calibri"/>
                <a:ea typeface="Calibri"/>
                <a:cs typeface="Calibri"/>
                <a:sym typeface="Calibri"/>
                <a:hlinkClick r:id="rId3">
                  <a:extLst>
                    <a:ext uri="{A12FA001-AC4F-418D-AE19-62706E023703}">
                      <ahyp:hlinkClr val="tx"/>
                    </a:ext>
                  </a:extLst>
                </a:hlinkClick>
              </a:rPr>
              <a:t>https://www.gold.org</a:t>
            </a:r>
            <a:r>
              <a:rPr lang="en" sz="1300">
                <a:solidFill>
                  <a:srgbClr val="233A44"/>
                </a:solidFill>
                <a:latin typeface="Calibri"/>
                <a:ea typeface="Calibri"/>
                <a:cs typeface="Calibri"/>
                <a:sym typeface="Calibri"/>
              </a:rPr>
              <a:t> </a:t>
            </a:r>
            <a:endParaRPr sz="1300">
              <a:solidFill>
                <a:srgbClr val="233A44"/>
              </a:solidFill>
              <a:latin typeface="Calibri"/>
              <a:ea typeface="Calibri"/>
              <a:cs typeface="Calibri"/>
              <a:sym typeface="Calibri"/>
            </a:endParaRPr>
          </a:p>
          <a:p>
            <a:pPr indent="0" lvl="0" marL="0" rtl="0" algn="l">
              <a:spcBef>
                <a:spcPts val="1200"/>
              </a:spcBef>
              <a:spcAft>
                <a:spcPts val="0"/>
              </a:spcAft>
              <a:buClr>
                <a:schemeClr val="dk1"/>
              </a:buClr>
              <a:buSzPct val="84615"/>
              <a:buFont typeface="Arial"/>
              <a:buNone/>
            </a:pPr>
            <a:r>
              <a:rPr lang="en" sz="1300" u="sng">
                <a:solidFill>
                  <a:srgbClr val="3D4594"/>
                </a:solidFill>
                <a:latin typeface="Calibri"/>
                <a:ea typeface="Calibri"/>
                <a:cs typeface="Calibri"/>
                <a:sym typeface="Calibri"/>
                <a:hlinkClick r:id="rId4">
                  <a:extLst>
                    <a:ext uri="{A12FA001-AC4F-418D-AE19-62706E023703}">
                      <ahyp:hlinkClr val="tx"/>
                    </a:ext>
                  </a:extLst>
                </a:hlinkClick>
              </a:rPr>
              <a:t>https://www.gold.org/about-gold/gold-demand/sectors-of-demand</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rPr lang="en" sz="1300" u="sng">
                <a:solidFill>
                  <a:srgbClr val="3D4594"/>
                </a:solidFill>
                <a:latin typeface="Calibri"/>
                <a:ea typeface="Calibri"/>
                <a:cs typeface="Calibri"/>
                <a:sym typeface="Calibri"/>
                <a:hlinkClick r:id="rId5">
                  <a:extLst>
                    <a:ext uri="{A12FA001-AC4F-418D-AE19-62706E023703}">
                      <ahyp:hlinkClr val="tx"/>
                    </a:ext>
                  </a:extLst>
                </a:hlinkClick>
              </a:rPr>
              <a:t>https://www.macrotrends.net/stocks/charts/NEM/newmont/revenue</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rPr lang="en" sz="1300" u="sng">
                <a:solidFill>
                  <a:srgbClr val="3D4594"/>
                </a:solidFill>
                <a:latin typeface="Calibri"/>
                <a:ea typeface="Calibri"/>
                <a:cs typeface="Calibri"/>
                <a:sym typeface="Calibri"/>
                <a:hlinkClick r:id="rId6">
                  <a:extLst>
                    <a:ext uri="{A12FA001-AC4F-418D-AE19-62706E023703}">
                      <ahyp:hlinkClr val="tx"/>
                    </a:ext>
                  </a:extLst>
                </a:hlinkClick>
              </a:rPr>
              <a:t>https://www.cnbc.com/2011/09/01/how-the-gold-business-operates.html</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rPr lang="en" sz="1300" u="sng">
                <a:solidFill>
                  <a:srgbClr val="3D4594"/>
                </a:solidFill>
                <a:latin typeface="Calibri"/>
                <a:ea typeface="Calibri"/>
                <a:cs typeface="Calibri"/>
                <a:sym typeface="Calibri"/>
                <a:hlinkClick r:id="rId7">
                  <a:extLst>
                    <a:ext uri="{A12FA001-AC4F-418D-AE19-62706E023703}">
                      <ahyp:hlinkClr val="tx"/>
                    </a:ext>
                  </a:extLst>
                </a:hlinkClick>
              </a:rPr>
              <a:t>https://www.generalkinematics.com/blog/gold-mining-processing-everything-need-know/</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rPr lang="en" sz="1300" u="sng">
                <a:solidFill>
                  <a:srgbClr val="3D4594"/>
                </a:solidFill>
                <a:latin typeface="Calibri"/>
                <a:ea typeface="Calibri"/>
                <a:cs typeface="Calibri"/>
                <a:sym typeface="Calibri"/>
                <a:hlinkClick r:id="rId8">
                  <a:extLst>
                    <a:ext uri="{A12FA001-AC4F-418D-AE19-62706E023703}">
                      <ahyp:hlinkClr val="tx"/>
                    </a:ext>
                  </a:extLst>
                </a:hlinkClick>
              </a:rPr>
              <a:t>https://www.earthworks.org/campaigns/no-dirty-gold/impacts/</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rPr lang="en" sz="1300" u="sng">
                <a:solidFill>
                  <a:srgbClr val="3D4594"/>
                </a:solidFill>
                <a:latin typeface="Calibri"/>
                <a:ea typeface="Calibri"/>
                <a:cs typeface="Calibri"/>
                <a:sym typeface="Calibri"/>
                <a:hlinkClick r:id="rId9">
                  <a:extLst>
                    <a:ext uri="{A12FA001-AC4F-418D-AE19-62706E023703}">
                      <ahyp:hlinkClr val="tx"/>
                    </a:ext>
                  </a:extLst>
                </a:hlinkClick>
              </a:rPr>
              <a:t>https://www.business-humanrights.org/en/latest-news/turkey-thousands-protest-at-gold-mine-owned-by-canadian-company/</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rPr lang="en" sz="1300" u="sng">
                <a:solidFill>
                  <a:srgbClr val="3D4594"/>
                </a:solidFill>
                <a:latin typeface="Calibri"/>
                <a:ea typeface="Calibri"/>
                <a:cs typeface="Calibri"/>
                <a:sym typeface="Calibri"/>
                <a:hlinkClick r:id="rId10">
                  <a:extLst>
                    <a:ext uri="{A12FA001-AC4F-418D-AE19-62706E023703}">
                      <ahyp:hlinkClr val="tx"/>
                    </a:ext>
                  </a:extLst>
                </a:hlinkClick>
              </a:rPr>
              <a:t>https://www.streetdirectory.com/travel_guide/61267/jewelry/jewelry___the_symbol_of_status_and_wealth.html</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rPr lang="en" sz="1300" u="sng">
                <a:solidFill>
                  <a:srgbClr val="3D4594"/>
                </a:solidFill>
                <a:latin typeface="Calibri"/>
                <a:ea typeface="Calibri"/>
                <a:cs typeface="Calibri"/>
                <a:sym typeface="Calibri"/>
                <a:hlinkClick r:id="rId11">
                  <a:extLst>
                    <a:ext uri="{A12FA001-AC4F-418D-AE19-62706E023703}">
                      <ahyp:hlinkClr val="tx"/>
                    </a:ext>
                  </a:extLst>
                </a:hlinkClick>
              </a:rPr>
              <a:t>https://fr.swpcayman.com/media/commentary/shipping-gold-into-other-countries-how-does-it-work</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rPr lang="en" sz="1300" u="sng">
                <a:solidFill>
                  <a:srgbClr val="3D4594"/>
                </a:solidFill>
                <a:latin typeface="Calibri"/>
                <a:ea typeface="Calibri"/>
                <a:cs typeface="Calibri"/>
                <a:sym typeface="Calibri"/>
                <a:hlinkClick r:id="rId12">
                  <a:extLst>
                    <a:ext uri="{A12FA001-AC4F-418D-AE19-62706E023703}">
                      <ahyp:hlinkClr val="tx"/>
                    </a:ext>
                  </a:extLst>
                </a:hlinkClick>
              </a:rPr>
              <a:t>https://www.cnbc.com/2011/09/01/how-the-gold-business-operates.html</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rPr lang="en" sz="1300" u="sng">
                <a:solidFill>
                  <a:srgbClr val="3D4594"/>
                </a:solidFill>
                <a:latin typeface="Calibri"/>
                <a:ea typeface="Calibri"/>
                <a:cs typeface="Calibri"/>
                <a:sym typeface="Calibri"/>
                <a:hlinkClick r:id="rId13">
                  <a:extLst>
                    <a:ext uri="{A12FA001-AC4F-418D-AE19-62706E023703}">
                      <ahyp:hlinkClr val="tx"/>
                    </a:ext>
                  </a:extLst>
                </a:hlinkClick>
              </a:rPr>
              <a:t>https://www.earthworks.org/campaigns/no-dirty-gold/</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t/>
            </a:r>
            <a:endParaRPr sz="1300">
              <a:solidFill>
                <a:srgbClr val="233A44"/>
              </a:solidFill>
              <a:latin typeface="Calibri"/>
              <a:ea typeface="Calibri"/>
              <a:cs typeface="Calibri"/>
              <a:sym typeface="Calibri"/>
            </a:endParaRPr>
          </a:p>
          <a:p>
            <a:pPr indent="0" lvl="0" marL="0" rtl="0" algn="l">
              <a:spcBef>
                <a:spcPts val="1200"/>
              </a:spcBef>
              <a:spcAft>
                <a:spcPts val="0"/>
              </a:spcAft>
              <a:buClr>
                <a:schemeClr val="dk1"/>
              </a:buClr>
              <a:buSzPct val="84615"/>
              <a:buFont typeface="Arial"/>
              <a:buNone/>
            </a:pPr>
            <a:r>
              <a:t/>
            </a:r>
            <a:endParaRPr sz="1300">
              <a:solidFill>
                <a:srgbClr val="233A44"/>
              </a:solidFill>
              <a:latin typeface="Calibri"/>
              <a:ea typeface="Calibri"/>
              <a:cs typeface="Calibri"/>
              <a:sym typeface="Calibri"/>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38950" y="799525"/>
            <a:ext cx="42168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Where is the gold being mined?</a:t>
            </a:r>
            <a:endParaRPr/>
          </a:p>
        </p:txBody>
      </p:sp>
      <p:sp>
        <p:nvSpPr>
          <p:cNvPr id="69" name="Google Shape;69;p14"/>
          <p:cNvSpPr txBox="1"/>
          <p:nvPr>
            <p:ph idx="1" type="body"/>
          </p:nvPr>
        </p:nvSpPr>
        <p:spPr>
          <a:xfrm>
            <a:off x="1764000" y="1889775"/>
            <a:ext cx="2808000" cy="2784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latin typeface="Economica"/>
                <a:ea typeface="Economica"/>
                <a:cs typeface="Economica"/>
                <a:sym typeface="Economica"/>
              </a:rPr>
              <a:t>China is the leading country in gold production, producing about 11% of total gold production.</a:t>
            </a:r>
            <a:endParaRPr sz="1500">
              <a:latin typeface="Economica"/>
              <a:ea typeface="Economica"/>
              <a:cs typeface="Economica"/>
              <a:sym typeface="Economica"/>
            </a:endParaRPr>
          </a:p>
        </p:txBody>
      </p:sp>
      <p:pic>
        <p:nvPicPr>
          <p:cNvPr id="70" name="Google Shape;70;p14"/>
          <p:cNvPicPr preferRelativeResize="0"/>
          <p:nvPr/>
        </p:nvPicPr>
        <p:blipFill>
          <a:blip r:embed="rId3">
            <a:alphaModFix/>
          </a:blip>
          <a:stretch>
            <a:fillRect/>
          </a:stretch>
        </p:blipFill>
        <p:spPr>
          <a:xfrm>
            <a:off x="4369800" y="894750"/>
            <a:ext cx="4339402" cy="335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4" name="Shape 74"/>
        <p:cNvGrpSpPr/>
        <p:nvPr/>
      </p:nvGrpSpPr>
      <p:grpSpPr>
        <a:xfrm>
          <a:off x="0" y="0"/>
          <a:ext cx="0" cy="0"/>
          <a:chOff x="0" y="0"/>
          <a:chExt cx="0" cy="0"/>
        </a:xfrm>
      </p:grpSpPr>
      <p:sp>
        <p:nvSpPr>
          <p:cNvPr id="75" name="Google Shape;75;p1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200"/>
              <a:t>Production Process</a:t>
            </a:r>
            <a:endParaRPr sz="3200"/>
          </a:p>
        </p:txBody>
      </p:sp>
      <p:sp>
        <p:nvSpPr>
          <p:cNvPr id="76" name="Google Shape;76;p15"/>
          <p:cNvSpPr txBox="1"/>
          <p:nvPr>
            <p:ph idx="1" type="body"/>
          </p:nvPr>
        </p:nvSpPr>
        <p:spPr>
          <a:xfrm>
            <a:off x="1101475" y="1570425"/>
            <a:ext cx="2808000" cy="89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Economica"/>
              <a:buChar char="●"/>
            </a:pPr>
            <a:r>
              <a:rPr lang="en" sz="1800">
                <a:solidFill>
                  <a:srgbClr val="000000"/>
                </a:solidFill>
                <a:latin typeface="Economica"/>
                <a:ea typeface="Economica"/>
                <a:cs typeface="Economica"/>
                <a:sym typeface="Economica"/>
              </a:rPr>
              <a:t>Open-pit mining</a:t>
            </a:r>
            <a:endParaRPr sz="1800">
              <a:solidFill>
                <a:srgbClr val="000000"/>
              </a:solidFill>
              <a:latin typeface="Economica"/>
              <a:ea typeface="Economica"/>
              <a:cs typeface="Economica"/>
              <a:sym typeface="Economica"/>
            </a:endParaRPr>
          </a:p>
          <a:p>
            <a:pPr indent="0" lvl="0" marL="0" rtl="0" algn="l">
              <a:spcBef>
                <a:spcPts val="1200"/>
              </a:spcBef>
              <a:spcAft>
                <a:spcPts val="1200"/>
              </a:spcAft>
              <a:buNone/>
            </a:pPr>
            <a:r>
              <a:t/>
            </a:r>
            <a:endParaRPr sz="1600">
              <a:latin typeface="Economica"/>
              <a:ea typeface="Economica"/>
              <a:cs typeface="Economica"/>
              <a:sym typeface="Economica"/>
            </a:endParaRPr>
          </a:p>
        </p:txBody>
      </p:sp>
      <p:pic>
        <p:nvPicPr>
          <p:cNvPr id="77" name="Google Shape;77;p15"/>
          <p:cNvPicPr preferRelativeResize="0"/>
          <p:nvPr/>
        </p:nvPicPr>
        <p:blipFill>
          <a:blip r:embed="rId3">
            <a:alphaModFix/>
          </a:blip>
          <a:stretch>
            <a:fillRect/>
          </a:stretch>
        </p:blipFill>
        <p:spPr>
          <a:xfrm>
            <a:off x="3008650" y="555600"/>
            <a:ext cx="2808000" cy="2106014"/>
          </a:xfrm>
          <a:prstGeom prst="rect">
            <a:avLst/>
          </a:prstGeom>
          <a:noFill/>
          <a:ln>
            <a:noFill/>
          </a:ln>
        </p:spPr>
      </p:pic>
      <p:pic>
        <p:nvPicPr>
          <p:cNvPr id="78" name="Google Shape;78;p15"/>
          <p:cNvPicPr preferRelativeResize="0"/>
          <p:nvPr/>
        </p:nvPicPr>
        <p:blipFill>
          <a:blip r:embed="rId4">
            <a:alphaModFix/>
          </a:blip>
          <a:stretch>
            <a:fillRect/>
          </a:stretch>
        </p:blipFill>
        <p:spPr>
          <a:xfrm>
            <a:off x="5213700" y="2773525"/>
            <a:ext cx="2921149" cy="2125475"/>
          </a:xfrm>
          <a:prstGeom prst="rect">
            <a:avLst/>
          </a:prstGeom>
          <a:noFill/>
          <a:ln>
            <a:noFill/>
          </a:ln>
        </p:spPr>
      </p:pic>
      <p:sp>
        <p:nvSpPr>
          <p:cNvPr id="79" name="Google Shape;79;p15"/>
          <p:cNvSpPr txBox="1"/>
          <p:nvPr/>
        </p:nvSpPr>
        <p:spPr>
          <a:xfrm>
            <a:off x="3097350" y="3442875"/>
            <a:ext cx="21165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Economica"/>
              <a:buChar char="●"/>
            </a:pPr>
            <a:r>
              <a:rPr lang="en" sz="1800">
                <a:latin typeface="Economica"/>
                <a:ea typeface="Economica"/>
                <a:cs typeface="Economica"/>
                <a:sym typeface="Economica"/>
              </a:rPr>
              <a:t>Underground mining</a:t>
            </a:r>
            <a:endParaRPr sz="1800">
              <a:latin typeface="Economica"/>
              <a:ea typeface="Economica"/>
              <a:cs typeface="Economica"/>
              <a:sym typeface="Economica"/>
            </a:endParaRPr>
          </a:p>
        </p:txBody>
      </p:sp>
      <p:sp>
        <p:nvSpPr>
          <p:cNvPr id="80" name="Google Shape;80;p15"/>
          <p:cNvSpPr txBox="1"/>
          <p:nvPr/>
        </p:nvSpPr>
        <p:spPr>
          <a:xfrm>
            <a:off x="6083675" y="977563"/>
            <a:ext cx="2640900" cy="1339200"/>
          </a:xfrm>
          <a:prstGeom prst="rect">
            <a:avLst/>
          </a:prstGeom>
          <a:solidFill>
            <a:srgbClr val="000000"/>
          </a:solid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Determine gold mining locations</a:t>
            </a:r>
            <a:endParaRPr sz="1500">
              <a:solidFill>
                <a:srgbClr val="FFFFFF"/>
              </a:solidFill>
              <a:latin typeface="Economica"/>
              <a:ea typeface="Economica"/>
              <a:cs typeface="Economica"/>
              <a:sym typeface="Economica"/>
            </a:endParaRPr>
          </a:p>
          <a:p>
            <a:pPr indent="-323850" lvl="0" marL="457200" rtl="0" algn="l">
              <a:spcBef>
                <a:spcPts val="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Ore samples are taken</a:t>
            </a:r>
            <a:endParaRPr sz="1500">
              <a:solidFill>
                <a:srgbClr val="FFFFFF"/>
              </a:solidFill>
              <a:latin typeface="Economica"/>
              <a:ea typeface="Economica"/>
              <a:cs typeface="Economica"/>
              <a:sym typeface="Economica"/>
            </a:endParaRPr>
          </a:p>
          <a:p>
            <a:pPr indent="-323850" lvl="0" marL="457200" rtl="0" algn="l">
              <a:spcBef>
                <a:spcPts val="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Mining</a:t>
            </a:r>
            <a:endParaRPr sz="1500">
              <a:solidFill>
                <a:srgbClr val="FFFFFF"/>
              </a:solidFill>
              <a:latin typeface="Economica"/>
              <a:ea typeface="Economica"/>
              <a:cs typeface="Economica"/>
              <a:sym typeface="Economica"/>
            </a:endParaRPr>
          </a:p>
          <a:p>
            <a:pPr indent="-323850" lvl="0" marL="457200" rtl="0" algn="l">
              <a:spcBef>
                <a:spcPts val="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Breaking down the ores</a:t>
            </a:r>
            <a:endParaRPr sz="1500">
              <a:solidFill>
                <a:srgbClr val="FFFFFF"/>
              </a:solidFill>
              <a:latin typeface="Economica"/>
              <a:ea typeface="Economica"/>
              <a:cs typeface="Economica"/>
              <a:sym typeface="Economica"/>
            </a:endParaRPr>
          </a:p>
          <a:p>
            <a:pPr indent="-323850" lvl="0" marL="457200" rtl="0" algn="l">
              <a:spcBef>
                <a:spcPts val="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Shipped out to be refined</a:t>
            </a:r>
            <a:endParaRPr sz="1500">
              <a:solidFill>
                <a:srgbClr val="FFFFFF"/>
              </a:solidFill>
              <a:latin typeface="Economica"/>
              <a:ea typeface="Economica"/>
              <a:cs typeface="Economica"/>
              <a:sym typeface="Economica"/>
            </a:endParaRPr>
          </a:p>
        </p:txBody>
      </p:sp>
      <p:sp>
        <p:nvSpPr>
          <p:cNvPr id="81" name="Google Shape;81;p15"/>
          <p:cNvSpPr txBox="1"/>
          <p:nvPr/>
        </p:nvSpPr>
        <p:spPr>
          <a:xfrm>
            <a:off x="530275" y="3251413"/>
            <a:ext cx="2116500" cy="11697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FFFFFF"/>
                </a:solidFill>
                <a:latin typeface="Economica"/>
                <a:ea typeface="Economica"/>
                <a:cs typeface="Economica"/>
                <a:sym typeface="Economica"/>
              </a:rPr>
              <a:t>Breaking down the ores:</a:t>
            </a:r>
            <a:endParaRPr sz="1600">
              <a:solidFill>
                <a:srgbClr val="FFFFFF"/>
              </a:solidFill>
              <a:latin typeface="Economica"/>
              <a:ea typeface="Economica"/>
              <a:cs typeface="Economica"/>
              <a:sym typeface="Economica"/>
            </a:endParaRPr>
          </a:p>
          <a:p>
            <a:pPr indent="0" lvl="0" marL="0" rtl="0" algn="l">
              <a:spcBef>
                <a:spcPts val="0"/>
              </a:spcBef>
              <a:spcAft>
                <a:spcPts val="0"/>
              </a:spcAft>
              <a:buNone/>
            </a:pPr>
            <a:r>
              <a:rPr lang="en" sz="1600">
                <a:solidFill>
                  <a:srgbClr val="FFFFFF"/>
                </a:solidFill>
                <a:latin typeface="Economica"/>
                <a:ea typeface="Economica"/>
                <a:cs typeface="Economica"/>
                <a:sym typeface="Economica"/>
              </a:rPr>
              <a:t>The ores are processed by both gravity separation and cyanide solution</a:t>
            </a:r>
            <a:endParaRPr sz="1600">
              <a:solidFill>
                <a:srgbClr val="FFFFFF"/>
              </a:solidFill>
              <a:latin typeface="Economica"/>
              <a:ea typeface="Economica"/>
              <a:cs typeface="Economica"/>
              <a:sym typeface="Economic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5" name="Shape 85"/>
        <p:cNvGrpSpPr/>
        <p:nvPr/>
      </p:nvGrpSpPr>
      <p:grpSpPr>
        <a:xfrm>
          <a:off x="0" y="0"/>
          <a:ext cx="0" cy="0"/>
          <a:chOff x="0" y="0"/>
          <a:chExt cx="0" cy="0"/>
        </a:xfrm>
      </p:grpSpPr>
      <p:sp>
        <p:nvSpPr>
          <p:cNvPr id="86" name="Google Shape;86;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How is the gold imported?</a:t>
            </a:r>
            <a:endParaRPr/>
          </a:p>
        </p:txBody>
      </p:sp>
      <p:sp>
        <p:nvSpPr>
          <p:cNvPr id="87" name="Google Shape;87;p16"/>
          <p:cNvSpPr txBox="1"/>
          <p:nvPr>
            <p:ph idx="1" type="body"/>
          </p:nvPr>
        </p:nvSpPr>
        <p:spPr>
          <a:xfrm>
            <a:off x="311700" y="528025"/>
            <a:ext cx="3999900" cy="305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latin typeface="Economica"/>
                <a:ea typeface="Economica"/>
                <a:cs typeface="Economica"/>
                <a:sym typeface="Economica"/>
              </a:rPr>
              <a:t>Packages less than $100,000 are transported through FedEx or UPS.</a:t>
            </a:r>
            <a:endParaRPr>
              <a:latin typeface="Economica"/>
              <a:ea typeface="Economica"/>
              <a:cs typeface="Economica"/>
              <a:sym typeface="Economica"/>
            </a:endParaRPr>
          </a:p>
          <a:p>
            <a:pPr indent="-317500" lvl="0" marL="457200" rtl="0" algn="l">
              <a:spcBef>
                <a:spcPts val="1200"/>
              </a:spcBef>
              <a:spcAft>
                <a:spcPts val="0"/>
              </a:spcAft>
              <a:buSzPts val="1400"/>
              <a:buFont typeface="Economica"/>
              <a:buChar char="●"/>
            </a:pPr>
            <a:r>
              <a:rPr lang="en">
                <a:latin typeface="Economica"/>
                <a:ea typeface="Economica"/>
                <a:cs typeface="Economica"/>
                <a:sym typeface="Economica"/>
              </a:rPr>
              <a:t>Must be insured by third-party company, such as AIB Express</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‘Double-boxed’ packaging</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VATs, tariffs &amp; duties</a:t>
            </a:r>
            <a:endParaRPr>
              <a:latin typeface="Economica"/>
              <a:ea typeface="Economica"/>
              <a:cs typeface="Economica"/>
              <a:sym typeface="Economica"/>
            </a:endParaRPr>
          </a:p>
        </p:txBody>
      </p:sp>
      <p:sp>
        <p:nvSpPr>
          <p:cNvPr id="88" name="Google Shape;88;p16"/>
          <p:cNvSpPr txBox="1"/>
          <p:nvPr>
            <p:ph idx="2" type="body"/>
          </p:nvPr>
        </p:nvSpPr>
        <p:spPr>
          <a:xfrm>
            <a:off x="4832388" y="1693500"/>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conomica"/>
                <a:ea typeface="Economica"/>
                <a:cs typeface="Economica"/>
                <a:sym typeface="Economica"/>
              </a:rPr>
              <a:t>Packages that are greater than $100,000 in value are transported by either Loomis or Brinks, which are armored car companies. </a:t>
            </a:r>
            <a:endParaRPr>
              <a:latin typeface="Economica"/>
              <a:ea typeface="Economica"/>
              <a:cs typeface="Economica"/>
              <a:sym typeface="Economica"/>
            </a:endParaRPr>
          </a:p>
          <a:p>
            <a:pPr indent="-317500" lvl="0" marL="457200" rtl="0" algn="l">
              <a:spcBef>
                <a:spcPts val="1200"/>
              </a:spcBef>
              <a:spcAft>
                <a:spcPts val="0"/>
              </a:spcAft>
              <a:buSzPts val="1400"/>
              <a:buFont typeface="Economica"/>
              <a:buChar char="●"/>
            </a:pPr>
            <a:r>
              <a:rPr lang="en">
                <a:latin typeface="Economica"/>
                <a:ea typeface="Economica"/>
                <a:cs typeface="Economica"/>
                <a:sym typeface="Economica"/>
              </a:rPr>
              <a:t>Must have commercial invoice if it’s being internationally shipped</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Must be picked up from storefront, office or bank</a:t>
            </a:r>
            <a:endParaRPr>
              <a:latin typeface="Economica"/>
              <a:ea typeface="Economica"/>
              <a:cs typeface="Economica"/>
              <a:sym typeface="Economica"/>
            </a:endParaRPr>
          </a:p>
        </p:txBody>
      </p:sp>
      <p:pic>
        <p:nvPicPr>
          <p:cNvPr id="89" name="Google Shape;89;p16"/>
          <p:cNvPicPr preferRelativeResize="0"/>
          <p:nvPr/>
        </p:nvPicPr>
        <p:blipFill>
          <a:blip r:embed="rId3">
            <a:alphaModFix/>
          </a:blip>
          <a:stretch>
            <a:fillRect/>
          </a:stretch>
        </p:blipFill>
        <p:spPr>
          <a:xfrm>
            <a:off x="877013" y="3457248"/>
            <a:ext cx="2869267" cy="1300125"/>
          </a:xfrm>
          <a:prstGeom prst="rect">
            <a:avLst/>
          </a:prstGeom>
          <a:noFill/>
          <a:ln>
            <a:noFill/>
          </a:ln>
        </p:spPr>
      </p:pic>
      <p:pic>
        <p:nvPicPr>
          <p:cNvPr id="90" name="Google Shape;90;p16"/>
          <p:cNvPicPr preferRelativeResize="0"/>
          <p:nvPr/>
        </p:nvPicPr>
        <p:blipFill>
          <a:blip r:embed="rId4">
            <a:alphaModFix/>
          </a:blip>
          <a:stretch>
            <a:fillRect/>
          </a:stretch>
        </p:blipFill>
        <p:spPr>
          <a:xfrm>
            <a:off x="5110387" y="315925"/>
            <a:ext cx="3443923" cy="1377575"/>
          </a:xfrm>
          <a:prstGeom prst="rect">
            <a:avLst/>
          </a:prstGeom>
          <a:noFill/>
          <a:ln>
            <a:noFill/>
          </a:ln>
        </p:spPr>
      </p:pic>
      <p:pic>
        <p:nvPicPr>
          <p:cNvPr id="91" name="Google Shape;91;p16"/>
          <p:cNvPicPr preferRelativeResize="0"/>
          <p:nvPr/>
        </p:nvPicPr>
        <p:blipFill>
          <a:blip r:embed="rId5">
            <a:alphaModFix/>
          </a:blip>
          <a:stretch>
            <a:fillRect/>
          </a:stretch>
        </p:blipFill>
        <p:spPr>
          <a:xfrm>
            <a:off x="5592138" y="3230150"/>
            <a:ext cx="2480425" cy="1860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7"/>
          <p:cNvPicPr preferRelativeResize="0"/>
          <p:nvPr/>
        </p:nvPicPr>
        <p:blipFill>
          <a:blip r:embed="rId3">
            <a:alphaModFix/>
          </a:blip>
          <a:stretch>
            <a:fillRect/>
          </a:stretch>
        </p:blipFill>
        <p:spPr>
          <a:xfrm>
            <a:off x="230350" y="299625"/>
            <a:ext cx="8683299" cy="4544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Commodity Fetishism</a:t>
            </a:r>
            <a:endParaRPr/>
          </a:p>
        </p:txBody>
      </p:sp>
      <p:sp>
        <p:nvSpPr>
          <p:cNvPr id="102" name="Google Shape;102;p18"/>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latin typeface="Economica"/>
                <a:ea typeface="Economica"/>
                <a:cs typeface="Economica"/>
                <a:sym typeface="Economica"/>
              </a:rPr>
              <a:t>Gold is usually seen as a symbol of wealth or religion. It is also used for industrial and investment purposes. </a:t>
            </a:r>
            <a:endParaRPr sz="1500">
              <a:latin typeface="Economica"/>
              <a:ea typeface="Economica"/>
              <a:cs typeface="Economica"/>
              <a:sym typeface="Economica"/>
            </a:endParaRPr>
          </a:p>
          <a:p>
            <a:pPr indent="0" lvl="0" marL="0" rtl="0" algn="l">
              <a:spcBef>
                <a:spcPts val="1200"/>
              </a:spcBef>
              <a:spcAft>
                <a:spcPts val="0"/>
              </a:spcAft>
              <a:buNone/>
            </a:pPr>
            <a:r>
              <a:rPr lang="en" sz="1500">
                <a:latin typeface="Economica"/>
                <a:ea typeface="Economica"/>
                <a:cs typeface="Economica"/>
                <a:sym typeface="Economica"/>
              </a:rPr>
              <a:t>There is information accessible to consumers to learn more about the harmful effects of gold, but you have to be looking for it. </a:t>
            </a:r>
            <a:endParaRPr sz="1500">
              <a:latin typeface="Economica"/>
              <a:ea typeface="Economica"/>
              <a:cs typeface="Economica"/>
              <a:sym typeface="Economica"/>
            </a:endParaRPr>
          </a:p>
          <a:p>
            <a:pPr indent="0" lvl="0" marL="0" rtl="0" algn="l">
              <a:spcBef>
                <a:spcPts val="1200"/>
              </a:spcBef>
              <a:spcAft>
                <a:spcPts val="0"/>
              </a:spcAft>
              <a:buNone/>
            </a:pPr>
            <a:r>
              <a:rPr lang="en" sz="1500">
                <a:latin typeface="Economica"/>
                <a:ea typeface="Economica"/>
                <a:cs typeface="Economica"/>
                <a:sym typeface="Economica"/>
              </a:rPr>
              <a:t>Gold is not an </a:t>
            </a:r>
            <a:r>
              <a:rPr lang="en" sz="1500">
                <a:latin typeface="Economica"/>
                <a:ea typeface="Economica"/>
                <a:cs typeface="Economica"/>
                <a:sym typeface="Economica"/>
              </a:rPr>
              <a:t>everyday</a:t>
            </a:r>
            <a:r>
              <a:rPr lang="en" sz="1500">
                <a:latin typeface="Economica"/>
                <a:ea typeface="Economica"/>
                <a:cs typeface="Economica"/>
                <a:sym typeface="Economica"/>
              </a:rPr>
              <a:t> commodity but consumers are constantly looking for that pretty piece of jewelry to gift someone or gift themselves. </a:t>
            </a:r>
            <a:endParaRPr sz="1500">
              <a:latin typeface="Economica"/>
              <a:ea typeface="Economica"/>
              <a:cs typeface="Economica"/>
              <a:sym typeface="Economica"/>
            </a:endParaRPr>
          </a:p>
          <a:p>
            <a:pPr indent="0" lvl="0" marL="0" rtl="0" algn="l">
              <a:spcBef>
                <a:spcPts val="1200"/>
              </a:spcBef>
              <a:spcAft>
                <a:spcPts val="1200"/>
              </a:spcAft>
              <a:buNone/>
            </a:pPr>
            <a:r>
              <a:rPr lang="en" sz="1500">
                <a:latin typeface="Economica"/>
                <a:ea typeface="Economica"/>
                <a:cs typeface="Economica"/>
                <a:sym typeface="Economica"/>
              </a:rPr>
              <a:t>A ring produces about 20 tons of waste, which majority of consumers don’t realize. </a:t>
            </a:r>
            <a:endParaRPr sz="1500">
              <a:latin typeface="Economica"/>
              <a:ea typeface="Economica"/>
              <a:cs typeface="Economica"/>
              <a:sym typeface="Economica"/>
            </a:endParaRPr>
          </a:p>
        </p:txBody>
      </p:sp>
      <p:pic>
        <p:nvPicPr>
          <p:cNvPr id="103" name="Google Shape;103;p18"/>
          <p:cNvPicPr preferRelativeResize="0"/>
          <p:nvPr/>
        </p:nvPicPr>
        <p:blipFill>
          <a:blip r:embed="rId3">
            <a:alphaModFix/>
          </a:blip>
          <a:stretch>
            <a:fillRect/>
          </a:stretch>
        </p:blipFill>
        <p:spPr>
          <a:xfrm>
            <a:off x="4311600" y="854225"/>
            <a:ext cx="4646807" cy="4000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265500" y="5850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Controversy</a:t>
            </a:r>
            <a:endParaRPr/>
          </a:p>
        </p:txBody>
      </p:sp>
      <p:sp>
        <p:nvSpPr>
          <p:cNvPr id="109" name="Google Shape;109;p19"/>
          <p:cNvSpPr txBox="1"/>
          <p:nvPr>
            <p:ph idx="2" type="body"/>
          </p:nvPr>
        </p:nvSpPr>
        <p:spPr>
          <a:xfrm>
            <a:off x="4977438" y="0"/>
            <a:ext cx="3837000" cy="36951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Clr>
                <a:schemeClr val="dk1"/>
              </a:buClr>
              <a:buSzPts val="1600"/>
              <a:buFont typeface="Economica"/>
              <a:buChar char="●"/>
            </a:pPr>
            <a:r>
              <a:rPr lang="en" sz="1600">
                <a:solidFill>
                  <a:schemeClr val="dk1"/>
                </a:solidFill>
                <a:latin typeface="Economica"/>
                <a:ea typeface="Economica"/>
                <a:cs typeface="Economica"/>
                <a:sym typeface="Economica"/>
              </a:rPr>
              <a:t>Poisoned waters</a:t>
            </a:r>
            <a:endParaRPr sz="1600">
              <a:solidFill>
                <a:schemeClr val="dk1"/>
              </a:solidFill>
              <a:latin typeface="Economica"/>
              <a:ea typeface="Economica"/>
              <a:cs typeface="Economica"/>
              <a:sym typeface="Economica"/>
            </a:endParaRPr>
          </a:p>
          <a:p>
            <a:pPr indent="-330200" lvl="0" marL="457200" rtl="0" algn="l">
              <a:spcBef>
                <a:spcPts val="0"/>
              </a:spcBef>
              <a:spcAft>
                <a:spcPts val="0"/>
              </a:spcAft>
              <a:buClr>
                <a:schemeClr val="dk1"/>
              </a:buClr>
              <a:buSzPts val="1600"/>
              <a:buFont typeface="Economica"/>
              <a:buChar char="●"/>
            </a:pPr>
            <a:r>
              <a:rPr lang="en" sz="1600">
                <a:solidFill>
                  <a:schemeClr val="dk1"/>
                </a:solidFill>
                <a:latin typeface="Economica"/>
                <a:ea typeface="Economica"/>
                <a:cs typeface="Economica"/>
                <a:sym typeface="Economica"/>
              </a:rPr>
              <a:t>Child labor</a:t>
            </a:r>
            <a:endParaRPr sz="1600">
              <a:solidFill>
                <a:schemeClr val="dk1"/>
              </a:solidFill>
              <a:latin typeface="Economica"/>
              <a:ea typeface="Economica"/>
              <a:cs typeface="Economica"/>
              <a:sym typeface="Economica"/>
            </a:endParaRPr>
          </a:p>
          <a:p>
            <a:pPr indent="-330200" lvl="0" marL="457200" rtl="0" algn="l">
              <a:spcBef>
                <a:spcPts val="0"/>
              </a:spcBef>
              <a:spcAft>
                <a:spcPts val="0"/>
              </a:spcAft>
              <a:buClr>
                <a:schemeClr val="dk1"/>
              </a:buClr>
              <a:buSzPts val="1600"/>
              <a:buFont typeface="Economica"/>
              <a:buChar char="●"/>
            </a:pPr>
            <a:r>
              <a:rPr lang="en" sz="1600">
                <a:solidFill>
                  <a:schemeClr val="dk1"/>
                </a:solidFill>
                <a:latin typeface="Economica"/>
                <a:ea typeface="Economica"/>
                <a:cs typeface="Economica"/>
                <a:sym typeface="Economica"/>
              </a:rPr>
              <a:t>Solid waste</a:t>
            </a:r>
            <a:endParaRPr sz="1600">
              <a:solidFill>
                <a:schemeClr val="dk1"/>
              </a:solidFill>
              <a:latin typeface="Economica"/>
              <a:ea typeface="Economica"/>
              <a:cs typeface="Economica"/>
              <a:sym typeface="Economica"/>
            </a:endParaRPr>
          </a:p>
          <a:p>
            <a:pPr indent="-330200" lvl="0" marL="457200" rtl="0" algn="l">
              <a:spcBef>
                <a:spcPts val="0"/>
              </a:spcBef>
              <a:spcAft>
                <a:spcPts val="0"/>
              </a:spcAft>
              <a:buClr>
                <a:schemeClr val="dk1"/>
              </a:buClr>
              <a:buSzPts val="1600"/>
              <a:buFont typeface="Economica"/>
              <a:buChar char="●"/>
            </a:pPr>
            <a:r>
              <a:rPr lang="en" sz="1600">
                <a:solidFill>
                  <a:schemeClr val="dk1"/>
                </a:solidFill>
                <a:latin typeface="Economica"/>
                <a:ea typeface="Economica"/>
                <a:cs typeface="Economica"/>
                <a:sym typeface="Economica"/>
              </a:rPr>
              <a:t>Indigenous peoples’ land taken and destroyed</a:t>
            </a:r>
            <a:endParaRPr sz="1600">
              <a:solidFill>
                <a:schemeClr val="dk1"/>
              </a:solidFill>
              <a:latin typeface="Economica"/>
              <a:ea typeface="Economica"/>
              <a:cs typeface="Economica"/>
              <a:sym typeface="Economica"/>
            </a:endParaRPr>
          </a:p>
          <a:p>
            <a:pPr indent="-330200" lvl="0" marL="457200" rtl="0" algn="l">
              <a:spcBef>
                <a:spcPts val="0"/>
              </a:spcBef>
              <a:spcAft>
                <a:spcPts val="0"/>
              </a:spcAft>
              <a:buClr>
                <a:schemeClr val="dk1"/>
              </a:buClr>
              <a:buSzPts val="1600"/>
              <a:buFont typeface="Economica"/>
              <a:buChar char="●"/>
            </a:pPr>
            <a:r>
              <a:rPr lang="en" sz="1600">
                <a:solidFill>
                  <a:schemeClr val="dk1"/>
                </a:solidFill>
                <a:latin typeface="Economica"/>
                <a:ea typeface="Economica"/>
                <a:cs typeface="Economica"/>
                <a:sym typeface="Economica"/>
              </a:rPr>
              <a:t>Gender bias towards men</a:t>
            </a:r>
            <a:endParaRPr sz="1600">
              <a:solidFill>
                <a:schemeClr val="dk1"/>
              </a:solidFill>
              <a:latin typeface="Economica"/>
              <a:ea typeface="Economica"/>
              <a:cs typeface="Economica"/>
              <a:sym typeface="Economica"/>
            </a:endParaRPr>
          </a:p>
          <a:p>
            <a:pPr indent="-330200" lvl="0" marL="457200" rtl="0" algn="l">
              <a:spcBef>
                <a:spcPts val="0"/>
              </a:spcBef>
              <a:spcAft>
                <a:spcPts val="0"/>
              </a:spcAft>
              <a:buClr>
                <a:schemeClr val="dk1"/>
              </a:buClr>
              <a:buSzPts val="1600"/>
              <a:buFont typeface="Economica"/>
              <a:buChar char="●"/>
            </a:pPr>
            <a:r>
              <a:rPr lang="en" sz="1600">
                <a:solidFill>
                  <a:schemeClr val="dk1"/>
                </a:solidFill>
                <a:latin typeface="Economica"/>
                <a:ea typeface="Economica"/>
                <a:cs typeface="Economica"/>
                <a:sym typeface="Economica"/>
              </a:rPr>
              <a:t>Long term disabilities, such as tuberculosis, bronchitis and lung cancer</a:t>
            </a:r>
            <a:endParaRPr sz="1600">
              <a:solidFill>
                <a:schemeClr val="dk1"/>
              </a:solidFill>
              <a:latin typeface="Economica"/>
              <a:ea typeface="Economica"/>
              <a:cs typeface="Economica"/>
              <a:sym typeface="Economica"/>
            </a:endParaRPr>
          </a:p>
          <a:p>
            <a:pPr indent="-330200" lvl="0" marL="457200" rtl="0" algn="l">
              <a:spcBef>
                <a:spcPts val="0"/>
              </a:spcBef>
              <a:spcAft>
                <a:spcPts val="0"/>
              </a:spcAft>
              <a:buClr>
                <a:schemeClr val="dk1"/>
              </a:buClr>
              <a:buSzPts val="1600"/>
              <a:buFont typeface="Economica"/>
              <a:buChar char="●"/>
            </a:pPr>
            <a:r>
              <a:rPr lang="en" sz="1600">
                <a:solidFill>
                  <a:schemeClr val="dk1"/>
                </a:solidFill>
                <a:latin typeface="Economica"/>
                <a:ea typeface="Economica"/>
                <a:cs typeface="Economica"/>
                <a:sym typeface="Economica"/>
              </a:rPr>
              <a:t>Extreme heat</a:t>
            </a:r>
            <a:endParaRPr sz="1600">
              <a:solidFill>
                <a:schemeClr val="dk1"/>
              </a:solidFill>
              <a:latin typeface="Economica"/>
              <a:ea typeface="Economica"/>
              <a:cs typeface="Economica"/>
              <a:sym typeface="Economica"/>
            </a:endParaRPr>
          </a:p>
          <a:p>
            <a:pPr indent="-330200" lvl="0" marL="457200" rtl="0" algn="l">
              <a:spcBef>
                <a:spcPts val="0"/>
              </a:spcBef>
              <a:spcAft>
                <a:spcPts val="0"/>
              </a:spcAft>
              <a:buClr>
                <a:schemeClr val="dk1"/>
              </a:buClr>
              <a:buSzPts val="1600"/>
              <a:buFont typeface="Economica"/>
              <a:buChar char="●"/>
            </a:pPr>
            <a:r>
              <a:rPr lang="en" sz="1600">
                <a:solidFill>
                  <a:schemeClr val="dk1"/>
                </a:solidFill>
                <a:latin typeface="Economica"/>
                <a:ea typeface="Economica"/>
                <a:cs typeface="Economica"/>
                <a:sym typeface="Economica"/>
              </a:rPr>
              <a:t>Lifespan is generally lower if you are a gold miner</a:t>
            </a:r>
            <a:endParaRPr sz="1600">
              <a:solidFill>
                <a:schemeClr val="dk1"/>
              </a:solidFill>
              <a:latin typeface="Economica"/>
              <a:ea typeface="Economica"/>
              <a:cs typeface="Economica"/>
              <a:sym typeface="Economica"/>
            </a:endParaRPr>
          </a:p>
          <a:p>
            <a:pPr indent="0" lvl="0" marL="0" rtl="0" algn="l">
              <a:spcBef>
                <a:spcPts val="1200"/>
              </a:spcBef>
              <a:spcAft>
                <a:spcPts val="1200"/>
              </a:spcAft>
              <a:buNone/>
            </a:pPr>
            <a:r>
              <a:t/>
            </a:r>
            <a:endParaRPr sz="1600">
              <a:solidFill>
                <a:schemeClr val="dk1"/>
              </a:solidFill>
              <a:latin typeface="Economica"/>
              <a:ea typeface="Economica"/>
              <a:cs typeface="Economica"/>
              <a:sym typeface="Economica"/>
            </a:endParaRPr>
          </a:p>
        </p:txBody>
      </p:sp>
      <p:sp>
        <p:nvSpPr>
          <p:cNvPr id="110" name="Google Shape;110;p19"/>
          <p:cNvSpPr txBox="1"/>
          <p:nvPr>
            <p:ph idx="1" type="subTitle"/>
          </p:nvPr>
        </p:nvSpPr>
        <p:spPr>
          <a:xfrm>
            <a:off x="265500" y="2232151"/>
            <a:ext cx="4045200" cy="157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The down side to gold mining</a:t>
            </a:r>
            <a:endParaRPr/>
          </a:p>
        </p:txBody>
      </p:sp>
      <p:pic>
        <p:nvPicPr>
          <p:cNvPr id="111" name="Google Shape;111;p19"/>
          <p:cNvPicPr preferRelativeResize="0"/>
          <p:nvPr/>
        </p:nvPicPr>
        <p:blipFill>
          <a:blip r:embed="rId3">
            <a:alphaModFix/>
          </a:blip>
          <a:stretch>
            <a:fillRect/>
          </a:stretch>
        </p:blipFill>
        <p:spPr>
          <a:xfrm>
            <a:off x="740675" y="3007475"/>
            <a:ext cx="3094825" cy="1985625"/>
          </a:xfrm>
          <a:prstGeom prst="rect">
            <a:avLst/>
          </a:prstGeom>
          <a:noFill/>
          <a:ln>
            <a:noFill/>
          </a:ln>
        </p:spPr>
      </p:pic>
      <p:pic>
        <p:nvPicPr>
          <p:cNvPr id="112" name="Google Shape;112;p19"/>
          <p:cNvPicPr preferRelativeResize="0"/>
          <p:nvPr/>
        </p:nvPicPr>
        <p:blipFill>
          <a:blip r:embed="rId4">
            <a:alphaModFix/>
          </a:blip>
          <a:stretch>
            <a:fillRect/>
          </a:stretch>
        </p:blipFill>
        <p:spPr>
          <a:xfrm>
            <a:off x="5348513" y="2968163"/>
            <a:ext cx="3094825" cy="20642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6" name="Shape 116"/>
        <p:cNvGrpSpPr/>
        <p:nvPr/>
      </p:nvGrpSpPr>
      <p:grpSpPr>
        <a:xfrm>
          <a:off x="0" y="0"/>
          <a:ext cx="0" cy="0"/>
          <a:chOff x="0" y="0"/>
          <a:chExt cx="0" cy="0"/>
        </a:xfrm>
      </p:grpSpPr>
      <p:sp>
        <p:nvSpPr>
          <p:cNvPr id="117" name="Google Shape;117;p20"/>
          <p:cNvSpPr txBox="1"/>
          <p:nvPr>
            <p:ph type="title"/>
          </p:nvPr>
        </p:nvSpPr>
        <p:spPr>
          <a:xfrm>
            <a:off x="-189725" y="327375"/>
            <a:ext cx="67641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Protests</a:t>
            </a:r>
            <a:endParaRPr/>
          </a:p>
        </p:txBody>
      </p:sp>
      <p:pic>
        <p:nvPicPr>
          <p:cNvPr id="118" name="Google Shape;118;p20"/>
          <p:cNvPicPr preferRelativeResize="0"/>
          <p:nvPr/>
        </p:nvPicPr>
        <p:blipFill>
          <a:blip r:embed="rId3">
            <a:alphaModFix/>
          </a:blip>
          <a:stretch>
            <a:fillRect/>
          </a:stretch>
        </p:blipFill>
        <p:spPr>
          <a:xfrm>
            <a:off x="506525" y="1857975"/>
            <a:ext cx="4172613" cy="2779026"/>
          </a:xfrm>
          <a:prstGeom prst="rect">
            <a:avLst/>
          </a:prstGeom>
          <a:noFill/>
          <a:ln>
            <a:noFill/>
          </a:ln>
        </p:spPr>
      </p:pic>
      <p:pic>
        <p:nvPicPr>
          <p:cNvPr id="119" name="Google Shape;119;p20"/>
          <p:cNvPicPr preferRelativeResize="0"/>
          <p:nvPr/>
        </p:nvPicPr>
        <p:blipFill>
          <a:blip r:embed="rId4">
            <a:alphaModFix/>
          </a:blip>
          <a:stretch>
            <a:fillRect/>
          </a:stretch>
        </p:blipFill>
        <p:spPr>
          <a:xfrm>
            <a:off x="4508763" y="504675"/>
            <a:ext cx="4109487" cy="2737469"/>
          </a:xfrm>
          <a:prstGeom prst="rect">
            <a:avLst/>
          </a:prstGeom>
          <a:noFill/>
          <a:ln>
            <a:noFill/>
          </a:ln>
        </p:spPr>
      </p:pic>
      <p:sp>
        <p:nvSpPr>
          <p:cNvPr id="120" name="Google Shape;120;p20"/>
          <p:cNvSpPr txBox="1"/>
          <p:nvPr/>
        </p:nvSpPr>
        <p:spPr>
          <a:xfrm>
            <a:off x="4881750" y="3440075"/>
            <a:ext cx="3736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conomica"/>
                <a:ea typeface="Economica"/>
                <a:cs typeface="Economica"/>
                <a:sym typeface="Economica"/>
              </a:rPr>
              <a:t>10 years of protests against Barrick Gold in Toronto, 2016</a:t>
            </a:r>
            <a:endParaRPr>
              <a:latin typeface="Economica"/>
              <a:ea typeface="Economica"/>
              <a:cs typeface="Economica"/>
              <a:sym typeface="Economica"/>
            </a:endParaRPr>
          </a:p>
          <a:p>
            <a:pPr indent="0" lvl="0" marL="0" rtl="0" algn="l">
              <a:spcBef>
                <a:spcPts val="0"/>
              </a:spcBef>
              <a:spcAft>
                <a:spcPts val="0"/>
              </a:spcAft>
              <a:buNone/>
            </a:pPr>
            <a:r>
              <a:t/>
            </a:r>
            <a:endParaRPr>
              <a:latin typeface="Economica"/>
              <a:ea typeface="Economica"/>
              <a:cs typeface="Economica"/>
              <a:sym typeface="Economica"/>
            </a:endParaRPr>
          </a:p>
          <a:p>
            <a:pPr indent="0" lvl="0" marL="0" rtl="0" algn="l">
              <a:spcBef>
                <a:spcPts val="0"/>
              </a:spcBef>
              <a:spcAft>
                <a:spcPts val="0"/>
              </a:spcAft>
              <a:buNone/>
            </a:pPr>
            <a:r>
              <a:rPr lang="en">
                <a:latin typeface="Economica"/>
                <a:ea typeface="Economica"/>
                <a:cs typeface="Economica"/>
                <a:sym typeface="Economica"/>
              </a:rPr>
              <a:t>There are thousands of protests that occur in different countries against gold mining and the harmful effects it has on the environment. </a:t>
            </a:r>
            <a:endParaRPr>
              <a:latin typeface="Economica"/>
              <a:ea typeface="Economica"/>
              <a:cs typeface="Economica"/>
              <a:sym typeface="Economica"/>
            </a:endParaRPr>
          </a:p>
        </p:txBody>
      </p:sp>
      <p:sp>
        <p:nvSpPr>
          <p:cNvPr id="121" name="Google Shape;121;p20"/>
          <p:cNvSpPr txBox="1"/>
          <p:nvPr/>
        </p:nvSpPr>
        <p:spPr>
          <a:xfrm>
            <a:off x="670300" y="1479725"/>
            <a:ext cx="328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conomica"/>
                <a:ea typeface="Economica"/>
                <a:cs typeface="Economica"/>
                <a:sym typeface="Economica"/>
              </a:rPr>
              <a:t>Protest against reopening Idaho-Maryland mine, 2020</a:t>
            </a:r>
            <a:endParaRPr>
              <a:latin typeface="Economica"/>
              <a:ea typeface="Economica"/>
              <a:cs typeface="Economica"/>
              <a:sym typeface="Econom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Status in different countries:</a:t>
            </a:r>
            <a:endParaRPr/>
          </a:p>
        </p:txBody>
      </p:sp>
      <p:pic>
        <p:nvPicPr>
          <p:cNvPr id="127" name="Google Shape;127;p21"/>
          <p:cNvPicPr preferRelativeResize="0"/>
          <p:nvPr/>
        </p:nvPicPr>
        <p:blipFill>
          <a:blip r:embed="rId3">
            <a:alphaModFix/>
          </a:blip>
          <a:stretch>
            <a:fillRect/>
          </a:stretch>
        </p:blipFill>
        <p:spPr>
          <a:xfrm>
            <a:off x="3231750" y="2650376"/>
            <a:ext cx="3161424" cy="2395901"/>
          </a:xfrm>
          <a:prstGeom prst="rect">
            <a:avLst/>
          </a:prstGeom>
          <a:noFill/>
          <a:ln>
            <a:noFill/>
          </a:ln>
        </p:spPr>
      </p:pic>
      <p:sp>
        <p:nvSpPr>
          <p:cNvPr id="128" name="Google Shape;128;p21"/>
          <p:cNvSpPr txBox="1"/>
          <p:nvPr/>
        </p:nvSpPr>
        <p:spPr>
          <a:xfrm>
            <a:off x="6318288" y="4646075"/>
            <a:ext cx="346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conomica"/>
                <a:ea typeface="Economica"/>
                <a:cs typeface="Economica"/>
                <a:sym typeface="Economica"/>
              </a:rPr>
              <a:t>India: jewelry, religion, marriage</a:t>
            </a:r>
            <a:endParaRPr>
              <a:latin typeface="Economica"/>
              <a:ea typeface="Economica"/>
              <a:cs typeface="Economica"/>
              <a:sym typeface="Economica"/>
            </a:endParaRPr>
          </a:p>
        </p:txBody>
      </p:sp>
      <p:pic>
        <p:nvPicPr>
          <p:cNvPr id="129" name="Google Shape;129;p21"/>
          <p:cNvPicPr preferRelativeResize="0"/>
          <p:nvPr/>
        </p:nvPicPr>
        <p:blipFill>
          <a:blip r:embed="rId4">
            <a:alphaModFix/>
          </a:blip>
          <a:stretch>
            <a:fillRect/>
          </a:stretch>
        </p:blipFill>
        <p:spPr>
          <a:xfrm>
            <a:off x="6475662" y="50600"/>
            <a:ext cx="2525976" cy="3275748"/>
          </a:xfrm>
          <a:prstGeom prst="rect">
            <a:avLst/>
          </a:prstGeom>
          <a:noFill/>
          <a:ln>
            <a:noFill/>
          </a:ln>
        </p:spPr>
      </p:pic>
      <p:sp>
        <p:nvSpPr>
          <p:cNvPr id="130" name="Google Shape;130;p21"/>
          <p:cNvSpPr txBox="1"/>
          <p:nvPr/>
        </p:nvSpPr>
        <p:spPr>
          <a:xfrm>
            <a:off x="6560513" y="3427450"/>
            <a:ext cx="2526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conomica"/>
                <a:ea typeface="Economica"/>
                <a:cs typeface="Economica"/>
                <a:sym typeface="Economica"/>
              </a:rPr>
              <a:t>United States: industrial, investment &amp; jewelry</a:t>
            </a:r>
            <a:endParaRPr>
              <a:latin typeface="Economica"/>
              <a:ea typeface="Economica"/>
              <a:cs typeface="Economica"/>
              <a:sym typeface="Economica"/>
            </a:endParaRPr>
          </a:p>
        </p:txBody>
      </p:sp>
      <p:pic>
        <p:nvPicPr>
          <p:cNvPr id="131" name="Google Shape;131;p21"/>
          <p:cNvPicPr preferRelativeResize="0"/>
          <p:nvPr/>
        </p:nvPicPr>
        <p:blipFill>
          <a:blip r:embed="rId5">
            <a:alphaModFix/>
          </a:blip>
          <a:stretch>
            <a:fillRect/>
          </a:stretch>
        </p:blipFill>
        <p:spPr>
          <a:xfrm>
            <a:off x="73426" y="50600"/>
            <a:ext cx="4549176" cy="2571750"/>
          </a:xfrm>
          <a:prstGeom prst="rect">
            <a:avLst/>
          </a:prstGeom>
          <a:noFill/>
          <a:ln>
            <a:noFill/>
          </a:ln>
        </p:spPr>
      </p:pic>
      <p:sp>
        <p:nvSpPr>
          <p:cNvPr id="132" name="Google Shape;132;p21"/>
          <p:cNvSpPr txBox="1"/>
          <p:nvPr/>
        </p:nvSpPr>
        <p:spPr>
          <a:xfrm>
            <a:off x="126475" y="2731825"/>
            <a:ext cx="3022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conomica"/>
                <a:ea typeface="Economica"/>
                <a:cs typeface="Economica"/>
                <a:sym typeface="Economica"/>
              </a:rPr>
              <a:t>China: industrial, investment &amp; jewelry</a:t>
            </a:r>
            <a:endParaRPr>
              <a:latin typeface="Economica"/>
              <a:ea typeface="Economica"/>
              <a:cs typeface="Economica"/>
              <a:sym typeface="Economica"/>
            </a:endParaRPr>
          </a:p>
          <a:p>
            <a:pPr indent="0" lvl="0" marL="0" rtl="0" algn="l">
              <a:spcBef>
                <a:spcPts val="0"/>
              </a:spcBef>
              <a:spcAft>
                <a:spcPts val="0"/>
              </a:spcAft>
              <a:buNone/>
            </a:pPr>
            <a:r>
              <a:rPr lang="en">
                <a:latin typeface="Economica"/>
                <a:ea typeface="Economica"/>
                <a:cs typeface="Economica"/>
                <a:sym typeface="Economica"/>
              </a:rPr>
              <a:t>In China, some banks sell gold coins over the counter</a:t>
            </a:r>
            <a:endParaRPr>
              <a:latin typeface="Economica"/>
              <a:ea typeface="Economica"/>
              <a:cs typeface="Economica"/>
              <a:sym typeface="Economic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