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91"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4/26/2021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4/26/2021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recycleballs.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wilson.com/en-us/california-transparency" TargetMode="External"/><Relationship Id="rId3" Type="http://schemas.openxmlformats.org/officeDocument/2006/relationships/hyperlink" Target="https://numerical.co.in/numerons/collection/589456a91429f7bc222cf873" TargetMode="External"/><Relationship Id="rId7" Type="http://schemas.openxmlformats.org/officeDocument/2006/relationships/hyperlink" Target="https://www.amersports.com/2019/09/wilson-launches-sustainable-tennis-ball-triniti/" TargetMode="External"/><Relationship Id="rId2" Type="http://schemas.openxmlformats.org/officeDocument/2006/relationships/hyperlink" Target="https://www.nytimes.com/2016/09/04/sports/tennis/wilson-tennis-balls-made.html#:~:text=A%20Wilson%20Tennis%20Ball%20is%20Made&amp;text=Raw%20rubber%20from%20Thailand%2C%20Vietnam,in%20that%20distinct%20fluorescent%20felt" TargetMode="External"/><Relationship Id="rId1" Type="http://schemas.openxmlformats.org/officeDocument/2006/relationships/slideLayout" Target="../slideLayouts/slideLayout2.xml"/><Relationship Id="rId6" Type="http://schemas.openxmlformats.org/officeDocument/2006/relationships/hyperlink" Target="https://resource.co/article/new-balls-please-what-happens-300-million-tennis-balls-discarded-every-year-11371" TargetMode="External"/><Relationship Id="rId11" Type="http://schemas.openxmlformats.org/officeDocument/2006/relationships/hyperlink" Target="https://www.wilson.com/en-us/tennis/balls/premium/triniti-tennis-balls-3-ball-sleeve" TargetMode="External"/><Relationship Id="rId5" Type="http://schemas.openxmlformats.org/officeDocument/2006/relationships/hyperlink" Target="https://www.wired.co.uk/article/tennis-ball-factory" TargetMode="External"/><Relationship Id="rId10" Type="http://schemas.openxmlformats.org/officeDocument/2006/relationships/hyperlink" Target="https://www.amersports.com/2018/10/wilson-teams-up-with-recycleballs-to-recycle-20-million-tennis-balls-over-next-three-years/" TargetMode="External"/><Relationship Id="rId4" Type="http://schemas.openxmlformats.org/officeDocument/2006/relationships/hyperlink" Target="https://www.reliableplant.com/view/29428/tennis-balls-manufactured" TargetMode="External"/><Relationship Id="rId9" Type="http://schemas.openxmlformats.org/officeDocument/2006/relationships/hyperlink" Target="https://www.wbs.ac.uk/news/the-50-000-mile-journey-of-wimbledon-s-tennis-bal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811F-8C65-4AA3-A90E-CBC946966185}"/>
              </a:ext>
            </a:extLst>
          </p:cNvPr>
          <p:cNvSpPr>
            <a:spLocks noGrp="1"/>
          </p:cNvSpPr>
          <p:nvPr>
            <p:ph type="ctrTitle"/>
          </p:nvPr>
        </p:nvSpPr>
        <p:spPr/>
        <p:txBody>
          <a:bodyPr/>
          <a:lstStyle/>
          <a:p>
            <a:r>
              <a:rPr lang="en-US" dirty="0"/>
              <a:t>Tennis Balls</a:t>
            </a:r>
          </a:p>
        </p:txBody>
      </p:sp>
      <p:sp>
        <p:nvSpPr>
          <p:cNvPr id="3" name="Subtitle 2">
            <a:extLst>
              <a:ext uri="{FF2B5EF4-FFF2-40B4-BE49-F238E27FC236}">
                <a16:creationId xmlns:a16="http://schemas.microsoft.com/office/drawing/2014/main" id="{ADDEB37F-F25C-4672-911D-902F601F9486}"/>
              </a:ext>
            </a:extLst>
          </p:cNvPr>
          <p:cNvSpPr>
            <a:spLocks noGrp="1"/>
          </p:cNvSpPr>
          <p:nvPr>
            <p:ph type="subTitle" idx="1"/>
          </p:nvPr>
        </p:nvSpPr>
        <p:spPr/>
        <p:txBody>
          <a:bodyPr/>
          <a:lstStyle/>
          <a:p>
            <a:r>
              <a:rPr lang="en-US" dirty="0"/>
              <a:t>By Joshua Pereira</a:t>
            </a:r>
          </a:p>
        </p:txBody>
      </p:sp>
    </p:spTree>
    <p:extLst>
      <p:ext uri="{BB962C8B-B14F-4D97-AF65-F5344CB8AC3E}">
        <p14:creationId xmlns:p14="http://schemas.microsoft.com/office/powerpoint/2010/main" val="44701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915C-450A-4DCC-A5E4-6537DBC09E94}"/>
              </a:ext>
            </a:extLst>
          </p:cNvPr>
          <p:cNvSpPr>
            <a:spLocks noGrp="1"/>
          </p:cNvSpPr>
          <p:nvPr>
            <p:ph type="title"/>
          </p:nvPr>
        </p:nvSpPr>
        <p:spPr/>
        <p:txBody>
          <a:bodyPr/>
          <a:lstStyle/>
          <a:p>
            <a:r>
              <a:rPr lang="en-US" dirty="0"/>
              <a:t>Social Movements</a:t>
            </a:r>
          </a:p>
        </p:txBody>
      </p:sp>
      <p:sp>
        <p:nvSpPr>
          <p:cNvPr id="3" name="Content Placeholder 2">
            <a:extLst>
              <a:ext uri="{FF2B5EF4-FFF2-40B4-BE49-F238E27FC236}">
                <a16:creationId xmlns:a16="http://schemas.microsoft.com/office/drawing/2014/main" id="{3284DE8A-89E1-4917-83BB-CB36AEC0C5DF}"/>
              </a:ext>
            </a:extLst>
          </p:cNvPr>
          <p:cNvSpPr>
            <a:spLocks noGrp="1"/>
          </p:cNvSpPr>
          <p:nvPr>
            <p:ph idx="1"/>
          </p:nvPr>
        </p:nvSpPr>
        <p:spPr/>
        <p:txBody>
          <a:bodyPr/>
          <a:lstStyle/>
          <a:p>
            <a:r>
              <a:rPr lang="en-US" dirty="0"/>
              <a:t>At the moment there are a few social movements in the works to help combat these issues</a:t>
            </a:r>
          </a:p>
          <a:p>
            <a:r>
              <a:rPr lang="en-US" dirty="0"/>
              <a:t>One of the more prominent movements is called Recycle Balls, who have partnered with Wilson</a:t>
            </a:r>
          </a:p>
          <a:p>
            <a:r>
              <a:rPr lang="en-US" dirty="0"/>
              <a:t>Another is Project Green Ball who take used tennis balls and tries to repurpose the materials</a:t>
            </a:r>
          </a:p>
          <a:p>
            <a:r>
              <a:rPr lang="en-US" dirty="0"/>
              <a:t>Wilson themselves have taken the initiative to make a more sustainable packaging as well in order to reduce plastic waste by introducing a new line called </a:t>
            </a:r>
            <a:r>
              <a:rPr lang="en-US" dirty="0" err="1"/>
              <a:t>Triniti</a:t>
            </a:r>
            <a:endParaRPr lang="en-US" dirty="0"/>
          </a:p>
        </p:txBody>
      </p:sp>
      <p:pic>
        <p:nvPicPr>
          <p:cNvPr id="4" name="Picture 4" descr="Wilson teams up with RecycleBalls to recycle 20 million tennis balls – Amer  Sports">
            <a:extLst>
              <a:ext uri="{FF2B5EF4-FFF2-40B4-BE49-F238E27FC236}">
                <a16:creationId xmlns:a16="http://schemas.microsoft.com/office/drawing/2014/main" id="{8B1BD380-A1B5-4E48-BE73-233E7D74D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6771" y="1071562"/>
            <a:ext cx="985097" cy="235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riniti Tennis Balls - Case | Wilson Sporting Goods">
            <a:extLst>
              <a:ext uri="{FF2B5EF4-FFF2-40B4-BE49-F238E27FC236}">
                <a16:creationId xmlns:a16="http://schemas.microsoft.com/office/drawing/2014/main" id="{8CE52596-51F6-4EB8-8CFE-2F2E2157C9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628" t="10951" r="-1240" b="21901"/>
          <a:stretch/>
        </p:blipFill>
        <p:spPr bwMode="auto">
          <a:xfrm>
            <a:off x="10302123" y="4750904"/>
            <a:ext cx="1493754" cy="17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6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B138-B61A-46CB-97F2-E6926ABCD151}"/>
              </a:ext>
            </a:extLst>
          </p:cNvPr>
          <p:cNvSpPr>
            <a:spLocks noGrp="1"/>
          </p:cNvSpPr>
          <p:nvPr>
            <p:ph type="title"/>
          </p:nvPr>
        </p:nvSpPr>
        <p:spPr/>
        <p:txBody>
          <a:bodyPr/>
          <a:lstStyle/>
          <a:p>
            <a:r>
              <a:rPr lang="en-US" dirty="0"/>
              <a:t>Commodity Fetishism</a:t>
            </a:r>
          </a:p>
        </p:txBody>
      </p:sp>
      <p:sp>
        <p:nvSpPr>
          <p:cNvPr id="3" name="Content Placeholder 2">
            <a:extLst>
              <a:ext uri="{FF2B5EF4-FFF2-40B4-BE49-F238E27FC236}">
                <a16:creationId xmlns:a16="http://schemas.microsoft.com/office/drawing/2014/main" id="{09ED72BA-98C7-4442-825F-0FF354CF99F8}"/>
              </a:ext>
            </a:extLst>
          </p:cNvPr>
          <p:cNvSpPr>
            <a:spLocks noGrp="1"/>
          </p:cNvSpPr>
          <p:nvPr>
            <p:ph idx="1"/>
          </p:nvPr>
        </p:nvSpPr>
        <p:spPr/>
        <p:txBody>
          <a:bodyPr/>
          <a:lstStyle/>
          <a:p>
            <a:r>
              <a:rPr lang="en-US" dirty="0"/>
              <a:t>While researching about Wilson, I found that a lot of information easily accessible. This makes a lot of sense considering they have allowed multiple journalist, like those from the New York Times for example come in and film their production process</a:t>
            </a:r>
          </a:p>
          <a:p>
            <a:r>
              <a:rPr lang="en-US" dirty="0"/>
              <a:t>On Wilson’s website they have issued a statement regarding California Transparency Supply Chains Act</a:t>
            </a:r>
          </a:p>
          <a:p>
            <a:pPr lvl="1"/>
            <a:r>
              <a:rPr lang="en-US" dirty="0"/>
              <a:t>What it is says is that Wilson aren’t taking advantage of their employees and are going about their production and distribution properly</a:t>
            </a:r>
          </a:p>
          <a:p>
            <a:endParaRPr lang="en-US" dirty="0"/>
          </a:p>
        </p:txBody>
      </p:sp>
      <p:pic>
        <p:nvPicPr>
          <p:cNvPr id="4" name="Picture 2">
            <a:extLst>
              <a:ext uri="{FF2B5EF4-FFF2-40B4-BE49-F238E27FC236}">
                <a16:creationId xmlns:a16="http://schemas.microsoft.com/office/drawing/2014/main" id="{CC49E77E-2689-47BD-BBE7-51C02468B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482" y="4943475"/>
            <a:ext cx="1467436" cy="1304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ilson Sporting Goods - Official Website">
            <a:extLst>
              <a:ext uri="{FF2B5EF4-FFF2-40B4-BE49-F238E27FC236}">
                <a16:creationId xmlns:a16="http://schemas.microsoft.com/office/drawing/2014/main" id="{C29B178D-0B2F-4810-80DB-5FB5D8593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218" y="4431220"/>
            <a:ext cx="1817180" cy="181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39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828E-2B5A-4F5C-BB0C-613AF04B2770}"/>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E5C8F506-3485-4714-AC03-865110DF618C}"/>
              </a:ext>
            </a:extLst>
          </p:cNvPr>
          <p:cNvSpPr>
            <a:spLocks noGrp="1"/>
          </p:cNvSpPr>
          <p:nvPr>
            <p:ph idx="1"/>
          </p:nvPr>
        </p:nvSpPr>
        <p:spPr/>
        <p:txBody>
          <a:bodyPr/>
          <a:lstStyle/>
          <a:p>
            <a:r>
              <a:rPr lang="en-US" dirty="0"/>
              <a:t>As stated earlier, you can take part in reducing tennis ball waste by recycling tennis balls through any of the programs you find online. </a:t>
            </a:r>
          </a:p>
          <a:p>
            <a:r>
              <a:rPr lang="en-US" dirty="0"/>
              <a:t>My recommendation is to use Recycle Balls as the balls get repressurized and right back into the hands of those who aren’t able to afford them</a:t>
            </a:r>
          </a:p>
          <a:p>
            <a:pPr lvl="1"/>
            <a:r>
              <a:rPr lang="en-US" dirty="0"/>
              <a:t>This can be done by going to </a:t>
            </a:r>
            <a:r>
              <a:rPr lang="en-US" dirty="0">
                <a:hlinkClick r:id="rId2"/>
              </a:rPr>
              <a:t>https://recycleballs.org/</a:t>
            </a:r>
            <a:r>
              <a:rPr lang="en-US" dirty="0"/>
              <a:t> and following the instructions there. In some cases, there are courts and facilities with recycle ball bins on site, and it is as simple as dropping the balls off there</a:t>
            </a:r>
          </a:p>
        </p:txBody>
      </p:sp>
      <p:pic>
        <p:nvPicPr>
          <p:cNvPr id="4" name="Picture 4" descr="Wilson teams up with RecycleBalls to recycle 20 million tennis balls – Amer  Sports">
            <a:extLst>
              <a:ext uri="{FF2B5EF4-FFF2-40B4-BE49-F238E27FC236}">
                <a16:creationId xmlns:a16="http://schemas.microsoft.com/office/drawing/2014/main" id="{2C47A36C-77E8-4ECD-B696-515B040F6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7653" y="4076700"/>
            <a:ext cx="985097" cy="23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0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993E-94C4-45C8-99BC-3A1B80A85F5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C5A5371-264C-447C-BD18-231A287FB0E4}"/>
              </a:ext>
            </a:extLst>
          </p:cNvPr>
          <p:cNvSpPr>
            <a:spLocks noGrp="1"/>
          </p:cNvSpPr>
          <p:nvPr>
            <p:ph idx="1"/>
          </p:nvPr>
        </p:nvSpPr>
        <p:spPr/>
        <p:txBody>
          <a:bodyPr>
            <a:normAutofit fontScale="92500" lnSpcReduction="20000"/>
          </a:bodyPr>
          <a:lstStyle/>
          <a:p>
            <a:pPr marL="0" lvl="0" indent="0" algn="l" rtl="0">
              <a:spcBef>
                <a:spcPts val="0"/>
              </a:spcBef>
              <a:spcAft>
                <a:spcPts val="0"/>
              </a:spcAft>
              <a:buNone/>
            </a:pPr>
            <a:r>
              <a:rPr lang="en-US" sz="1400" u="sng" dirty="0">
                <a:solidFill>
                  <a:schemeClr val="hlink"/>
                </a:solidFill>
                <a:hlinkClick r:id="rId2"/>
              </a:rPr>
              <a:t>https://www.nytimes.com/2016/09/04/sports/tennis/wilson-tennis-balls-made.html#:~:text=A%20Wilson%20Tennis%20Ball%20is%20Made&amp;text=Raw%20rubber%20from%20Thailand%2C%20Vietnam,in%20that%20distinct%20fluorescent%20felt</a:t>
            </a:r>
            <a:r>
              <a:rPr lang="en-US" sz="1400" dirty="0"/>
              <a:t>. </a:t>
            </a:r>
          </a:p>
          <a:p>
            <a:pPr marL="0" lvl="0" indent="0" algn="l" rtl="0">
              <a:spcBef>
                <a:spcPts val="1200"/>
              </a:spcBef>
              <a:spcAft>
                <a:spcPts val="0"/>
              </a:spcAft>
              <a:buNone/>
            </a:pPr>
            <a:r>
              <a:rPr lang="en-US" sz="1400" u="sng" dirty="0">
                <a:solidFill>
                  <a:schemeClr val="hlink"/>
                </a:solidFill>
                <a:hlinkClick r:id="rId3"/>
              </a:rPr>
              <a:t>https://numerical.co.in/numerons/collection/589456a91429f7bc222cf873</a:t>
            </a:r>
            <a:r>
              <a:rPr lang="en-US" sz="1400" dirty="0"/>
              <a:t> </a:t>
            </a:r>
          </a:p>
          <a:p>
            <a:pPr marL="0" lvl="0" indent="0" algn="l" rtl="0">
              <a:spcBef>
                <a:spcPts val="1200"/>
              </a:spcBef>
              <a:spcAft>
                <a:spcPts val="1200"/>
              </a:spcAft>
              <a:buNone/>
            </a:pPr>
            <a:r>
              <a:rPr lang="en-US" sz="1400" u="sng" dirty="0">
                <a:solidFill>
                  <a:schemeClr val="hlink"/>
                </a:solidFill>
                <a:hlinkClick r:id="rId4"/>
              </a:rPr>
              <a:t>https://www.reliableplant.com/view/29428/tennis-balls-manufactured</a:t>
            </a:r>
            <a:r>
              <a:rPr lang="en-US" sz="1400" dirty="0"/>
              <a:t> </a:t>
            </a:r>
          </a:p>
          <a:p>
            <a:pPr marL="0" lvl="0" indent="0" algn="l" rtl="0">
              <a:spcBef>
                <a:spcPts val="1200"/>
              </a:spcBef>
              <a:spcAft>
                <a:spcPts val="1200"/>
              </a:spcAft>
              <a:buNone/>
            </a:pPr>
            <a:r>
              <a:rPr lang="en-US" sz="1400" dirty="0">
                <a:hlinkClick r:id="rId5"/>
              </a:rPr>
              <a:t>https://www.wired.co.uk/article/tennis-ball-factory</a:t>
            </a:r>
            <a:r>
              <a:rPr lang="en-US" sz="1400" dirty="0"/>
              <a:t> </a:t>
            </a:r>
          </a:p>
          <a:p>
            <a:pPr marL="45720" indent="0">
              <a:buNone/>
            </a:pPr>
            <a:r>
              <a:rPr lang="en-US" sz="1400" dirty="0">
                <a:hlinkClick r:id="rId6"/>
              </a:rPr>
              <a:t>https://resource.co/article/new-balls-please-what-happens-300-million-tennis-balls-discarded-every-year-11371</a:t>
            </a:r>
            <a:r>
              <a:rPr lang="en-US" sz="1400" dirty="0"/>
              <a:t> </a:t>
            </a:r>
          </a:p>
          <a:p>
            <a:pPr marL="45720" indent="0">
              <a:buNone/>
            </a:pPr>
            <a:r>
              <a:rPr lang="en-US" sz="1400" dirty="0">
                <a:hlinkClick r:id="rId7"/>
              </a:rPr>
              <a:t>https://www.amersports.com/2019/09/wilson-launches-sustainable-tennis-ball-triniti/</a:t>
            </a:r>
            <a:r>
              <a:rPr lang="en-US" sz="1400" dirty="0"/>
              <a:t> </a:t>
            </a:r>
          </a:p>
          <a:p>
            <a:pPr marL="45720" indent="0">
              <a:buNone/>
            </a:pPr>
            <a:r>
              <a:rPr lang="en-US" sz="1600" dirty="0">
                <a:hlinkClick r:id="rId8"/>
              </a:rPr>
              <a:t>https://www.wilson.com/en-us/california-transparency</a:t>
            </a:r>
            <a:r>
              <a:rPr lang="en-US" sz="1600" dirty="0"/>
              <a:t> </a:t>
            </a:r>
          </a:p>
          <a:p>
            <a:pPr marL="45720" indent="0">
              <a:buNone/>
            </a:pPr>
            <a:r>
              <a:rPr lang="en-US" sz="1600" dirty="0">
                <a:hlinkClick r:id="rId9"/>
              </a:rPr>
              <a:t>https://www.wbs.ac.uk/news/the-50-000-mile-journey-of-wimbledon-s-tennis-balls/</a:t>
            </a:r>
            <a:r>
              <a:rPr lang="en-US" sz="1600" dirty="0"/>
              <a:t> </a:t>
            </a:r>
          </a:p>
          <a:p>
            <a:pPr marL="45720" indent="0">
              <a:buNone/>
            </a:pPr>
            <a:r>
              <a:rPr lang="en-US" sz="1600" dirty="0">
                <a:hlinkClick r:id="rId10"/>
              </a:rPr>
              <a:t>https://www.amersports.com/2018/10/wilson-teams-up-with-recycleballs-to-recycle-20-million-tennis-balls-over-next-three-years/</a:t>
            </a:r>
            <a:endParaRPr lang="en-US" sz="1600" dirty="0"/>
          </a:p>
          <a:p>
            <a:pPr marL="45720" indent="0">
              <a:buNone/>
            </a:pPr>
            <a:r>
              <a:rPr lang="en-US" sz="1600" dirty="0">
                <a:hlinkClick r:id="rId11"/>
              </a:rPr>
              <a:t>https://www.wilson.com/en-us/tennis/balls/premium/triniti-tennis-balls-3-ball-sleeve</a:t>
            </a:r>
            <a:r>
              <a:rPr lang="en-US" sz="1600" dirty="0"/>
              <a:t>  </a:t>
            </a:r>
          </a:p>
          <a:p>
            <a:pPr marL="0" lvl="0" indent="0" algn="l" rtl="0">
              <a:spcBef>
                <a:spcPts val="1200"/>
              </a:spcBef>
              <a:spcAft>
                <a:spcPts val="1200"/>
              </a:spcAft>
              <a:buNone/>
            </a:pPr>
            <a:endParaRPr lang="en-US" sz="1400" dirty="0"/>
          </a:p>
          <a:p>
            <a:endParaRPr lang="en-US" dirty="0"/>
          </a:p>
        </p:txBody>
      </p:sp>
    </p:spTree>
    <p:extLst>
      <p:ext uri="{BB962C8B-B14F-4D97-AF65-F5344CB8AC3E}">
        <p14:creationId xmlns:p14="http://schemas.microsoft.com/office/powerpoint/2010/main" val="232031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CEBF-CEDC-460A-A9B6-F5B013F20B4D}"/>
              </a:ext>
            </a:extLst>
          </p:cNvPr>
          <p:cNvSpPr>
            <a:spLocks noGrp="1"/>
          </p:cNvSpPr>
          <p:nvPr>
            <p:ph type="title"/>
          </p:nvPr>
        </p:nvSpPr>
        <p:spPr/>
        <p:txBody>
          <a:bodyPr/>
          <a:lstStyle/>
          <a:p>
            <a:r>
              <a:rPr lang="en-US" dirty="0"/>
              <a:t>What is a Tennis Ball</a:t>
            </a:r>
          </a:p>
        </p:txBody>
      </p:sp>
      <p:sp>
        <p:nvSpPr>
          <p:cNvPr id="3" name="Content Placeholder 2">
            <a:extLst>
              <a:ext uri="{FF2B5EF4-FFF2-40B4-BE49-F238E27FC236}">
                <a16:creationId xmlns:a16="http://schemas.microsoft.com/office/drawing/2014/main" id="{D70BF0E7-9C87-4B1D-9D54-44B409C18E0C}"/>
              </a:ext>
            </a:extLst>
          </p:cNvPr>
          <p:cNvSpPr>
            <a:spLocks noGrp="1"/>
          </p:cNvSpPr>
          <p:nvPr>
            <p:ph idx="1"/>
          </p:nvPr>
        </p:nvSpPr>
        <p:spPr/>
        <p:txBody>
          <a:bodyPr/>
          <a:lstStyle/>
          <a:p>
            <a:r>
              <a:rPr lang="en-US" dirty="0"/>
              <a:t>Tennis Balls are made from a pressurized rubber core that is covered by bright yellow felt</a:t>
            </a:r>
          </a:p>
          <a:p>
            <a:r>
              <a:rPr lang="en-US" dirty="0"/>
              <a:t>They are an essential part of tennis, and not many </a:t>
            </a:r>
          </a:p>
          <a:p>
            <a:pPr marL="274320" lvl="1" indent="0">
              <a:buNone/>
            </a:pPr>
            <a:r>
              <a:rPr lang="en-US" dirty="0"/>
              <a:t>people realize how many tennis balls are used yearly</a:t>
            </a:r>
          </a:p>
          <a:p>
            <a:endParaRPr lang="en-US" dirty="0"/>
          </a:p>
        </p:txBody>
      </p:sp>
      <p:pic>
        <p:nvPicPr>
          <p:cNvPr id="1026" name="Picture 2" descr="MUNDANE MYSTERIES: What Color Is A Tennis Ball Really? | WFRE-FM">
            <a:extLst>
              <a:ext uri="{FF2B5EF4-FFF2-40B4-BE49-F238E27FC236}">
                <a16:creationId xmlns:a16="http://schemas.microsoft.com/office/drawing/2014/main" id="{F85B826C-F671-4DAC-A3DA-6CCF27912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2990850"/>
            <a:ext cx="2800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2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EAC3-E42C-4DB6-9657-88CE94541D92}"/>
              </a:ext>
            </a:extLst>
          </p:cNvPr>
          <p:cNvSpPr>
            <a:spLocks noGrp="1"/>
          </p:cNvSpPr>
          <p:nvPr>
            <p:ph type="title"/>
          </p:nvPr>
        </p:nvSpPr>
        <p:spPr/>
        <p:txBody>
          <a:bodyPr/>
          <a:lstStyle/>
          <a:p>
            <a:r>
              <a:rPr lang="en-US" dirty="0"/>
              <a:t>Big Corporations </a:t>
            </a:r>
          </a:p>
        </p:txBody>
      </p:sp>
      <p:sp>
        <p:nvSpPr>
          <p:cNvPr id="3" name="Content Placeholder 2">
            <a:extLst>
              <a:ext uri="{FF2B5EF4-FFF2-40B4-BE49-F238E27FC236}">
                <a16:creationId xmlns:a16="http://schemas.microsoft.com/office/drawing/2014/main" id="{A90BDE81-8556-48AA-B190-841FBD17D43D}"/>
              </a:ext>
            </a:extLst>
          </p:cNvPr>
          <p:cNvSpPr>
            <a:spLocks noGrp="1"/>
          </p:cNvSpPr>
          <p:nvPr>
            <p:ph idx="1"/>
          </p:nvPr>
        </p:nvSpPr>
        <p:spPr/>
        <p:txBody>
          <a:bodyPr/>
          <a:lstStyle/>
          <a:p>
            <a:r>
              <a:rPr lang="en-US" dirty="0"/>
              <a:t>Wilson Sporting Goods                              Penn                                                      Dunlop Sport</a:t>
            </a:r>
          </a:p>
        </p:txBody>
      </p:sp>
      <p:pic>
        <p:nvPicPr>
          <p:cNvPr id="2050" name="Picture 2" descr="Wilson Extra Duty Tennis Balls WRT1001">
            <a:extLst>
              <a:ext uri="{FF2B5EF4-FFF2-40B4-BE49-F238E27FC236}">
                <a16:creationId xmlns:a16="http://schemas.microsoft.com/office/drawing/2014/main" id="{5E789F4C-5E9A-41E1-AC68-76C004A2F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310515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n Championship Tennis Balls">
            <a:extLst>
              <a:ext uri="{FF2B5EF4-FFF2-40B4-BE49-F238E27FC236}">
                <a16:creationId xmlns:a16="http://schemas.microsoft.com/office/drawing/2014/main" id="{5A3D4B27-D768-4117-BDB0-4191DC3E9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375" y="3145631"/>
            <a:ext cx="1884119" cy="18621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oducts - Tennis Balls">
            <a:extLst>
              <a:ext uri="{FF2B5EF4-FFF2-40B4-BE49-F238E27FC236}">
                <a16:creationId xmlns:a16="http://schemas.microsoft.com/office/drawing/2014/main" id="{3627929B-716D-443D-9F1D-E4A9BDD8F8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99" t="25400" r="26000" b="25000"/>
          <a:stretch/>
        </p:blipFill>
        <p:spPr bwMode="auto">
          <a:xfrm>
            <a:off x="8762999" y="3028950"/>
            <a:ext cx="228600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7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A1BE-4D9E-4099-9826-BFDCC8AF1458}"/>
              </a:ext>
            </a:extLst>
          </p:cNvPr>
          <p:cNvSpPr>
            <a:spLocks noGrp="1"/>
          </p:cNvSpPr>
          <p:nvPr>
            <p:ph type="title"/>
          </p:nvPr>
        </p:nvSpPr>
        <p:spPr/>
        <p:txBody>
          <a:bodyPr/>
          <a:lstStyle/>
          <a:p>
            <a:r>
              <a:rPr lang="en-US" dirty="0"/>
              <a:t>Production Process</a:t>
            </a:r>
          </a:p>
        </p:txBody>
      </p:sp>
      <p:sp>
        <p:nvSpPr>
          <p:cNvPr id="3" name="Content Placeholder 2">
            <a:extLst>
              <a:ext uri="{FF2B5EF4-FFF2-40B4-BE49-F238E27FC236}">
                <a16:creationId xmlns:a16="http://schemas.microsoft.com/office/drawing/2014/main" id="{231B91CA-738B-4459-9398-030949EE5A13}"/>
              </a:ext>
            </a:extLst>
          </p:cNvPr>
          <p:cNvSpPr>
            <a:spLocks noGrp="1"/>
          </p:cNvSpPr>
          <p:nvPr>
            <p:ph idx="1"/>
          </p:nvPr>
        </p:nvSpPr>
        <p:spPr/>
        <p:txBody>
          <a:bodyPr>
            <a:normAutofit/>
          </a:bodyPr>
          <a:lstStyle/>
          <a:p>
            <a:r>
              <a:rPr lang="en-US" sz="1800" dirty="0"/>
              <a:t>1. Crushing</a:t>
            </a:r>
          </a:p>
          <a:p>
            <a:pPr lvl="1"/>
            <a:r>
              <a:rPr lang="en-US" sz="1800" dirty="0"/>
              <a:t>this is where the materials that make up the core are crushed together in a mill</a:t>
            </a:r>
          </a:p>
          <a:p>
            <a:pPr marL="274320" lvl="1" indent="0">
              <a:buNone/>
            </a:pPr>
            <a:r>
              <a:rPr lang="en-US" sz="1800" dirty="0"/>
              <a:t>    those items are mainly rubber and some clay</a:t>
            </a:r>
          </a:p>
          <a:p>
            <a:pPr marL="274320" lvl="1" indent="0">
              <a:buNone/>
            </a:pPr>
            <a:endParaRPr lang="en-US" sz="1800" dirty="0"/>
          </a:p>
          <a:p>
            <a:r>
              <a:rPr lang="en-US" sz="2000" dirty="0"/>
              <a:t>2. Compression</a:t>
            </a:r>
          </a:p>
          <a:p>
            <a:pPr lvl="1"/>
            <a:r>
              <a:rPr lang="en-US" sz="1800" dirty="0"/>
              <a:t>The rubber from the mill is taken and put into molds to make the halves of the core, and are compressed for 90 seconds</a:t>
            </a:r>
          </a:p>
          <a:p>
            <a:pPr lvl="1"/>
            <a:endParaRPr lang="en-US" sz="1800" dirty="0"/>
          </a:p>
          <a:p>
            <a:r>
              <a:rPr lang="en-US" sz="2000" dirty="0"/>
              <a:t>3. Sheeting</a:t>
            </a:r>
          </a:p>
          <a:p>
            <a:pPr lvl="1"/>
            <a:r>
              <a:rPr lang="en-US" sz="1800" dirty="0"/>
              <a:t>From step 2 the molds are taken and formed into a sheet to cooldown. Afterwards they are cut to make the halves </a:t>
            </a:r>
          </a:p>
        </p:txBody>
      </p:sp>
      <p:pic>
        <p:nvPicPr>
          <p:cNvPr id="4" name="Picture 4">
            <a:extLst>
              <a:ext uri="{FF2B5EF4-FFF2-40B4-BE49-F238E27FC236}">
                <a16:creationId xmlns:a16="http://schemas.microsoft.com/office/drawing/2014/main" id="{ED91DA32-048C-4DFB-B304-02C89651C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539" y="2170559"/>
            <a:ext cx="1887661" cy="12584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AC37ED13-BCBE-47A9-9CC7-EFB6142EF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658" y="4088972"/>
            <a:ext cx="1958652" cy="9793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ennis Ball Mould at Rs 50000/set | Partapur | Meerut| ID: 15026042630">
            <a:extLst>
              <a:ext uri="{FF2B5EF4-FFF2-40B4-BE49-F238E27FC236}">
                <a16:creationId xmlns:a16="http://schemas.microsoft.com/office/drawing/2014/main" id="{893E3AA3-0036-44AF-878D-C69F78E66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5518" y="5460572"/>
            <a:ext cx="1425851" cy="1066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AB4C0C-ECA4-403B-A473-779F23D07978}"/>
              </a:ext>
            </a:extLst>
          </p:cNvPr>
          <p:cNvSpPr txBox="1"/>
          <p:nvPr/>
        </p:nvSpPr>
        <p:spPr>
          <a:xfrm>
            <a:off x="9237539" y="3429000"/>
            <a:ext cx="1958652" cy="276999"/>
          </a:xfrm>
          <a:prstGeom prst="rect">
            <a:avLst/>
          </a:prstGeom>
          <a:noFill/>
        </p:spPr>
        <p:txBody>
          <a:bodyPr wrap="square" rtlCol="0">
            <a:spAutoFit/>
          </a:bodyPr>
          <a:lstStyle/>
          <a:p>
            <a:r>
              <a:rPr lang="en-US" sz="1200" dirty="0"/>
              <a:t>Benedict </a:t>
            </a:r>
            <a:r>
              <a:rPr lang="en-US" sz="1200" dirty="0" err="1"/>
              <a:t>Rosgrove</a:t>
            </a:r>
            <a:endParaRPr lang="en-US" sz="1200" dirty="0"/>
          </a:p>
        </p:txBody>
      </p:sp>
    </p:spTree>
    <p:extLst>
      <p:ext uri="{BB962C8B-B14F-4D97-AF65-F5344CB8AC3E}">
        <p14:creationId xmlns:p14="http://schemas.microsoft.com/office/powerpoint/2010/main" val="18493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BA568-9FF5-42E8-B11B-6378B3E4769B}"/>
              </a:ext>
            </a:extLst>
          </p:cNvPr>
          <p:cNvSpPr>
            <a:spLocks noGrp="1"/>
          </p:cNvSpPr>
          <p:nvPr>
            <p:ph idx="1"/>
          </p:nvPr>
        </p:nvSpPr>
        <p:spPr>
          <a:xfrm>
            <a:off x="1143000" y="655983"/>
            <a:ext cx="9872871" cy="5440017"/>
          </a:xfrm>
        </p:spPr>
        <p:txBody>
          <a:bodyPr/>
          <a:lstStyle/>
          <a:p>
            <a:r>
              <a:rPr lang="en-US" dirty="0"/>
              <a:t>4.Buffing</a:t>
            </a:r>
          </a:p>
          <a:p>
            <a:pPr lvl="1"/>
            <a:r>
              <a:rPr lang="en-US" dirty="0"/>
              <a:t>This is where the ball is made, the two halves are put together to form the whole sphere with an adhesive material to keep them together</a:t>
            </a:r>
          </a:p>
          <a:p>
            <a:pPr lvl="1"/>
            <a:endParaRPr lang="en-US" dirty="0"/>
          </a:p>
          <a:p>
            <a:pPr lvl="1"/>
            <a:endParaRPr lang="en-US" dirty="0"/>
          </a:p>
          <a:p>
            <a:pPr lvl="1"/>
            <a:endParaRPr lang="en-US" dirty="0"/>
          </a:p>
          <a:p>
            <a:pPr lvl="1"/>
            <a:endParaRPr lang="en-US" dirty="0"/>
          </a:p>
          <a:p>
            <a:pPr lvl="1"/>
            <a:endParaRPr lang="en-US" dirty="0"/>
          </a:p>
          <a:p>
            <a:pPr lvl="1"/>
            <a:r>
              <a:rPr lang="en-US" dirty="0"/>
              <a:t>5.Felting</a:t>
            </a:r>
          </a:p>
          <a:p>
            <a:pPr lvl="2"/>
            <a:r>
              <a:rPr lang="en-US" dirty="0"/>
              <a:t>This is the last part where felt is added to the tennis ball. A sheet of felt is taken and put through a machine to take out unnecessary parts. Then the felt is applied manually</a:t>
            </a:r>
          </a:p>
        </p:txBody>
      </p:sp>
      <p:pic>
        <p:nvPicPr>
          <p:cNvPr id="4" name="Picture 10" descr="U.S. Open Tennis Ball — How a Tennis Ball Is Made">
            <a:extLst>
              <a:ext uri="{FF2B5EF4-FFF2-40B4-BE49-F238E27FC236}">
                <a16:creationId xmlns:a16="http://schemas.microsoft.com/office/drawing/2014/main" id="{58AEF6EB-B8DE-4BD4-A654-824EBB2CD1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24" t="1732" r="24384" b="-1732"/>
          <a:stretch/>
        </p:blipFill>
        <p:spPr bwMode="auto">
          <a:xfrm>
            <a:off x="8647043" y="1381539"/>
            <a:ext cx="1570193" cy="1663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ee the source image">
            <a:extLst>
              <a:ext uri="{FF2B5EF4-FFF2-40B4-BE49-F238E27FC236}">
                <a16:creationId xmlns:a16="http://schemas.microsoft.com/office/drawing/2014/main" id="{48D15808-BD40-4364-861E-CE10ABEA6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422" y="4284697"/>
            <a:ext cx="3130257" cy="2086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5C1F664A-40B2-4AEE-8CED-D0C3C2BD2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3694" y="4383527"/>
            <a:ext cx="2337645" cy="192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1AAC-FEE0-4DD5-9FD7-46A1C90C4DAF}"/>
              </a:ext>
            </a:extLst>
          </p:cNvPr>
          <p:cNvSpPr>
            <a:spLocks noGrp="1"/>
          </p:cNvSpPr>
          <p:nvPr>
            <p:ph type="title"/>
          </p:nvPr>
        </p:nvSpPr>
        <p:spPr/>
        <p:txBody>
          <a:bodyPr/>
          <a:lstStyle/>
          <a:p>
            <a:r>
              <a:rPr lang="en-US" dirty="0"/>
              <a:t>Where are they made?</a:t>
            </a:r>
          </a:p>
        </p:txBody>
      </p:sp>
      <p:sp>
        <p:nvSpPr>
          <p:cNvPr id="3" name="Content Placeholder 2">
            <a:extLst>
              <a:ext uri="{FF2B5EF4-FFF2-40B4-BE49-F238E27FC236}">
                <a16:creationId xmlns:a16="http://schemas.microsoft.com/office/drawing/2014/main" id="{A81F93A7-1352-4834-90DE-7E75BE74773C}"/>
              </a:ext>
            </a:extLst>
          </p:cNvPr>
          <p:cNvSpPr>
            <a:spLocks noGrp="1"/>
          </p:cNvSpPr>
          <p:nvPr>
            <p:ph idx="1"/>
          </p:nvPr>
        </p:nvSpPr>
        <p:spPr/>
        <p:txBody>
          <a:bodyPr/>
          <a:lstStyle/>
          <a:p>
            <a:r>
              <a:rPr lang="en-US" dirty="0"/>
              <a:t>Wilson Tennis balls are produced in a factory in Thailand. This is done primarily as a good amount of the rubber they use is sourced from there</a:t>
            </a:r>
          </a:p>
        </p:txBody>
      </p:sp>
      <p:pic>
        <p:nvPicPr>
          <p:cNvPr id="4100" name="Picture 4" descr="Thailand - Traveler view | Travelers' Health | CDC">
            <a:extLst>
              <a:ext uri="{FF2B5EF4-FFF2-40B4-BE49-F238E27FC236}">
                <a16:creationId xmlns:a16="http://schemas.microsoft.com/office/drawing/2014/main" id="{61ECB418-7822-4DEA-80D4-F188BE730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522" y="28194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5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2D96-4E98-4136-AC7A-471909943469}"/>
              </a:ext>
            </a:extLst>
          </p:cNvPr>
          <p:cNvSpPr>
            <a:spLocks noGrp="1"/>
          </p:cNvSpPr>
          <p:nvPr>
            <p:ph type="title"/>
          </p:nvPr>
        </p:nvSpPr>
        <p:spPr/>
        <p:txBody>
          <a:bodyPr/>
          <a:lstStyle/>
          <a:p>
            <a:r>
              <a:rPr lang="en-US" dirty="0"/>
              <a:t>Map Flows</a:t>
            </a:r>
          </a:p>
        </p:txBody>
      </p:sp>
      <p:sp>
        <p:nvSpPr>
          <p:cNvPr id="3" name="Content Placeholder 2">
            <a:extLst>
              <a:ext uri="{FF2B5EF4-FFF2-40B4-BE49-F238E27FC236}">
                <a16:creationId xmlns:a16="http://schemas.microsoft.com/office/drawing/2014/main" id="{8163AE61-D4D5-4C7F-AF8E-3BB48D53C3DE}"/>
              </a:ext>
            </a:extLst>
          </p:cNvPr>
          <p:cNvSpPr>
            <a:spLocks noGrp="1"/>
          </p:cNvSpPr>
          <p:nvPr>
            <p:ph idx="1"/>
          </p:nvPr>
        </p:nvSpPr>
        <p:spPr>
          <a:xfrm>
            <a:off x="5893904" y="2057400"/>
            <a:ext cx="5121967" cy="4038600"/>
          </a:xfrm>
        </p:spPr>
        <p:txBody>
          <a:bodyPr>
            <a:normAutofit/>
          </a:bodyPr>
          <a:lstStyle/>
          <a:p>
            <a:r>
              <a:rPr lang="en-US" sz="1600" dirty="0"/>
              <a:t>Something to note here on this map in particular is that it shows the distance each material travels. That is done in order to emphasize the abnormal distance that these materials travel for production</a:t>
            </a:r>
          </a:p>
          <a:p>
            <a:r>
              <a:rPr lang="en-US" sz="1600" dirty="0"/>
              <a:t>Another interesting to note is that all the rubber needed for this doesn’t come from Thailand alone, where the factory is based. This is done in an attempt to limit the strain on rubber trees in Thailand</a:t>
            </a:r>
          </a:p>
        </p:txBody>
      </p:sp>
      <p:pic>
        <p:nvPicPr>
          <p:cNvPr id="4" name="Picture 2" descr="The 50,000 mile journey of Wimbledon's tennis balls | News | Warwick  Business School">
            <a:extLst>
              <a:ext uri="{FF2B5EF4-FFF2-40B4-BE49-F238E27FC236}">
                <a16:creationId xmlns:a16="http://schemas.microsoft.com/office/drawing/2014/main" id="{6D07EA25-AF76-4170-94A9-35DC01F10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94" y="2335696"/>
            <a:ext cx="4772434" cy="302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9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097F-47B8-4EF4-9A7A-E8DC11844BD9}"/>
              </a:ext>
            </a:extLst>
          </p:cNvPr>
          <p:cNvSpPr>
            <a:spLocks noGrp="1"/>
          </p:cNvSpPr>
          <p:nvPr>
            <p:ph type="title"/>
          </p:nvPr>
        </p:nvSpPr>
        <p:spPr/>
        <p:txBody>
          <a:bodyPr/>
          <a:lstStyle/>
          <a:p>
            <a:r>
              <a:rPr lang="en-US" dirty="0"/>
              <a:t>Advertising</a:t>
            </a:r>
          </a:p>
        </p:txBody>
      </p:sp>
      <p:sp>
        <p:nvSpPr>
          <p:cNvPr id="3" name="Content Placeholder 2">
            <a:extLst>
              <a:ext uri="{FF2B5EF4-FFF2-40B4-BE49-F238E27FC236}">
                <a16:creationId xmlns:a16="http://schemas.microsoft.com/office/drawing/2014/main" id="{F99E338B-CA06-4723-AE6C-79C69A583398}"/>
              </a:ext>
            </a:extLst>
          </p:cNvPr>
          <p:cNvSpPr>
            <a:spLocks noGrp="1"/>
          </p:cNvSpPr>
          <p:nvPr>
            <p:ph idx="1"/>
          </p:nvPr>
        </p:nvSpPr>
        <p:spPr/>
        <p:txBody>
          <a:bodyPr/>
          <a:lstStyle/>
          <a:p>
            <a:r>
              <a:rPr lang="en-US" dirty="0"/>
              <a:t>Advertising is a very important part in any business, and Wilson does a very good job in that department as well</a:t>
            </a:r>
          </a:p>
          <a:p>
            <a:r>
              <a:rPr lang="en-US" dirty="0"/>
              <a:t>A large amount of their sales comes from advertisements of popular tennis players.</a:t>
            </a:r>
          </a:p>
          <a:p>
            <a:r>
              <a:rPr lang="en-US" dirty="0"/>
              <a:t>Some of the most notable players who are endorsed by Wilson are Roger Federer and Serena Williams. By appearing in commercials as well as using their equipment Wilson are able to show the appeal of their products</a:t>
            </a:r>
          </a:p>
        </p:txBody>
      </p:sp>
      <p:pic>
        <p:nvPicPr>
          <p:cNvPr id="4" name="Picture 4" descr="Wilson produces exclusive commemorative edition rackets to honor and  celebrate Roger Federer and Serena Williams – Amer Sports">
            <a:extLst>
              <a:ext uri="{FF2B5EF4-FFF2-40B4-BE49-F238E27FC236}">
                <a16:creationId xmlns:a16="http://schemas.microsoft.com/office/drawing/2014/main" id="{B86AA8B3-5E5B-4993-A35E-53119EE06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4673367"/>
            <a:ext cx="2244173" cy="15035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erena Williams and Wilson unveil the new Blade SW102 Autograph racket">
            <a:extLst>
              <a:ext uri="{FF2B5EF4-FFF2-40B4-BE49-F238E27FC236}">
                <a16:creationId xmlns:a16="http://schemas.microsoft.com/office/drawing/2014/main" id="{10C9297C-BDB3-4531-A5A6-719B496F7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478" y="4692926"/>
            <a:ext cx="3110948" cy="155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7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232F-8EA9-4C71-82A1-CADFA2191A9A}"/>
              </a:ext>
            </a:extLst>
          </p:cNvPr>
          <p:cNvSpPr>
            <a:spLocks noGrp="1"/>
          </p:cNvSpPr>
          <p:nvPr>
            <p:ph type="title"/>
          </p:nvPr>
        </p:nvSpPr>
        <p:spPr/>
        <p:txBody>
          <a:bodyPr/>
          <a:lstStyle/>
          <a:p>
            <a:r>
              <a:rPr lang="en-US" dirty="0"/>
              <a:t>Controversies or Issues in Production</a:t>
            </a:r>
          </a:p>
        </p:txBody>
      </p:sp>
      <p:sp>
        <p:nvSpPr>
          <p:cNvPr id="3" name="Content Placeholder 2">
            <a:extLst>
              <a:ext uri="{FF2B5EF4-FFF2-40B4-BE49-F238E27FC236}">
                <a16:creationId xmlns:a16="http://schemas.microsoft.com/office/drawing/2014/main" id="{8BE3BE1B-51F1-4D43-867C-2177E9C3CCAB}"/>
              </a:ext>
            </a:extLst>
          </p:cNvPr>
          <p:cNvSpPr>
            <a:spLocks noGrp="1"/>
          </p:cNvSpPr>
          <p:nvPr>
            <p:ph idx="1"/>
          </p:nvPr>
        </p:nvSpPr>
        <p:spPr/>
        <p:txBody>
          <a:bodyPr/>
          <a:lstStyle/>
          <a:p>
            <a:r>
              <a:rPr lang="en-US" dirty="0"/>
              <a:t>There have been no ethical controversies surrounding the workers in the factory, or in the process of sourcing their materials</a:t>
            </a:r>
          </a:p>
          <a:p>
            <a:r>
              <a:rPr lang="en-US" dirty="0"/>
              <a:t>However, a different issue is present and that is an environmental problem. Millions of tennis balls are disposed of yearly and sent to a landfill. The US open alone uses around 70,000 tennis balls in the span of the two week tournament</a:t>
            </a:r>
          </a:p>
        </p:txBody>
      </p:sp>
      <p:pic>
        <p:nvPicPr>
          <p:cNvPr id="6146" name="Picture 2" descr="New balls please: what happens to the 300 million tennis balls discarded  every year? | Resource Magazine">
            <a:extLst>
              <a:ext uri="{FF2B5EF4-FFF2-40B4-BE49-F238E27FC236}">
                <a16:creationId xmlns:a16="http://schemas.microsoft.com/office/drawing/2014/main" id="{EABEDA36-A795-4AD9-8103-D29E9E2F6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644" y="3977723"/>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9334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225</TotalTime>
  <Words>899</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Basis</vt:lpstr>
      <vt:lpstr>Tennis Balls</vt:lpstr>
      <vt:lpstr>What is a Tennis Ball</vt:lpstr>
      <vt:lpstr>Big Corporations </vt:lpstr>
      <vt:lpstr>Production Process</vt:lpstr>
      <vt:lpstr>PowerPoint Presentation</vt:lpstr>
      <vt:lpstr>Where are they made?</vt:lpstr>
      <vt:lpstr>Map Flows</vt:lpstr>
      <vt:lpstr>Advertising</vt:lpstr>
      <vt:lpstr>Controversies or Issues in Production</vt:lpstr>
      <vt:lpstr>Social Movements</vt:lpstr>
      <vt:lpstr>Commodity Fetishism</vt:lpstr>
      <vt:lpstr>What can you do?</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Tennis Balls</dc:title>
  <dc:creator>MIKE</dc:creator>
  <cp:lastModifiedBy>MIKE</cp:lastModifiedBy>
  <cp:revision>14</cp:revision>
  <dcterms:created xsi:type="dcterms:W3CDTF">2021-04-27T03:50:50Z</dcterms:created>
  <dcterms:modified xsi:type="dcterms:W3CDTF">2021-04-27T07:36:24Z</dcterms:modified>
</cp:coreProperties>
</file>