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Yeon Sung"/>
      <p:regular r:id="rId25"/>
    </p:embeddedFont>
    <p:embeddedFont>
      <p:font typeface="Atomic Age"/>
      <p:regular r:id="rId26"/>
    </p:embeddedFont>
    <p:embeddedFont>
      <p:font typeface="Nova Mono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tomicAge-regular.fntdata"/><Relationship Id="rId25" Type="http://schemas.openxmlformats.org/officeDocument/2006/relationships/font" Target="fonts/YeonSung-regular.fntdata"/><Relationship Id="rId27" Type="http://schemas.openxmlformats.org/officeDocument/2006/relationships/font" Target="fonts/NovaMon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10dcef42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10dcef42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10dcef429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10dcef429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10dcef42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10dcef42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10dcef42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10dcef42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10dcef42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10dcef42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10dcef42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10dcef42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10dcef42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10dcef42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10dcef429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10dcef429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10dcef429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10dcef429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10dcef42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d10dcef42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ferreronorthamerica.com/contact-US-residents" TargetMode="External"/><Relationship Id="rId4" Type="http://schemas.openxmlformats.org/officeDocument/2006/relationships/hyperlink" Target="https://www.humanium.org/en/turkey/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11" Type="http://schemas.openxmlformats.org/officeDocument/2006/relationships/hyperlink" Target="https://www.ferreronorthamerica.com/contact-US-residents" TargetMode="External"/><Relationship Id="rId10" Type="http://schemas.openxmlformats.org/officeDocument/2006/relationships/hyperlink" Target="https://act.wemove.eu/campaigns/ferrero-child-labor" TargetMode="External"/><Relationship Id="rId12" Type="http://schemas.openxmlformats.org/officeDocument/2006/relationships/hyperlink" Target="https://www.humanium.org/en/turkey/" TargetMode="External"/><Relationship Id="rId9" Type="http://schemas.openxmlformats.org/officeDocument/2006/relationships/hyperlink" Target="https://www.bbc.com/news/stories-49741675" TargetMode="External"/><Relationship Id="rId5" Type="http://schemas.openxmlformats.org/officeDocument/2006/relationships/hyperlink" Target="http://justfunfacts.com/interesting-facts-about-hazelnuts/" TargetMode="External"/><Relationship Id="rId6" Type="http://schemas.openxmlformats.org/officeDocument/2006/relationships/hyperlink" Target="http://www.fao.org/faostat/en/#data/QC/visualize" TargetMode="External"/><Relationship Id="rId7" Type="http://schemas.openxmlformats.org/officeDocument/2006/relationships/hyperlink" Target="https://www.nutfruit.org/files/tech/1575274087_Technical_Information_Kit_Hazelnuts.pdf" TargetMode="External"/><Relationship Id="rId8" Type="http://schemas.openxmlformats.org/officeDocument/2006/relationships/hyperlink" Target="https://www.cips.org/supply-management/news/2021/february/ferrero-draws-up-supply-chain-hazelnut-charter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bbc.com/news/stories-49741675" TargetMode="External"/><Relationship Id="rId4" Type="http://schemas.openxmlformats.org/officeDocument/2006/relationships/hyperlink" Target="https://act.wemove.eu/campaigns/ferrero-child-labour-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/>
        </p:nvSpPr>
        <p:spPr>
          <a:xfrm>
            <a:off x="3586875" y="315750"/>
            <a:ext cx="2601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latin typeface="Yeon Sung"/>
                <a:ea typeface="Yeon Sung"/>
                <a:cs typeface="Yeon Sung"/>
                <a:sym typeface="Yeon Sung"/>
              </a:rPr>
              <a:t>Hazelnuts</a:t>
            </a: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3271275" y="3271125"/>
            <a:ext cx="2917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4CCCC"/>
                </a:solidFill>
                <a:latin typeface="Yeon Sung"/>
                <a:ea typeface="Yeon Sung"/>
                <a:cs typeface="Yeon Sung"/>
                <a:sym typeface="Yeon Sung"/>
              </a:rPr>
              <a:t>Presented by Gabriel Luyun</a:t>
            </a:r>
            <a:endParaRPr>
              <a:solidFill>
                <a:srgbClr val="F4CC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/>
        </p:nvSpPr>
        <p:spPr>
          <a:xfrm>
            <a:off x="0" y="329550"/>
            <a:ext cx="90747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Ferrero North America Contacts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1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○"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E-mail: see </a:t>
            </a:r>
            <a:r>
              <a:rPr lang="en" sz="21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https://www.ferreronorthamerica.com/contact-US-residents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1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○"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Phone Number: 1-800-688-3552; Monday – Friday 8am-10pm EST, except major holidays.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3.   Buy more hazelnut and hazelnut-based products 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with fair trade seals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4. Consider donating to NGOs supporting the needs of children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 Turkey 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I.e: Humanium’s Turkey branch: 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https://www.humanium.org/en/turkey/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6600" y="1765500"/>
            <a:ext cx="1408099" cy="181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76975" y="3507475"/>
            <a:ext cx="1468250" cy="15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450" y="0"/>
            <a:ext cx="47235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4204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/>
          <p:nvPr/>
        </p:nvSpPr>
        <p:spPr>
          <a:xfrm>
            <a:off x="2589125" y="50525"/>
            <a:ext cx="1932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tomic Age"/>
                <a:ea typeface="Atomic Age"/>
                <a:cs typeface="Atomic Age"/>
                <a:sym typeface="Atomic Age"/>
              </a:rPr>
              <a:t>Sources </a:t>
            </a:r>
            <a:endParaRPr sz="3000">
              <a:latin typeface="Atomic Age"/>
              <a:ea typeface="Atomic Age"/>
              <a:cs typeface="Atomic Age"/>
              <a:sym typeface="Atomic Age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164200" y="644125"/>
            <a:ext cx="40668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Yeon Sung"/>
                <a:ea typeface="Yeon Sung"/>
                <a:cs typeface="Yeon Sung"/>
                <a:sym typeface="Yeon Sung"/>
                <a:hlinkClick r:id="rId5"/>
              </a:rPr>
              <a:t>http://justfunfacts.com/interesting-facts-about-hazelnuts/</a:t>
            </a:r>
            <a:endParaRPr sz="1800"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Yeon Sung"/>
                <a:ea typeface="Yeon Sung"/>
                <a:cs typeface="Yeon Sung"/>
                <a:sym typeface="Yeon Sung"/>
                <a:hlinkClick r:id="rId6"/>
              </a:rPr>
              <a:t>http://www.fao.org/faostat/en/#data/QC/visualize</a:t>
            </a:r>
            <a:endParaRPr sz="1800"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Yeon Sung"/>
                <a:ea typeface="Yeon Sung"/>
                <a:cs typeface="Yeon Sung"/>
                <a:sym typeface="Yeon Sung"/>
                <a:hlinkClick r:id="rId7"/>
              </a:rPr>
              <a:t>https://www.nutfruit.org/files/tech/1575274087_Technical_Information_Kit_Hazelnuts.pdf</a:t>
            </a:r>
            <a:endParaRPr sz="1800"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Yeon Sung"/>
                <a:ea typeface="Yeon Sung"/>
                <a:cs typeface="Yeon Sung"/>
                <a:sym typeface="Yeon Sung"/>
              </a:rPr>
              <a:t>https://www.confectioneryproduction.com/news/32570/ferrero-donates-4-million-for-venture-tackling-child-labour-in-turkish-hazelnut-market/</a:t>
            </a:r>
            <a:endParaRPr sz="1800"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4543225" y="117700"/>
            <a:ext cx="4420500" cy="6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FFFF"/>
                </a:solidFill>
                <a:latin typeface="Yeon Sung"/>
                <a:ea typeface="Yeon Sung"/>
                <a:cs typeface="Yeon Sung"/>
                <a:sym typeface="Yeon Sung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https://www.cips.org/supply-management/news/2021/february/ferrero-draws-up-supply-chain-hazelnut-charter/</a:t>
            </a:r>
            <a:endParaRPr sz="1800">
              <a:solidFill>
                <a:srgbClr val="00FFFF"/>
              </a:solidFill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FFFF"/>
              </a:solidFill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FFFF"/>
                </a:solidFill>
                <a:latin typeface="Yeon Sung"/>
                <a:ea typeface="Yeon Sung"/>
                <a:cs typeface="Yeon Sung"/>
                <a:sym typeface="Yeon Sung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https://www.bbc.com/news/stories-49741675</a:t>
            </a:r>
            <a:endParaRPr sz="1800">
              <a:solidFill>
                <a:srgbClr val="00FFFF"/>
              </a:solidFill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FFFF"/>
              </a:solidFill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FFFF"/>
                </a:solidFill>
                <a:latin typeface="Yeon Sung"/>
                <a:ea typeface="Yeon Sung"/>
                <a:cs typeface="Yeon Sung"/>
                <a:sym typeface="Yeon Sung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https://act.wemove.eu/campaigns/ferrero-child-labor</a:t>
            </a:r>
            <a:endParaRPr sz="1800">
              <a:solidFill>
                <a:srgbClr val="00FFFF"/>
              </a:solidFill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FFFF"/>
              </a:solidFill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FFFF"/>
                </a:solidFill>
                <a:latin typeface="Yeon Sung"/>
                <a:ea typeface="Yeon Sung"/>
                <a:cs typeface="Yeon Sung"/>
                <a:sym typeface="Yeon Sung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https://www.ferreronorthamerica.com/contact-US-residents</a:t>
            </a:r>
            <a:endParaRPr sz="1800">
              <a:solidFill>
                <a:srgbClr val="00FFFF"/>
              </a:solidFill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FFFF"/>
              </a:solidFill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FFFF"/>
                </a:solidFill>
                <a:latin typeface="Yeon Sung"/>
                <a:ea typeface="Yeon Sung"/>
                <a:cs typeface="Yeon Sung"/>
                <a:sym typeface="Yeon Sung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https://www.humanium.org/en/turkey/</a:t>
            </a:r>
            <a:endParaRPr sz="1800">
              <a:solidFill>
                <a:srgbClr val="00FFFF"/>
              </a:solidFill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FFFF"/>
              </a:solidFill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FFFF"/>
              </a:solidFill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FFFF"/>
              </a:solidFill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FFFF"/>
              </a:solidFill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FFFF"/>
              </a:solidFill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FFFF"/>
              </a:solidFill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FFFF"/>
              </a:solidFill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FFFF"/>
              </a:solidFill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/>
        </p:nvSpPr>
        <p:spPr>
          <a:xfrm>
            <a:off x="2576475" y="138925"/>
            <a:ext cx="430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4CCCC"/>
                </a:solidFill>
                <a:latin typeface="Yeon Sung"/>
                <a:ea typeface="Yeon Sung"/>
                <a:cs typeface="Yeon Sung"/>
                <a:sym typeface="Yeon Sung"/>
              </a:rPr>
              <a:t>What are Hazelnuts?</a:t>
            </a:r>
            <a:endParaRPr>
              <a:solidFill>
                <a:srgbClr val="F4CCCC"/>
              </a:solidFill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6133175" y="1326125"/>
            <a:ext cx="2904900" cy="3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A9999"/>
              </a:solidFill>
              <a:latin typeface="Yeon Sung"/>
              <a:ea typeface="Yeon Sung"/>
              <a:cs typeface="Yeon Sung"/>
              <a:sym typeface="Yeon Sung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2400"/>
              <a:buFont typeface="Yeon Sung"/>
              <a:buChar char="●"/>
            </a:pPr>
            <a:r>
              <a:rPr lang="en" sz="2400">
                <a:solidFill>
                  <a:srgbClr val="EA9999"/>
                </a:solidFill>
                <a:latin typeface="Yeon Sung"/>
                <a:ea typeface="Yeon Sung"/>
                <a:cs typeface="Yeon Sung"/>
                <a:sym typeface="Yeon Sung"/>
              </a:rPr>
              <a:t>Fruit of hazel trees</a:t>
            </a:r>
            <a:endParaRPr sz="2400">
              <a:solidFill>
                <a:srgbClr val="EA9999"/>
              </a:solidFill>
              <a:latin typeface="Yeon Sung"/>
              <a:ea typeface="Yeon Sung"/>
              <a:cs typeface="Yeon Sung"/>
              <a:sym typeface="Yeon Sung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2400"/>
              <a:buFont typeface="Yeon Sung"/>
              <a:buChar char="●"/>
            </a:pPr>
            <a:r>
              <a:rPr lang="en" sz="2400">
                <a:solidFill>
                  <a:srgbClr val="EA9999"/>
                </a:solidFill>
                <a:latin typeface="Yeon Sung"/>
                <a:ea typeface="Yeon Sung"/>
                <a:cs typeface="Yeon Sung"/>
                <a:sym typeface="Yeon Sung"/>
              </a:rPr>
              <a:t>Known as cobnuts or filberts in Europe</a:t>
            </a:r>
            <a:endParaRPr sz="2400">
              <a:solidFill>
                <a:srgbClr val="EA9999"/>
              </a:solidFill>
              <a:latin typeface="Yeon Sung"/>
              <a:ea typeface="Yeon Sung"/>
              <a:cs typeface="Yeon Sung"/>
              <a:sym typeface="Yeon Sung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2400"/>
              <a:buFont typeface="Yeon Sung"/>
              <a:buChar char="●"/>
            </a:pPr>
            <a:r>
              <a:rPr lang="en" sz="2400">
                <a:solidFill>
                  <a:srgbClr val="EA9999"/>
                </a:solidFill>
                <a:latin typeface="Yeon Sung"/>
                <a:ea typeface="Yeon Sung"/>
                <a:cs typeface="Yeon Sung"/>
                <a:sym typeface="Yeon Sung"/>
              </a:rPr>
              <a:t>Widely used for desserts </a:t>
            </a:r>
            <a:endParaRPr sz="2400">
              <a:solidFill>
                <a:srgbClr val="EA9999"/>
              </a:solidFill>
              <a:latin typeface="Yeon Sung"/>
              <a:ea typeface="Yeon Sung"/>
              <a:cs typeface="Yeon Sung"/>
              <a:sym typeface="Yeon Su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02"/>
            <a:ext cx="9197573" cy="528299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1623600" y="95900"/>
            <a:ext cx="589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Nova Mono"/>
                <a:ea typeface="Nova Mono"/>
                <a:cs typeface="Nova Mono"/>
                <a:sym typeface="Nova Mono"/>
              </a:rPr>
              <a:t>Where are Hazelnuts Produced? </a:t>
            </a:r>
            <a:endParaRPr sz="2400">
              <a:solidFill>
                <a:srgbClr val="FFFFFF"/>
              </a:solidFill>
              <a:latin typeface="Nova Mono"/>
              <a:ea typeface="Nova Mono"/>
              <a:cs typeface="Nova Mono"/>
              <a:sym typeface="Nova Mono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0" y="1118150"/>
            <a:ext cx="35547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va Mono"/>
              <a:buChar char="●"/>
            </a:pPr>
            <a:r>
              <a:rPr lang="en" sz="2500">
                <a:solidFill>
                  <a:schemeClr val="lt1"/>
                </a:solidFill>
                <a:latin typeface="Yeon Sung"/>
                <a:ea typeface="Yeon Sung"/>
                <a:cs typeface="Yeon Sung"/>
                <a:sym typeface="Yeon Sung"/>
              </a:rPr>
              <a:t>Turkey produces two-thirds (645,523 tonnes) of the world’s hazelnut supply according to the UN FAO estimates</a:t>
            </a:r>
            <a:endParaRPr>
              <a:solidFill>
                <a:srgbClr val="FFFFFF"/>
              </a:solidFill>
              <a:latin typeface="Nova Mono"/>
              <a:ea typeface="Nova Mono"/>
              <a:cs typeface="Nova Mono"/>
              <a:sym typeface="Nova Mono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8700" y="863550"/>
            <a:ext cx="5495301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75" y="44275"/>
            <a:ext cx="9144000" cy="5252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1341775" y="44275"/>
            <a:ext cx="6567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Raleway"/>
              <a:buNone/>
            </a:pPr>
            <a:r>
              <a:rPr b="1" lang="en" sz="3000">
                <a:solidFill>
                  <a:schemeClr val="lt1"/>
                </a:solidFill>
                <a:latin typeface="Nova Mono"/>
                <a:ea typeface="Nova Mono"/>
                <a:cs typeface="Nova Mono"/>
                <a:sym typeface="Nova Mono"/>
              </a:rPr>
              <a:t>Hazelnut Processing Steps</a:t>
            </a:r>
            <a:endParaRPr sz="3000">
              <a:solidFill>
                <a:schemeClr val="dk1"/>
              </a:solidFill>
              <a:latin typeface="Nova Mono"/>
              <a:ea typeface="Nova Mono"/>
              <a:cs typeface="Nova Mono"/>
              <a:sym typeface="Nov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311709" y="859234"/>
            <a:ext cx="1327200" cy="1327200"/>
          </a:xfrm>
          <a:prstGeom prst="ellipse">
            <a:avLst/>
          </a:prstGeom>
          <a:solidFill>
            <a:srgbClr val="70AD47"/>
          </a:solidFill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b="0" i="0" lang="en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1809229" y="1319640"/>
            <a:ext cx="1009500" cy="6477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4486579" y="1319653"/>
            <a:ext cx="1009500" cy="6477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6"/>
          <p:cNvSpPr/>
          <p:nvPr/>
        </p:nvSpPr>
        <p:spPr>
          <a:xfrm flipH="1">
            <a:off x="6154454" y="3734853"/>
            <a:ext cx="1009500" cy="6477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/>
          <p:nvPr/>
        </p:nvSpPr>
        <p:spPr>
          <a:xfrm flipH="1">
            <a:off x="2818725" y="3671200"/>
            <a:ext cx="1411200" cy="6477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2989056" y="859225"/>
            <a:ext cx="1327200" cy="1327200"/>
          </a:xfrm>
          <a:prstGeom prst="ellipse">
            <a:avLst/>
          </a:prstGeom>
          <a:solidFill>
            <a:srgbClr val="ED7D31"/>
          </a:solidFill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b="0" i="0" lang="en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5666396" y="859215"/>
            <a:ext cx="1327200" cy="1327200"/>
          </a:xfrm>
          <a:prstGeom prst="ellipse">
            <a:avLst/>
          </a:prstGeom>
          <a:solidFill>
            <a:srgbClr val="0070C0"/>
          </a:solidFill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b="0" i="0" lang="en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7470736" y="3331440"/>
            <a:ext cx="1327200" cy="1327200"/>
          </a:xfrm>
          <a:prstGeom prst="ellipse">
            <a:avLst/>
          </a:prstGeom>
          <a:solidFill>
            <a:srgbClr val="E47CA4"/>
          </a:solidFill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b="0" i="0" lang="en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/>
          <p:nvPr/>
        </p:nvSpPr>
        <p:spPr>
          <a:xfrm rot="5400000">
            <a:off x="7108300" y="1388000"/>
            <a:ext cx="1763100" cy="1651800"/>
          </a:xfrm>
          <a:prstGeom prst="bentArrow">
            <a:avLst>
              <a:gd fmla="val 24606" name="adj1"/>
              <a:gd fmla="val 25000" name="adj2"/>
              <a:gd fmla="val 28150" name="adj3"/>
              <a:gd fmla="val 51624" name="adj4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4639963" y="3395090"/>
            <a:ext cx="1327200" cy="1327200"/>
          </a:xfrm>
          <a:prstGeom prst="ellipse">
            <a:avLst/>
          </a:prstGeom>
          <a:solidFill>
            <a:srgbClr val="70AD47"/>
          </a:solidFill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b="0" i="0" lang="en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1008881" y="3331441"/>
            <a:ext cx="1327200" cy="1327200"/>
          </a:xfrm>
          <a:prstGeom prst="ellipse">
            <a:avLst/>
          </a:prstGeom>
          <a:solidFill>
            <a:srgbClr val="ED7D31"/>
          </a:solidFill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b="0" i="0" lang="en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105925" y="2295150"/>
            <a:ext cx="2012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rPr lang="en" sz="2400">
                <a:solidFill>
                  <a:schemeClr val="lt1"/>
                </a:solidFill>
                <a:latin typeface="Nova Mono"/>
                <a:ea typeface="Nova Mono"/>
                <a:cs typeface="Nova Mono"/>
                <a:sym typeface="Nova Mono"/>
              </a:rPr>
              <a:t>Harvesting</a:t>
            </a:r>
            <a:endParaRPr>
              <a:latin typeface="Nova Mono"/>
              <a:ea typeface="Nova Mono"/>
              <a:cs typeface="Nova Mono"/>
              <a:sym typeface="Nova Mono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2709375" y="2295150"/>
            <a:ext cx="1951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rPr lang="en" sz="2400">
                <a:solidFill>
                  <a:schemeClr val="lt1"/>
                </a:solidFill>
                <a:latin typeface="Nova Mono"/>
                <a:ea typeface="Nova Mono"/>
                <a:cs typeface="Nova Mono"/>
                <a:sym typeface="Nova Mono"/>
              </a:rPr>
              <a:t>De-husking</a:t>
            </a:r>
            <a:endParaRPr>
              <a:latin typeface="Nova Mono"/>
              <a:ea typeface="Nova Mono"/>
              <a:cs typeface="Nova Mono"/>
              <a:sym typeface="Nova Mono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5219950" y="2219525"/>
            <a:ext cx="2514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Nova Mono"/>
                <a:ea typeface="Nova Mono"/>
                <a:cs typeface="Nova Mono"/>
                <a:sym typeface="Nova Mono"/>
              </a:rPr>
              <a:t>Inspecting and Cleaning</a:t>
            </a:r>
            <a:endParaRPr>
              <a:latin typeface="Nova Mono"/>
              <a:ea typeface="Nova Mono"/>
              <a:cs typeface="Nova Mono"/>
              <a:sym typeface="Nova Mono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7163950" y="4568875"/>
            <a:ext cx="1854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Nova Mono"/>
                <a:ea typeface="Nova Mono"/>
                <a:cs typeface="Nova Mono"/>
                <a:sym typeface="Nova Mono"/>
              </a:rPr>
              <a:t>Drying</a:t>
            </a:r>
            <a:endParaRPr sz="2400">
              <a:solidFill>
                <a:schemeClr val="lt1"/>
              </a:solidFill>
              <a:latin typeface="Nova Mono"/>
              <a:ea typeface="Nova Mono"/>
              <a:cs typeface="Nova Mono"/>
              <a:sym typeface="Nov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4297225" y="4703625"/>
            <a:ext cx="2012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rPr lang="en" sz="2400">
                <a:solidFill>
                  <a:schemeClr val="lt1"/>
                </a:solidFill>
                <a:latin typeface="Nova Mono"/>
                <a:ea typeface="Nova Mono"/>
                <a:cs typeface="Nova Mono"/>
                <a:sym typeface="Nova Mono"/>
              </a:rPr>
              <a:t>Cracking</a:t>
            </a:r>
            <a:endParaRPr sz="2400">
              <a:solidFill>
                <a:schemeClr val="lt1"/>
              </a:solidFill>
              <a:latin typeface="Nova Mono"/>
              <a:ea typeface="Nova Mono"/>
              <a:cs typeface="Nova Mono"/>
              <a:sym typeface="Nov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105925" y="4703625"/>
            <a:ext cx="3884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Nova Mono"/>
                <a:ea typeface="Nova Mono"/>
                <a:cs typeface="Nova Mono"/>
                <a:sym typeface="Nova Mono"/>
              </a:rPr>
              <a:t>Packaging &amp; Shipping </a:t>
            </a:r>
            <a:endParaRPr>
              <a:solidFill>
                <a:schemeClr val="dk1"/>
              </a:solidFill>
              <a:latin typeface="Nova Mono"/>
              <a:ea typeface="Nova Mono"/>
              <a:cs typeface="Nova Mono"/>
              <a:sym typeface="Nov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ova Mono"/>
              <a:ea typeface="Nova Mono"/>
              <a:cs typeface="Nova Mono"/>
              <a:sym typeface="Nova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/>
        </p:nvSpPr>
        <p:spPr>
          <a:xfrm>
            <a:off x="1300850" y="505200"/>
            <a:ext cx="721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Hazelnut Export Distribution Flow Map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1425" y="1076700"/>
            <a:ext cx="7332574" cy="4066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17"/>
          <p:cNvCxnSpPr/>
          <p:nvPr/>
        </p:nvCxnSpPr>
        <p:spPr>
          <a:xfrm rot="10800000">
            <a:off x="5108300" y="2436300"/>
            <a:ext cx="976800" cy="4356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Google Shape;126;p17"/>
          <p:cNvCxnSpPr/>
          <p:nvPr/>
        </p:nvCxnSpPr>
        <p:spPr>
          <a:xfrm>
            <a:off x="6014475" y="2871900"/>
            <a:ext cx="1400700" cy="82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17"/>
          <p:cNvCxnSpPr/>
          <p:nvPr/>
        </p:nvCxnSpPr>
        <p:spPr>
          <a:xfrm flipH="1">
            <a:off x="4437425" y="2918975"/>
            <a:ext cx="1635900" cy="812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p17"/>
          <p:cNvCxnSpPr/>
          <p:nvPr/>
        </p:nvCxnSpPr>
        <p:spPr>
          <a:xfrm flipH="1" rot="10800000">
            <a:off x="6096875" y="2436525"/>
            <a:ext cx="541500" cy="423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p17"/>
          <p:cNvCxnSpPr/>
          <p:nvPr/>
        </p:nvCxnSpPr>
        <p:spPr>
          <a:xfrm flipH="1">
            <a:off x="3577950" y="2907200"/>
            <a:ext cx="2448300" cy="14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0" name="Google Shape;130;p17"/>
          <p:cNvSpPr txBox="1"/>
          <p:nvPr/>
        </p:nvSpPr>
        <p:spPr>
          <a:xfrm>
            <a:off x="153000" y="1165225"/>
            <a:ext cx="1812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Total exports:</a:t>
            </a: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159,439-185,147 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(August 2020-April 2021)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/>
        </p:nvSpPr>
        <p:spPr>
          <a:xfrm>
            <a:off x="1818675" y="283225"/>
            <a:ext cx="6251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Hazelnut Trade Controversies </a:t>
            </a:r>
            <a:endParaRPr b="1" sz="3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88400" y="846200"/>
            <a:ext cx="5494200" cy="43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●"/>
            </a:pPr>
            <a:r>
              <a:rPr b="1"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Labor exploitation</a:t>
            </a:r>
            <a:endParaRPr b="1"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○"/>
            </a:pPr>
            <a:r>
              <a:rPr b="1"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Juvenile employment (Elementary-age students)  </a:t>
            </a:r>
            <a:endParaRPr b="1"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○"/>
            </a:pPr>
            <a:r>
              <a:rPr b="1"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10-12 hour workday, 7 days per week</a:t>
            </a:r>
            <a:endParaRPr b="1"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○"/>
            </a:pPr>
            <a:r>
              <a:rPr b="1"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Use of undocumented migrants</a:t>
            </a:r>
            <a:endParaRPr b="1"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■"/>
            </a:pPr>
            <a:r>
              <a:rPr b="1"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Many have no work permits</a:t>
            </a:r>
            <a:endParaRPr b="1"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■"/>
            </a:pPr>
            <a:r>
              <a:rPr b="1"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No labor protections</a:t>
            </a:r>
            <a:endParaRPr b="1"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○"/>
            </a:pPr>
            <a:r>
              <a:rPr b="1"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Low wages ($13 a day)</a:t>
            </a:r>
            <a:endParaRPr b="1"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2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■"/>
            </a:pPr>
            <a:r>
              <a:rPr b="1"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10% paid to labor agency for </a:t>
            </a:r>
            <a:endParaRPr b="1"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transport costs 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4525" y="1069350"/>
            <a:ext cx="3839475" cy="190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5050" y="3001350"/>
            <a:ext cx="3730100" cy="20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2270775" y="505325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Campaigns against Child Labor</a:t>
            </a:r>
            <a:endParaRPr/>
          </a:p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0" y="1070550"/>
            <a:ext cx="4284300" cy="40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100"/>
              <a:t>WeMove EU Petition 	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75" y="1541875"/>
            <a:ext cx="4054776" cy="342507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/>
        </p:nvSpPr>
        <p:spPr>
          <a:xfrm>
            <a:off x="4284300" y="1129925"/>
            <a:ext cx="4859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Ferrero - ILO collaboration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○"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$4 million investment to encourage children to leave the hazelnut industry for school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0150" y="2707100"/>
            <a:ext cx="4611399" cy="215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2270775" y="505325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Campaigns against Child Labor</a:t>
            </a:r>
            <a:endParaRPr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0" y="1070550"/>
            <a:ext cx="4284300" cy="40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Ferrero - SourceMap Traceability Plan </a:t>
            </a:r>
            <a:endParaRPr sz="2100"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Implement 100% hazelnut traceability by 2020</a:t>
            </a:r>
            <a:endParaRPr sz="21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SourceMap’s state-of-the-art technology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Tracks Ferrero’s hazelnuts (block chain)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Progress stalled by pandemic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	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54" name="Google Shape;154;p20"/>
          <p:cNvSpPr txBox="1"/>
          <p:nvPr/>
        </p:nvSpPr>
        <p:spPr>
          <a:xfrm>
            <a:off x="4284300" y="1129925"/>
            <a:ext cx="48597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Turkish government initiatives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○"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Inspect farms bi/tri-annually for children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○"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Online system tracking the names of child workers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7675" y="3219275"/>
            <a:ext cx="3149025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7475" y="3543675"/>
            <a:ext cx="2348700" cy="118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70625" y="1259400"/>
            <a:ext cx="8862900" cy="37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-35956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AutoNum type="arabicPeriod"/>
            </a:pPr>
            <a:r>
              <a:rPr lang="en" sz="3300"/>
              <a:t>Educate yourselves</a:t>
            </a:r>
            <a:endParaRPr sz="3300"/>
          </a:p>
          <a:p>
            <a:pPr indent="-359568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○"/>
            </a:pPr>
            <a:r>
              <a:rPr lang="en" sz="3300"/>
              <a:t>Learn about the plight of Migrant workers 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-359568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300"/>
              <a:t>Use the Internet, books, and other forms </a:t>
            </a:r>
            <a:endParaRPr sz="33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of media and communication</a:t>
            </a:r>
            <a:endParaRPr sz="33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t/>
            </a:r>
            <a:endParaRPr sz="3000"/>
          </a:p>
          <a:p>
            <a:pPr indent="-359568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●"/>
            </a:pPr>
            <a:r>
              <a:rPr lang="en" sz="3300"/>
              <a:t>E.g: BBC Hazelnut article: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 u="sng">
                <a:solidFill>
                  <a:schemeClr val="hlink"/>
                </a:solidFill>
                <a:hlinkClick r:id="rId3"/>
              </a:rPr>
              <a:t>https://www.bbc.com/news/stories-49741675</a:t>
            </a:r>
            <a:endParaRPr sz="33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t/>
            </a:r>
            <a:endParaRPr sz="3300"/>
          </a:p>
          <a:p>
            <a:pPr indent="-35956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AutoNum type="arabicPeriod"/>
            </a:pPr>
            <a:r>
              <a:rPr lang="en" sz="3300"/>
              <a:t>Sign petitions/ write letters / protest </a:t>
            </a:r>
            <a:endParaRPr sz="33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/>
              <a:t>against child labor in Turkey</a:t>
            </a:r>
            <a:endParaRPr sz="3300"/>
          </a:p>
          <a:p>
            <a:pPr indent="-359568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●"/>
            </a:pPr>
            <a:r>
              <a:rPr lang="en" sz="3300"/>
              <a:t>E.g: WeMove Petition 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 u="sng">
                <a:solidFill>
                  <a:schemeClr val="hlink"/>
                </a:solidFill>
                <a:hlinkClick r:id="rId4"/>
              </a:rPr>
              <a:t>https://act.wemove.eu/campaigns/ferrero-child-labour-uk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405450" y="459025"/>
            <a:ext cx="8333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Ending Child Labor </a:t>
            </a:r>
            <a:endParaRPr b="1" sz="3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