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Average"/>
      <p:regular r:id="rId21"/>
    </p:embeddedFont>
    <p:embeddedFont>
      <p:font typeface="Oswald"/>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Oswald-regular.fntdata"/><Relationship Id="rId10" Type="http://schemas.openxmlformats.org/officeDocument/2006/relationships/slide" Target="slides/slide5.xml"/><Relationship Id="rId21" Type="http://schemas.openxmlformats.org/officeDocument/2006/relationships/font" Target="fonts/Average-regular.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Oswa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cdafb95632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cdafb95632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cdafb95632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cdafb95632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cdafb95632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cdafb95632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cdafb95632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cdafb95632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cdafb95632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cdafb95632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cdafb9563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cdafb9563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bd5489b3b6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bd5489b3b6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bd5489b3b6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bd5489b3b6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bd5489b3b6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bd5489b3b6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cdafb9563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cdafb9563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cdafb9563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cdafb9563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cdafb95632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cdafb95632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cdafb9563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cdafb9563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cdafb9563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cdafb9563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hyperlink" Target="https://www.change.org/p/department-of-mineral-resources-stand-with-mining-affected-communities-and-demand-the-right-to-say-no"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thenaturalsapphirecompany.com/education/precious-metal-mining-refining-techniques/platinum-mining-refining/#:~:text=Modern%20Platinum%20Mining%20Techniques,to%20the%20surface%20for%20processing." TargetMode="External"/><Relationship Id="rId4" Type="http://schemas.openxmlformats.org/officeDocument/2006/relationships/hyperlink" Target="https://bennhw.medium.com/whats-the-carbon-cost-of-your-jewellery-907da828a364" TargetMode="External"/><Relationship Id="rId9" Type="http://schemas.openxmlformats.org/officeDocument/2006/relationships/hyperlink" Target="https://commodity.com/precious-metals/platinum/" TargetMode="External"/><Relationship Id="rId5" Type="http://schemas.openxmlformats.org/officeDocument/2006/relationships/hyperlink" Target="https://www.researchgate.net/publication/223232620_The_environmental_costs_of_platinum-PGM_mining_and_sustainability_Is_the_glass_half-full_or_half-empty#:~:text=The%20environmental%20impacts%20include%20high,%2C%202010).%20..." TargetMode="External"/><Relationship Id="rId6" Type="http://schemas.openxmlformats.org/officeDocument/2006/relationships/hyperlink" Target="https://www.researchgate.net/publication/223232620_The_environmental_costs_of_platinum-PGM_mining_and_sustainability_Is_the_glass_half-full_or_half-empty#:~:text=The%20environmental%20impacts%20include%20high,%2C%202010).%20..." TargetMode="External"/><Relationship Id="rId7" Type="http://schemas.openxmlformats.org/officeDocument/2006/relationships/hyperlink" Target="https://www.jogiadiamonds.com.au/blog/white-gold-vs-platinum-what-jewellers-wont-tell-you/" TargetMode="External"/><Relationship Id="rId8" Type="http://schemas.openxmlformats.org/officeDocument/2006/relationships/hyperlink" Target="http://www.industriall-union.org/south-africa-mine-responsibly-and-improve-working-conditions-recommends-repor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990800"/>
            <a:ext cx="7801500" cy="1730100"/>
          </a:xfrm>
          <a:prstGeom prst="rect">
            <a:avLst/>
          </a:prstGeom>
          <a:ln>
            <a:noFill/>
          </a:ln>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lt2"/>
                </a:solidFill>
              </a:rPr>
              <a:t>Platinum</a:t>
            </a:r>
            <a:r>
              <a:rPr lang="en">
                <a:solidFill>
                  <a:schemeClr val="lt2"/>
                </a:solidFill>
              </a:rPr>
              <a:t> in </a:t>
            </a:r>
            <a:r>
              <a:rPr lang="en">
                <a:solidFill>
                  <a:schemeClr val="lt2"/>
                </a:solidFill>
              </a:rPr>
              <a:t>Jewelry</a:t>
            </a:r>
            <a:endParaRPr>
              <a:solidFill>
                <a:schemeClr val="lt2"/>
              </a:solidFill>
            </a:endParaRPr>
          </a:p>
        </p:txBody>
      </p:sp>
      <p:sp>
        <p:nvSpPr>
          <p:cNvPr id="60" name="Google Shape;60;p13"/>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By: Youssef Khalil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2"/>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Route of the </a:t>
            </a:r>
            <a:r>
              <a:rPr lang="en"/>
              <a:t>Jewelry</a:t>
            </a:r>
            <a:endParaRPr/>
          </a:p>
        </p:txBody>
      </p:sp>
      <p:pic>
        <p:nvPicPr>
          <p:cNvPr id="125" name="Google Shape;125;p22"/>
          <p:cNvPicPr preferRelativeResize="0"/>
          <p:nvPr/>
        </p:nvPicPr>
        <p:blipFill>
          <a:blip r:embed="rId3">
            <a:alphaModFix/>
          </a:blip>
          <a:stretch>
            <a:fillRect/>
          </a:stretch>
        </p:blipFill>
        <p:spPr>
          <a:xfrm>
            <a:off x="182838" y="499700"/>
            <a:ext cx="8778327" cy="4643800"/>
          </a:xfrm>
          <a:prstGeom prst="rect">
            <a:avLst/>
          </a:prstGeom>
          <a:noFill/>
          <a:ln cap="flat" cmpd="sng" w="9525">
            <a:solidFill>
              <a:srgbClr val="000000"/>
            </a:solidFill>
            <a:prstDash val="solid"/>
            <a:round/>
            <a:headEnd len="sm" w="sm" type="none"/>
            <a:tailEnd len="sm" w="sm" type="none"/>
          </a:ln>
        </p:spPr>
      </p:pic>
      <p:cxnSp>
        <p:nvCxnSpPr>
          <p:cNvPr id="126" name="Google Shape;126;p22"/>
          <p:cNvCxnSpPr/>
          <p:nvPr/>
        </p:nvCxnSpPr>
        <p:spPr>
          <a:xfrm rot="10800000">
            <a:off x="4636300" y="2331350"/>
            <a:ext cx="525000" cy="1957800"/>
          </a:xfrm>
          <a:prstGeom prst="straightConnector1">
            <a:avLst/>
          </a:prstGeom>
          <a:noFill/>
          <a:ln cap="flat" cmpd="sng" w="9525">
            <a:solidFill>
              <a:srgbClr val="000000"/>
            </a:solidFill>
            <a:prstDash val="solid"/>
            <a:round/>
            <a:headEnd len="med" w="med" type="none"/>
            <a:tailEnd len="med" w="med" type="triangle"/>
          </a:ln>
        </p:spPr>
      </p:cxnSp>
      <p:cxnSp>
        <p:nvCxnSpPr>
          <p:cNvPr id="127" name="Google Shape;127;p22"/>
          <p:cNvCxnSpPr/>
          <p:nvPr/>
        </p:nvCxnSpPr>
        <p:spPr>
          <a:xfrm flipH="1">
            <a:off x="4618600" y="1975525"/>
            <a:ext cx="1228200" cy="284700"/>
          </a:xfrm>
          <a:prstGeom prst="straightConnector1">
            <a:avLst/>
          </a:prstGeom>
          <a:noFill/>
          <a:ln cap="flat" cmpd="sng" w="9525">
            <a:solidFill>
              <a:srgbClr val="000000"/>
            </a:solidFill>
            <a:prstDash val="solid"/>
            <a:round/>
            <a:headEnd len="med" w="med" type="none"/>
            <a:tailEnd len="med" w="med" type="triangle"/>
          </a:ln>
        </p:spPr>
      </p:cxnSp>
      <p:cxnSp>
        <p:nvCxnSpPr>
          <p:cNvPr id="128" name="Google Shape;128;p22"/>
          <p:cNvCxnSpPr/>
          <p:nvPr/>
        </p:nvCxnSpPr>
        <p:spPr>
          <a:xfrm rot="10800000">
            <a:off x="4482900" y="2024425"/>
            <a:ext cx="89100" cy="186900"/>
          </a:xfrm>
          <a:prstGeom prst="straightConnector1">
            <a:avLst/>
          </a:prstGeom>
          <a:noFill/>
          <a:ln cap="flat" cmpd="sng" w="9525">
            <a:solidFill>
              <a:srgbClr val="000000"/>
            </a:solidFill>
            <a:prstDash val="solid"/>
            <a:round/>
            <a:headEnd len="med" w="med" type="none"/>
            <a:tailEnd len="med" w="med" type="triangle"/>
          </a:ln>
        </p:spPr>
      </p:cxnSp>
      <p:cxnSp>
        <p:nvCxnSpPr>
          <p:cNvPr id="129" name="Google Shape;129;p22"/>
          <p:cNvCxnSpPr/>
          <p:nvPr/>
        </p:nvCxnSpPr>
        <p:spPr>
          <a:xfrm flipH="1" rot="10800000">
            <a:off x="4680775" y="2068975"/>
            <a:ext cx="195900" cy="97800"/>
          </a:xfrm>
          <a:prstGeom prst="straightConnector1">
            <a:avLst/>
          </a:prstGeom>
          <a:noFill/>
          <a:ln cap="flat" cmpd="sng" w="9525">
            <a:solidFill>
              <a:srgbClr val="000000"/>
            </a:solidFill>
            <a:prstDash val="solid"/>
            <a:round/>
            <a:headEnd len="med" w="med" type="none"/>
            <a:tailEnd len="med" w="med" type="triangle"/>
          </a:ln>
        </p:spPr>
      </p:cxnSp>
      <p:cxnSp>
        <p:nvCxnSpPr>
          <p:cNvPr id="130" name="Google Shape;130;p22"/>
          <p:cNvCxnSpPr/>
          <p:nvPr/>
        </p:nvCxnSpPr>
        <p:spPr>
          <a:xfrm flipH="1">
            <a:off x="2473800" y="2260225"/>
            <a:ext cx="2098200" cy="258000"/>
          </a:xfrm>
          <a:prstGeom prst="straightConnector1">
            <a:avLst/>
          </a:prstGeom>
          <a:noFill/>
          <a:ln cap="flat" cmpd="sng" w="9525">
            <a:solidFill>
              <a:srgbClr val="000000"/>
            </a:solidFill>
            <a:prstDash val="solid"/>
            <a:round/>
            <a:headEnd len="med" w="med" type="none"/>
            <a:tailEnd len="med" w="med" type="triangle"/>
          </a:ln>
        </p:spPr>
      </p:cxnSp>
      <p:cxnSp>
        <p:nvCxnSpPr>
          <p:cNvPr id="131" name="Google Shape;131;p22"/>
          <p:cNvCxnSpPr/>
          <p:nvPr/>
        </p:nvCxnSpPr>
        <p:spPr>
          <a:xfrm>
            <a:off x="4689650" y="2287000"/>
            <a:ext cx="2527200" cy="347100"/>
          </a:xfrm>
          <a:prstGeom prst="straightConnector1">
            <a:avLst/>
          </a:prstGeom>
          <a:noFill/>
          <a:ln cap="flat" cmpd="sng" w="9525">
            <a:solidFill>
              <a:srgbClr val="000000"/>
            </a:solidFill>
            <a:prstDash val="solid"/>
            <a:round/>
            <a:headEnd len="med" w="med" type="none"/>
            <a:tailEnd len="med" w="med" type="triangle"/>
          </a:ln>
        </p:spPr>
      </p:cxnSp>
      <p:cxnSp>
        <p:nvCxnSpPr>
          <p:cNvPr id="132" name="Google Shape;132;p22"/>
          <p:cNvCxnSpPr/>
          <p:nvPr/>
        </p:nvCxnSpPr>
        <p:spPr>
          <a:xfrm>
            <a:off x="4645175" y="2313675"/>
            <a:ext cx="3337200" cy="240300"/>
          </a:xfrm>
          <a:prstGeom prst="straightConnector1">
            <a:avLst/>
          </a:prstGeom>
          <a:noFill/>
          <a:ln cap="flat" cmpd="sng" w="9525">
            <a:solidFill>
              <a:srgbClr val="000000"/>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Problems with Trading</a:t>
            </a:r>
            <a:endParaRPr/>
          </a:p>
        </p:txBody>
      </p:sp>
      <p:sp>
        <p:nvSpPr>
          <p:cNvPr id="138" name="Google Shape;138;p23"/>
          <p:cNvSpPr txBox="1"/>
          <p:nvPr>
            <p:ph idx="1" type="body"/>
          </p:nvPr>
        </p:nvSpPr>
        <p:spPr>
          <a:xfrm>
            <a:off x="227775" y="2176750"/>
            <a:ext cx="4460100" cy="3158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F3F3F3"/>
                </a:solidFill>
              </a:rPr>
              <a:t>There are few problems </a:t>
            </a:r>
            <a:r>
              <a:rPr lang="en">
                <a:solidFill>
                  <a:srgbClr val="F3F3F3"/>
                </a:solidFill>
              </a:rPr>
              <a:t>with</a:t>
            </a:r>
            <a:r>
              <a:rPr lang="en">
                <a:solidFill>
                  <a:srgbClr val="F3F3F3"/>
                </a:solidFill>
              </a:rPr>
              <a:t> the trading and shipment of platinum. The only problems is how costly it is due to how heavy the </a:t>
            </a:r>
            <a:r>
              <a:rPr lang="en">
                <a:solidFill>
                  <a:srgbClr val="F3F3F3"/>
                </a:solidFill>
              </a:rPr>
              <a:t>material</a:t>
            </a:r>
            <a:r>
              <a:rPr lang="en">
                <a:solidFill>
                  <a:srgbClr val="F3F3F3"/>
                </a:solidFill>
              </a:rPr>
              <a:t> is and the amount of caution used to transport it. They need tight security incase of a </a:t>
            </a:r>
            <a:r>
              <a:rPr lang="en">
                <a:solidFill>
                  <a:srgbClr val="F3F3F3"/>
                </a:solidFill>
              </a:rPr>
              <a:t>robbery</a:t>
            </a:r>
            <a:r>
              <a:rPr lang="en">
                <a:solidFill>
                  <a:srgbClr val="F3F3F3"/>
                </a:solidFill>
              </a:rPr>
              <a:t> and either multiple shipments by plane due to the </a:t>
            </a:r>
            <a:r>
              <a:rPr lang="en">
                <a:solidFill>
                  <a:srgbClr val="F3F3F3"/>
                </a:solidFill>
              </a:rPr>
              <a:t>vehicles</a:t>
            </a:r>
            <a:r>
              <a:rPr lang="en">
                <a:solidFill>
                  <a:srgbClr val="F3F3F3"/>
                </a:solidFill>
              </a:rPr>
              <a:t> only carrying a </a:t>
            </a:r>
            <a:r>
              <a:rPr lang="en">
                <a:solidFill>
                  <a:srgbClr val="F3F3F3"/>
                </a:solidFill>
              </a:rPr>
              <a:t>certain</a:t>
            </a:r>
            <a:r>
              <a:rPr lang="en">
                <a:solidFill>
                  <a:srgbClr val="F3F3F3"/>
                </a:solidFill>
              </a:rPr>
              <a:t> amount of </a:t>
            </a:r>
            <a:r>
              <a:rPr lang="en">
                <a:solidFill>
                  <a:srgbClr val="F3F3F3"/>
                </a:solidFill>
              </a:rPr>
              <a:t>weight</a:t>
            </a:r>
            <a:r>
              <a:rPr lang="en">
                <a:solidFill>
                  <a:srgbClr val="F3F3F3"/>
                </a:solidFill>
              </a:rPr>
              <a:t>. </a:t>
            </a:r>
            <a:endParaRPr>
              <a:solidFill>
                <a:srgbClr val="F3F3F3"/>
              </a:solidFill>
            </a:endParaRPr>
          </a:p>
        </p:txBody>
      </p:sp>
      <p:pic>
        <p:nvPicPr>
          <p:cNvPr id="139" name="Google Shape;139;p23"/>
          <p:cNvPicPr preferRelativeResize="0"/>
          <p:nvPr/>
        </p:nvPicPr>
        <p:blipFill>
          <a:blip r:embed="rId3">
            <a:alphaModFix/>
          </a:blip>
          <a:stretch>
            <a:fillRect/>
          </a:stretch>
        </p:blipFill>
        <p:spPr>
          <a:xfrm>
            <a:off x="5515175" y="2421875"/>
            <a:ext cx="3317125" cy="2487850"/>
          </a:xfrm>
          <a:prstGeom prst="rect">
            <a:avLst/>
          </a:prstGeom>
          <a:noFill/>
          <a:ln>
            <a:noFill/>
          </a:ln>
        </p:spPr>
      </p:pic>
      <p:sp>
        <p:nvSpPr>
          <p:cNvPr id="140" name="Google Shape;140;p23"/>
          <p:cNvSpPr txBox="1"/>
          <p:nvPr/>
        </p:nvSpPr>
        <p:spPr>
          <a:xfrm>
            <a:off x="3883225" y="169325"/>
            <a:ext cx="4949100" cy="1950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700">
                <a:solidFill>
                  <a:srgbClr val="F3F3F3"/>
                </a:solidFill>
                <a:latin typeface="Average"/>
                <a:ea typeface="Average"/>
                <a:cs typeface="Average"/>
                <a:sym typeface="Average"/>
              </a:rPr>
              <a:t>Another </a:t>
            </a:r>
            <a:r>
              <a:rPr lang="en" sz="1700">
                <a:solidFill>
                  <a:srgbClr val="F3F3F3"/>
                </a:solidFill>
                <a:latin typeface="Average"/>
                <a:ea typeface="Average"/>
                <a:cs typeface="Average"/>
                <a:sym typeface="Average"/>
              </a:rPr>
              <a:t>hindrance</a:t>
            </a:r>
            <a:r>
              <a:rPr lang="en" sz="1700">
                <a:solidFill>
                  <a:srgbClr val="F3F3F3"/>
                </a:solidFill>
                <a:latin typeface="Average"/>
                <a:ea typeface="Average"/>
                <a:cs typeface="Average"/>
                <a:sym typeface="Average"/>
              </a:rPr>
              <a:t> with the trade is the sustainability of </a:t>
            </a:r>
            <a:r>
              <a:rPr lang="en" sz="1700">
                <a:solidFill>
                  <a:srgbClr val="F3F3F3"/>
                </a:solidFill>
                <a:latin typeface="Average"/>
                <a:ea typeface="Average"/>
                <a:cs typeface="Average"/>
                <a:sym typeface="Average"/>
              </a:rPr>
              <a:t>platinum. Like most metals it is becoming more rare as time goes on, and this is more so than other metals due to how naturally rare platinum is already. It is not a material that is recycled often.</a:t>
            </a:r>
            <a:endParaRPr>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Advertising and Demand</a:t>
            </a:r>
            <a:endParaRPr/>
          </a:p>
        </p:txBody>
      </p:sp>
      <p:sp>
        <p:nvSpPr>
          <p:cNvPr id="146" name="Google Shape;146;p24"/>
          <p:cNvSpPr txBox="1"/>
          <p:nvPr>
            <p:ph idx="1" type="body"/>
          </p:nvPr>
        </p:nvSpPr>
        <p:spPr>
          <a:xfrm>
            <a:off x="311700" y="1017725"/>
            <a:ext cx="8520600" cy="34164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Clr>
                <a:srgbClr val="F3F3F3"/>
              </a:buClr>
              <a:buSzPts val="1700"/>
              <a:buChar char="●"/>
            </a:pPr>
            <a:r>
              <a:rPr lang="en" sz="1700">
                <a:solidFill>
                  <a:srgbClr val="F3F3F3"/>
                </a:solidFill>
              </a:rPr>
              <a:t>Advertising </a:t>
            </a:r>
            <a:r>
              <a:rPr lang="en" sz="1700">
                <a:solidFill>
                  <a:srgbClr val="F3F3F3"/>
                </a:solidFill>
              </a:rPr>
              <a:t>consists</a:t>
            </a:r>
            <a:r>
              <a:rPr lang="en" sz="1700">
                <a:solidFill>
                  <a:srgbClr val="F3F3F3"/>
                </a:solidFill>
              </a:rPr>
              <a:t> of basic commercials and billboards in places of </a:t>
            </a:r>
            <a:r>
              <a:rPr lang="en" sz="1700">
                <a:solidFill>
                  <a:srgbClr val="F3F3F3"/>
                </a:solidFill>
              </a:rPr>
              <a:t>significance</a:t>
            </a:r>
            <a:endParaRPr sz="1700">
              <a:solidFill>
                <a:srgbClr val="F3F3F3"/>
              </a:solidFill>
            </a:endParaRPr>
          </a:p>
          <a:p>
            <a:pPr indent="-336550" lvl="0" marL="457200" rtl="0" algn="l">
              <a:spcBef>
                <a:spcPts val="0"/>
              </a:spcBef>
              <a:spcAft>
                <a:spcPts val="0"/>
              </a:spcAft>
              <a:buClr>
                <a:srgbClr val="F3F3F3"/>
              </a:buClr>
              <a:buSzPts val="1700"/>
              <a:buChar char="●"/>
            </a:pPr>
            <a:r>
              <a:rPr lang="en" sz="1700">
                <a:solidFill>
                  <a:srgbClr val="F3F3F3"/>
                </a:solidFill>
              </a:rPr>
              <a:t>Low demand due to the advertising not being very abadundent and due to the high price</a:t>
            </a:r>
            <a:endParaRPr sz="1700">
              <a:solidFill>
                <a:srgbClr val="F3F3F3"/>
              </a:solidFill>
            </a:endParaRPr>
          </a:p>
          <a:p>
            <a:pPr indent="-336550" lvl="0" marL="457200" rtl="0" algn="l">
              <a:spcBef>
                <a:spcPts val="0"/>
              </a:spcBef>
              <a:spcAft>
                <a:spcPts val="0"/>
              </a:spcAft>
              <a:buClr>
                <a:srgbClr val="F3F3F3"/>
              </a:buClr>
              <a:buSzPts val="1700"/>
              <a:buChar char="●"/>
            </a:pPr>
            <a:r>
              <a:rPr lang="en" sz="1700">
                <a:solidFill>
                  <a:srgbClr val="F3F3F3"/>
                </a:solidFill>
              </a:rPr>
              <a:t>The low demand makes it desirable to higher class people, they find it appe;ing due to how </a:t>
            </a:r>
            <a:r>
              <a:rPr lang="en" sz="1700">
                <a:solidFill>
                  <a:srgbClr val="F3F3F3"/>
                </a:solidFill>
              </a:rPr>
              <a:t>expensive</a:t>
            </a:r>
            <a:r>
              <a:rPr lang="en" sz="1700">
                <a:solidFill>
                  <a:srgbClr val="F3F3F3"/>
                </a:solidFill>
              </a:rPr>
              <a:t> it is and how little known it is</a:t>
            </a:r>
            <a:endParaRPr sz="1700">
              <a:solidFill>
                <a:srgbClr val="F3F3F3"/>
              </a:solidFill>
            </a:endParaRPr>
          </a:p>
          <a:p>
            <a:pPr indent="0" lvl="0" marL="0" rtl="0" algn="l">
              <a:spcBef>
                <a:spcPts val="1200"/>
              </a:spcBef>
              <a:spcAft>
                <a:spcPts val="1200"/>
              </a:spcAft>
              <a:buNone/>
            </a:pPr>
            <a:r>
              <a:t/>
            </a:r>
            <a:endParaRPr sz="1700">
              <a:solidFill>
                <a:srgbClr val="F3F3F3"/>
              </a:solidFill>
            </a:endParaRPr>
          </a:p>
        </p:txBody>
      </p:sp>
      <p:pic>
        <p:nvPicPr>
          <p:cNvPr id="147" name="Google Shape;147;p24"/>
          <p:cNvPicPr preferRelativeResize="0"/>
          <p:nvPr/>
        </p:nvPicPr>
        <p:blipFill>
          <a:blip r:embed="rId3">
            <a:alphaModFix/>
          </a:blip>
          <a:stretch>
            <a:fillRect/>
          </a:stretch>
        </p:blipFill>
        <p:spPr>
          <a:xfrm>
            <a:off x="5080000" y="2488350"/>
            <a:ext cx="4063999" cy="2655150"/>
          </a:xfrm>
          <a:prstGeom prst="rect">
            <a:avLst/>
          </a:prstGeom>
          <a:noFill/>
          <a:ln>
            <a:noFill/>
          </a:ln>
        </p:spPr>
      </p:pic>
      <p:pic>
        <p:nvPicPr>
          <p:cNvPr id="148" name="Google Shape;148;p24"/>
          <p:cNvPicPr preferRelativeResize="0"/>
          <p:nvPr/>
        </p:nvPicPr>
        <p:blipFill>
          <a:blip r:embed="rId4">
            <a:alphaModFix/>
          </a:blip>
          <a:stretch>
            <a:fillRect/>
          </a:stretch>
        </p:blipFill>
        <p:spPr>
          <a:xfrm>
            <a:off x="0" y="2740150"/>
            <a:ext cx="3619500" cy="2403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Fetishesim</a:t>
            </a:r>
            <a:endParaRPr/>
          </a:p>
        </p:txBody>
      </p:sp>
      <p:sp>
        <p:nvSpPr>
          <p:cNvPr id="154" name="Google Shape;154;p25"/>
          <p:cNvSpPr txBox="1"/>
          <p:nvPr>
            <p:ph idx="1" type="body"/>
          </p:nvPr>
        </p:nvSpPr>
        <p:spPr>
          <a:xfrm>
            <a:off x="311700" y="1111250"/>
            <a:ext cx="3392400" cy="3457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a:solidFill>
                  <a:srgbClr val="F3F3F3"/>
                </a:solidFill>
              </a:rPr>
              <a:t>The commercials will show a lively city in the background or some fancy place while showing a famous actor or model wearing the </a:t>
            </a:r>
            <a:r>
              <a:rPr lang="en">
                <a:solidFill>
                  <a:srgbClr val="F3F3F3"/>
                </a:solidFill>
              </a:rPr>
              <a:t>jewelry</a:t>
            </a:r>
            <a:r>
              <a:rPr lang="en">
                <a:solidFill>
                  <a:srgbClr val="F3F3F3"/>
                </a:solidFill>
              </a:rPr>
              <a:t> in the </a:t>
            </a:r>
            <a:r>
              <a:rPr lang="en">
                <a:solidFill>
                  <a:srgbClr val="F3F3F3"/>
                </a:solidFill>
              </a:rPr>
              <a:t>foreground. They won’t mention anywhere the abuse of miners or the extremely dangerous nature of the job. They just focus on the luxury of having the jewelry, never how its made.</a:t>
            </a:r>
            <a:endParaRPr>
              <a:solidFill>
                <a:srgbClr val="F3F3F3"/>
              </a:solidFill>
            </a:endParaRPr>
          </a:p>
        </p:txBody>
      </p:sp>
      <p:pic>
        <p:nvPicPr>
          <p:cNvPr id="155" name="Google Shape;155;p25"/>
          <p:cNvPicPr preferRelativeResize="0"/>
          <p:nvPr/>
        </p:nvPicPr>
        <p:blipFill>
          <a:blip r:embed="rId3">
            <a:alphaModFix/>
          </a:blip>
          <a:stretch>
            <a:fillRect/>
          </a:stretch>
        </p:blipFill>
        <p:spPr>
          <a:xfrm>
            <a:off x="4097850" y="0"/>
            <a:ext cx="5046149" cy="1979075"/>
          </a:xfrm>
          <a:prstGeom prst="rect">
            <a:avLst/>
          </a:prstGeom>
          <a:noFill/>
          <a:ln>
            <a:noFill/>
          </a:ln>
        </p:spPr>
      </p:pic>
      <p:pic>
        <p:nvPicPr>
          <p:cNvPr id="156" name="Google Shape;156;p25"/>
          <p:cNvPicPr preferRelativeResize="0"/>
          <p:nvPr/>
        </p:nvPicPr>
        <p:blipFill>
          <a:blip r:embed="rId4">
            <a:alphaModFix/>
          </a:blip>
          <a:stretch>
            <a:fillRect/>
          </a:stretch>
        </p:blipFill>
        <p:spPr>
          <a:xfrm>
            <a:off x="4277530" y="2624905"/>
            <a:ext cx="4866467" cy="2518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6"/>
          <p:cNvSpPr txBox="1"/>
          <p:nvPr>
            <p:ph type="title"/>
          </p:nvPr>
        </p:nvSpPr>
        <p:spPr>
          <a:xfrm>
            <a:off x="152950" y="466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Fixing the Problems</a:t>
            </a:r>
            <a:endParaRPr/>
          </a:p>
        </p:txBody>
      </p:sp>
      <p:sp>
        <p:nvSpPr>
          <p:cNvPr id="162" name="Google Shape;162;p26"/>
          <p:cNvSpPr txBox="1"/>
          <p:nvPr>
            <p:ph idx="1" type="body"/>
          </p:nvPr>
        </p:nvSpPr>
        <p:spPr>
          <a:xfrm>
            <a:off x="152950" y="2196950"/>
            <a:ext cx="4857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F3F3F3"/>
                </a:solidFill>
              </a:rPr>
              <a:t>Multiple unions and </a:t>
            </a:r>
            <a:r>
              <a:rPr lang="en">
                <a:solidFill>
                  <a:srgbClr val="F3F3F3"/>
                </a:solidFill>
              </a:rPr>
              <a:t>politicians</a:t>
            </a:r>
            <a:r>
              <a:rPr lang="en">
                <a:solidFill>
                  <a:srgbClr val="F3F3F3"/>
                </a:solidFill>
              </a:rPr>
              <a:t> advocate for better working conditions for miners in South Africa. They use a </a:t>
            </a:r>
            <a:r>
              <a:rPr lang="en">
                <a:solidFill>
                  <a:srgbClr val="F3F3F3"/>
                </a:solidFill>
              </a:rPr>
              <a:t>strategy</a:t>
            </a:r>
            <a:r>
              <a:rPr lang="en">
                <a:solidFill>
                  <a:srgbClr val="F3F3F3"/>
                </a:solidFill>
              </a:rPr>
              <a:t> to put out more information to the public, </a:t>
            </a:r>
            <a:r>
              <a:rPr lang="en">
                <a:solidFill>
                  <a:srgbClr val="F3F3F3"/>
                </a:solidFill>
              </a:rPr>
              <a:t>showing</a:t>
            </a:r>
            <a:r>
              <a:rPr lang="en">
                <a:solidFill>
                  <a:srgbClr val="F3F3F3"/>
                </a:solidFill>
              </a:rPr>
              <a:t> the problems with the companies that claim they are </a:t>
            </a:r>
            <a:r>
              <a:rPr lang="en">
                <a:solidFill>
                  <a:srgbClr val="F3F3F3"/>
                </a:solidFill>
              </a:rPr>
              <a:t>improving</a:t>
            </a:r>
            <a:r>
              <a:rPr lang="en">
                <a:solidFill>
                  <a:srgbClr val="F3F3F3"/>
                </a:solidFill>
              </a:rPr>
              <a:t> but aren’t. There are </a:t>
            </a:r>
            <a:r>
              <a:rPr lang="en">
                <a:solidFill>
                  <a:srgbClr val="F3F3F3"/>
                </a:solidFill>
              </a:rPr>
              <a:t>movements</a:t>
            </a:r>
            <a:r>
              <a:rPr lang="en">
                <a:solidFill>
                  <a:srgbClr val="F3F3F3"/>
                </a:solidFill>
              </a:rPr>
              <a:t> </a:t>
            </a:r>
            <a:r>
              <a:rPr lang="en">
                <a:solidFill>
                  <a:srgbClr val="F3F3F3"/>
                </a:solidFill>
              </a:rPr>
              <a:t>trying</a:t>
            </a:r>
            <a:r>
              <a:rPr lang="en">
                <a:solidFill>
                  <a:srgbClr val="F3F3F3"/>
                </a:solidFill>
              </a:rPr>
              <a:t> to help the </a:t>
            </a:r>
            <a:r>
              <a:rPr lang="en">
                <a:solidFill>
                  <a:srgbClr val="F3F3F3"/>
                </a:solidFill>
              </a:rPr>
              <a:t>affected</a:t>
            </a:r>
            <a:r>
              <a:rPr lang="en">
                <a:solidFill>
                  <a:srgbClr val="F3F3F3"/>
                </a:solidFill>
              </a:rPr>
              <a:t> </a:t>
            </a:r>
            <a:r>
              <a:rPr lang="en">
                <a:solidFill>
                  <a:srgbClr val="F3F3F3"/>
                </a:solidFill>
              </a:rPr>
              <a:t>communities</a:t>
            </a:r>
            <a:r>
              <a:rPr lang="en">
                <a:solidFill>
                  <a:srgbClr val="F3F3F3"/>
                </a:solidFill>
              </a:rPr>
              <a:t> by large corporations </a:t>
            </a:r>
            <a:r>
              <a:rPr lang="en">
                <a:solidFill>
                  <a:srgbClr val="F3F3F3"/>
                </a:solidFill>
              </a:rPr>
              <a:t>harassing</a:t>
            </a:r>
            <a:r>
              <a:rPr lang="en">
                <a:solidFill>
                  <a:srgbClr val="F3F3F3"/>
                </a:solidFill>
              </a:rPr>
              <a:t> them for their lands.</a:t>
            </a:r>
            <a:endParaRPr>
              <a:solidFill>
                <a:srgbClr val="F3F3F3"/>
              </a:solidFill>
            </a:endParaRPr>
          </a:p>
        </p:txBody>
      </p:sp>
      <p:pic>
        <p:nvPicPr>
          <p:cNvPr id="163" name="Google Shape;163;p26"/>
          <p:cNvPicPr preferRelativeResize="0"/>
          <p:nvPr/>
        </p:nvPicPr>
        <p:blipFill>
          <a:blip r:embed="rId3">
            <a:alphaModFix/>
          </a:blip>
          <a:stretch>
            <a:fillRect/>
          </a:stretch>
        </p:blipFill>
        <p:spPr>
          <a:xfrm>
            <a:off x="4730750" y="0"/>
            <a:ext cx="4413249" cy="2483000"/>
          </a:xfrm>
          <a:prstGeom prst="rect">
            <a:avLst/>
          </a:prstGeom>
          <a:noFill/>
          <a:ln>
            <a:noFill/>
          </a:ln>
        </p:spPr>
      </p:pic>
      <p:sp>
        <p:nvSpPr>
          <p:cNvPr id="164" name="Google Shape;164;p26"/>
          <p:cNvSpPr txBox="1"/>
          <p:nvPr/>
        </p:nvSpPr>
        <p:spPr>
          <a:xfrm>
            <a:off x="5408075" y="3513675"/>
            <a:ext cx="3354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Times"/>
                <a:ea typeface="Times"/>
                <a:cs typeface="Times"/>
                <a:sym typeface="Times"/>
                <a:hlinkClick r:id="rId4"/>
              </a:rPr>
              <a:t>https://www.change.org/p/department-of-mineral-resources-stand-with-mining-affected-communities-and-demand-the-right-to-say-no</a:t>
            </a:r>
            <a:endParaRPr>
              <a:latin typeface="Times"/>
              <a:ea typeface="Times"/>
              <a:cs typeface="Times"/>
              <a:sym typeface="Time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Works Cited</a:t>
            </a:r>
            <a:endParaRPr/>
          </a:p>
        </p:txBody>
      </p:sp>
      <p:sp>
        <p:nvSpPr>
          <p:cNvPr id="170" name="Google Shape;170;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latin typeface="Arial"/>
                <a:ea typeface="Arial"/>
                <a:cs typeface="Arial"/>
                <a:sym typeface="Arial"/>
                <a:hlinkClick r:id="rId3"/>
              </a:rPr>
              <a:t>https://www.thenaturalsapphirecompany.com/education/precious-metal-mining-refining-techniques/platinum-mining-refining/#:~:text=Modern%20Platinum%20Mining%20Techniques,to%20the%20surface%20for%20processing.</a:t>
            </a:r>
            <a:endParaRPr sz="1200"/>
          </a:p>
          <a:p>
            <a:pPr indent="0" lvl="0" marL="0" rtl="0" algn="l">
              <a:spcBef>
                <a:spcPts val="1200"/>
              </a:spcBef>
              <a:spcAft>
                <a:spcPts val="0"/>
              </a:spcAft>
              <a:buNone/>
            </a:pPr>
            <a:r>
              <a:rPr lang="en" sz="1200" u="sng">
                <a:solidFill>
                  <a:schemeClr val="hlink"/>
                </a:solidFill>
                <a:latin typeface="Arial"/>
                <a:ea typeface="Arial"/>
                <a:cs typeface="Arial"/>
                <a:sym typeface="Arial"/>
                <a:hlinkClick r:id="rId4"/>
              </a:rPr>
              <a:t>https://bennhw.medium.com/whats-the-carbon-cost-of-your-jewellery-907da828a364</a:t>
            </a:r>
            <a:endParaRPr sz="1200"/>
          </a:p>
          <a:p>
            <a:pPr indent="0" lvl="0" marL="0" rtl="0" algn="l">
              <a:spcBef>
                <a:spcPts val="1200"/>
              </a:spcBef>
              <a:spcAft>
                <a:spcPts val="0"/>
              </a:spcAft>
              <a:buNone/>
            </a:pPr>
            <a:r>
              <a:rPr lang="en" sz="1200" u="sng">
                <a:solidFill>
                  <a:schemeClr val="hlink"/>
                </a:solidFill>
                <a:latin typeface="Arial"/>
                <a:ea typeface="Arial"/>
                <a:cs typeface="Arial"/>
                <a:sym typeface="Arial"/>
                <a:hlinkClick r:id="rId5"/>
              </a:rPr>
              <a:t>https://www.researchgate.net/publication/223232620_The_environmental_costs_of_platinum-PGM_mining_and_sustainability_Is_the_glass_half-full_or_half-empty#:~:text=The%20environmental%20impacts%20include%20high,%2C%202010).%20</a:t>
            </a:r>
            <a:r>
              <a:rPr lang="en" sz="1200" u="sng">
                <a:solidFill>
                  <a:schemeClr val="hlink"/>
                </a:solidFill>
                <a:latin typeface="Arial"/>
                <a:ea typeface="Arial"/>
                <a:cs typeface="Arial"/>
                <a:sym typeface="Arial"/>
                <a:hlinkClick r:id="rId6"/>
              </a:rPr>
              <a:t>…</a:t>
            </a:r>
            <a:endParaRPr sz="1200"/>
          </a:p>
          <a:p>
            <a:pPr indent="0" lvl="0" marL="0" rtl="0" algn="l">
              <a:spcBef>
                <a:spcPts val="1200"/>
              </a:spcBef>
              <a:spcAft>
                <a:spcPts val="0"/>
              </a:spcAft>
              <a:buNone/>
            </a:pPr>
            <a:r>
              <a:rPr lang="en" sz="1200" u="sng">
                <a:solidFill>
                  <a:schemeClr val="hlink"/>
                </a:solidFill>
                <a:hlinkClick r:id="rId7"/>
              </a:rPr>
              <a:t>https://www.jogiadiamonds.com.au/blog/white-gold-vs-platinum-what-jewellers-wont-tell-you/</a:t>
            </a:r>
            <a:endParaRPr sz="1200" u="sng">
              <a:solidFill>
                <a:schemeClr val="accent5"/>
              </a:solidFill>
            </a:endParaRPr>
          </a:p>
          <a:p>
            <a:pPr indent="0" lvl="0" marL="0" rtl="0" algn="l">
              <a:spcBef>
                <a:spcPts val="1200"/>
              </a:spcBef>
              <a:spcAft>
                <a:spcPts val="0"/>
              </a:spcAft>
              <a:buNone/>
            </a:pPr>
            <a:r>
              <a:rPr lang="en" sz="1200" u="sng">
                <a:solidFill>
                  <a:schemeClr val="hlink"/>
                </a:solidFill>
                <a:hlinkClick r:id="rId8"/>
              </a:rPr>
              <a:t>http://www.industriall-union.org/south-africa-mine-responsibly-and-improve-working-conditions-recommends-report</a:t>
            </a:r>
            <a:endParaRPr sz="1200" u="sng">
              <a:solidFill>
                <a:schemeClr val="accent5"/>
              </a:solidFill>
            </a:endParaRPr>
          </a:p>
          <a:p>
            <a:pPr indent="0" lvl="0" marL="0" rtl="0" algn="l">
              <a:spcBef>
                <a:spcPts val="1200"/>
              </a:spcBef>
              <a:spcAft>
                <a:spcPts val="0"/>
              </a:spcAft>
              <a:buNone/>
            </a:pPr>
            <a:r>
              <a:rPr lang="en" sz="1200" u="sng">
                <a:solidFill>
                  <a:schemeClr val="hlink"/>
                </a:solidFill>
                <a:hlinkClick r:id="rId9"/>
              </a:rPr>
              <a:t>https://commodity.com/precious-metals/platinum/</a:t>
            </a:r>
            <a:endParaRPr sz="1200" u="sng">
              <a:solidFill>
                <a:schemeClr val="accent5"/>
              </a:solidFill>
            </a:endParaRPr>
          </a:p>
          <a:p>
            <a:pPr indent="0" lvl="0" marL="0" rtl="0" algn="l">
              <a:spcBef>
                <a:spcPts val="1200"/>
              </a:spcBef>
              <a:spcAft>
                <a:spcPts val="0"/>
              </a:spcAft>
              <a:buNone/>
            </a:pPr>
            <a:r>
              <a:rPr lang="en" sz="1200" u="sng">
                <a:solidFill>
                  <a:schemeClr val="accent5"/>
                </a:solidFill>
              </a:rPr>
              <a:t>https://www.truefacet.com/guide/10-facts-cartier/</a:t>
            </a:r>
            <a:endParaRPr sz="1200" u="sng">
              <a:solidFill>
                <a:schemeClr val="accent5"/>
              </a:solidFill>
            </a:endParaRPr>
          </a:p>
          <a:p>
            <a:pPr indent="0" lvl="0" marL="0" rtl="0" algn="l">
              <a:spcBef>
                <a:spcPts val="1200"/>
              </a:spcBef>
              <a:spcAft>
                <a:spcPts val="1200"/>
              </a:spcAft>
              <a:buNone/>
            </a:pPr>
            <a:r>
              <a:t/>
            </a: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a:t>
            </a:r>
            <a:endParaRPr/>
          </a:p>
        </p:txBody>
      </p:sp>
      <p:sp>
        <p:nvSpPr>
          <p:cNvPr id="66" name="Google Shape;66;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900">
                <a:solidFill>
                  <a:srgbClr val="F3F3F3"/>
                </a:solidFill>
              </a:rPr>
              <a:t>Platinum is mainly mined and exported from South Africa making up about 80% of production. Following South Africa, Russia and Canada make up the rest of the platinum production. The </a:t>
            </a:r>
            <a:r>
              <a:rPr lang="en" sz="1900">
                <a:solidFill>
                  <a:srgbClr val="F3F3F3"/>
                </a:solidFill>
              </a:rPr>
              <a:t>jewelry</a:t>
            </a:r>
            <a:r>
              <a:rPr lang="en" sz="1900">
                <a:solidFill>
                  <a:srgbClr val="F3F3F3"/>
                </a:solidFill>
              </a:rPr>
              <a:t> itself is mostly made in Europe. Switzerland is the leading producer of quality platinum </a:t>
            </a:r>
            <a:r>
              <a:rPr lang="en" sz="1900">
                <a:solidFill>
                  <a:srgbClr val="F3F3F3"/>
                </a:solidFill>
              </a:rPr>
              <a:t>jewelry</a:t>
            </a:r>
            <a:r>
              <a:rPr lang="en" sz="1900">
                <a:solidFill>
                  <a:srgbClr val="F3F3F3"/>
                </a:solidFill>
              </a:rPr>
              <a:t>.</a:t>
            </a:r>
            <a:endParaRPr sz="1900">
              <a:solidFill>
                <a:srgbClr val="F3F3F3"/>
              </a:solidFill>
            </a:endParaRPr>
          </a:p>
        </p:txBody>
      </p:sp>
      <p:pic>
        <p:nvPicPr>
          <p:cNvPr id="67" name="Google Shape;67;p14"/>
          <p:cNvPicPr preferRelativeResize="0"/>
          <p:nvPr/>
        </p:nvPicPr>
        <p:blipFill>
          <a:blip r:embed="rId3">
            <a:alphaModFix/>
          </a:blip>
          <a:stretch>
            <a:fillRect/>
          </a:stretch>
        </p:blipFill>
        <p:spPr>
          <a:xfrm>
            <a:off x="4265775" y="2783425"/>
            <a:ext cx="4878225" cy="2360075"/>
          </a:xfrm>
          <a:prstGeom prst="rect">
            <a:avLst/>
          </a:prstGeom>
          <a:noFill/>
          <a:ln>
            <a:noFill/>
          </a:ln>
        </p:spPr>
      </p:pic>
      <p:pic>
        <p:nvPicPr>
          <p:cNvPr id="68" name="Google Shape;68;p14"/>
          <p:cNvPicPr preferRelativeResize="0"/>
          <p:nvPr/>
        </p:nvPicPr>
        <p:blipFill>
          <a:blip r:embed="rId4">
            <a:alphaModFix/>
          </a:blip>
          <a:stretch>
            <a:fillRect/>
          </a:stretch>
        </p:blipFill>
        <p:spPr>
          <a:xfrm>
            <a:off x="-2" y="2783425"/>
            <a:ext cx="2498371" cy="23600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much is </a:t>
            </a:r>
            <a:r>
              <a:rPr lang="en"/>
              <a:t>imported</a:t>
            </a:r>
            <a:r>
              <a:rPr lang="en"/>
              <a:t> to the United States</a:t>
            </a:r>
            <a:endParaRPr/>
          </a:p>
        </p:txBody>
      </p:sp>
      <p:sp>
        <p:nvSpPr>
          <p:cNvPr id="74" name="Google Shape;74;p15"/>
          <p:cNvSpPr txBox="1"/>
          <p:nvPr>
            <p:ph idx="1" type="body"/>
          </p:nvPr>
        </p:nvSpPr>
        <p:spPr>
          <a:xfrm>
            <a:off x="239750" y="1388150"/>
            <a:ext cx="3508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900">
                <a:solidFill>
                  <a:srgbClr val="F3F3F3"/>
                </a:solidFill>
              </a:rPr>
              <a:t>In 2018, America imported 58.5 metric tons of platinum. When it comes to </a:t>
            </a:r>
            <a:r>
              <a:rPr lang="en" sz="1900">
                <a:solidFill>
                  <a:srgbClr val="F3F3F3"/>
                </a:solidFill>
              </a:rPr>
              <a:t>jewelry</a:t>
            </a:r>
            <a:r>
              <a:rPr lang="en" sz="1900">
                <a:solidFill>
                  <a:srgbClr val="F3F3F3"/>
                </a:solidFill>
              </a:rPr>
              <a:t> alone in 2016 the US imported 169 kg, which was up 63% from the </a:t>
            </a:r>
            <a:r>
              <a:rPr lang="en" sz="1900">
                <a:solidFill>
                  <a:srgbClr val="F3F3F3"/>
                </a:solidFill>
              </a:rPr>
              <a:t>previous</a:t>
            </a:r>
            <a:r>
              <a:rPr lang="en" sz="1900">
                <a:solidFill>
                  <a:srgbClr val="F3F3F3"/>
                </a:solidFill>
              </a:rPr>
              <a:t> year. </a:t>
            </a:r>
            <a:endParaRPr sz="1900">
              <a:solidFill>
                <a:srgbClr val="F3F3F3"/>
              </a:solidFill>
            </a:endParaRPr>
          </a:p>
        </p:txBody>
      </p:sp>
      <p:pic>
        <p:nvPicPr>
          <p:cNvPr id="75" name="Google Shape;75;p15"/>
          <p:cNvPicPr preferRelativeResize="0"/>
          <p:nvPr/>
        </p:nvPicPr>
        <p:blipFill>
          <a:blip r:embed="rId3">
            <a:alphaModFix/>
          </a:blip>
          <a:stretch>
            <a:fillRect/>
          </a:stretch>
        </p:blipFill>
        <p:spPr>
          <a:xfrm>
            <a:off x="4572002" y="1388150"/>
            <a:ext cx="4570151" cy="2571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Manufacturing</a:t>
            </a:r>
            <a:r>
              <a:rPr lang="en"/>
              <a:t>/</a:t>
            </a:r>
            <a:r>
              <a:rPr lang="en"/>
              <a:t>Distribution</a:t>
            </a:r>
            <a:endParaRPr/>
          </a:p>
        </p:txBody>
      </p:sp>
      <p:sp>
        <p:nvSpPr>
          <p:cNvPr id="81" name="Google Shape;81;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F3F3F3"/>
                </a:solidFill>
              </a:rPr>
              <a:t>30% of </a:t>
            </a:r>
            <a:r>
              <a:rPr lang="en">
                <a:solidFill>
                  <a:srgbClr val="F3F3F3"/>
                </a:solidFill>
              </a:rPr>
              <a:t>the</a:t>
            </a:r>
            <a:r>
              <a:rPr lang="en">
                <a:solidFill>
                  <a:srgbClr val="F3F3F3"/>
                </a:solidFill>
              </a:rPr>
              <a:t> world’s platinum goes towards </a:t>
            </a:r>
            <a:r>
              <a:rPr lang="en">
                <a:solidFill>
                  <a:srgbClr val="F3F3F3"/>
                </a:solidFill>
              </a:rPr>
              <a:t>jewelry</a:t>
            </a:r>
            <a:r>
              <a:rPr lang="en">
                <a:solidFill>
                  <a:srgbClr val="F3F3F3"/>
                </a:solidFill>
              </a:rPr>
              <a:t>. Most </a:t>
            </a:r>
            <a:r>
              <a:rPr lang="en">
                <a:solidFill>
                  <a:srgbClr val="F3F3F3"/>
                </a:solidFill>
              </a:rPr>
              <a:t>jewelry</a:t>
            </a:r>
            <a:r>
              <a:rPr lang="en">
                <a:solidFill>
                  <a:srgbClr val="F3F3F3"/>
                </a:solidFill>
              </a:rPr>
              <a:t> </a:t>
            </a:r>
            <a:r>
              <a:rPr lang="en">
                <a:solidFill>
                  <a:srgbClr val="F3F3F3"/>
                </a:solidFill>
              </a:rPr>
              <a:t>companies</a:t>
            </a:r>
            <a:r>
              <a:rPr lang="en">
                <a:solidFill>
                  <a:srgbClr val="F3F3F3"/>
                </a:solidFill>
              </a:rPr>
              <a:t> sell </a:t>
            </a:r>
            <a:r>
              <a:rPr lang="en">
                <a:solidFill>
                  <a:srgbClr val="F3F3F3"/>
                </a:solidFill>
              </a:rPr>
              <a:t>platinum</a:t>
            </a:r>
            <a:r>
              <a:rPr lang="en">
                <a:solidFill>
                  <a:srgbClr val="F3F3F3"/>
                </a:solidFill>
              </a:rPr>
              <a:t> jewelry. The leading distributors and </a:t>
            </a:r>
            <a:r>
              <a:rPr lang="en">
                <a:solidFill>
                  <a:srgbClr val="F3F3F3"/>
                </a:solidFill>
              </a:rPr>
              <a:t>manufacturers</a:t>
            </a:r>
            <a:r>
              <a:rPr lang="en">
                <a:solidFill>
                  <a:srgbClr val="F3F3F3"/>
                </a:solidFill>
              </a:rPr>
              <a:t> would be Tiffany and Co., Cartier, and Buccellati. They are the best in term of quality of the jewelry. The headquarters of each, </a:t>
            </a:r>
            <a:r>
              <a:rPr lang="en">
                <a:solidFill>
                  <a:srgbClr val="F3F3F3"/>
                </a:solidFill>
              </a:rPr>
              <a:t>respectively,</a:t>
            </a:r>
            <a:r>
              <a:rPr lang="en">
                <a:solidFill>
                  <a:srgbClr val="F3F3F3"/>
                </a:solidFill>
              </a:rPr>
              <a:t> is New York City, Paris, and Milan. The images below are </a:t>
            </a:r>
            <a:r>
              <a:rPr lang="en">
                <a:solidFill>
                  <a:srgbClr val="F3F3F3"/>
                </a:solidFill>
              </a:rPr>
              <a:t>pieces</a:t>
            </a:r>
            <a:r>
              <a:rPr lang="en">
                <a:solidFill>
                  <a:srgbClr val="F3F3F3"/>
                </a:solidFill>
              </a:rPr>
              <a:t> of the respective companies.</a:t>
            </a:r>
            <a:endParaRPr>
              <a:solidFill>
                <a:srgbClr val="F3F3F3"/>
              </a:solidFill>
            </a:endParaRPr>
          </a:p>
        </p:txBody>
      </p:sp>
      <p:pic>
        <p:nvPicPr>
          <p:cNvPr id="82" name="Google Shape;82;p16"/>
          <p:cNvPicPr preferRelativeResize="0"/>
          <p:nvPr/>
        </p:nvPicPr>
        <p:blipFill>
          <a:blip r:embed="rId3">
            <a:alphaModFix/>
          </a:blip>
          <a:stretch>
            <a:fillRect/>
          </a:stretch>
        </p:blipFill>
        <p:spPr>
          <a:xfrm>
            <a:off x="5990175" y="2571750"/>
            <a:ext cx="2973923" cy="2973923"/>
          </a:xfrm>
          <a:prstGeom prst="rect">
            <a:avLst/>
          </a:prstGeom>
          <a:noFill/>
          <a:ln>
            <a:noFill/>
          </a:ln>
        </p:spPr>
      </p:pic>
      <p:pic>
        <p:nvPicPr>
          <p:cNvPr id="83" name="Google Shape;83;p16"/>
          <p:cNvPicPr preferRelativeResize="0"/>
          <p:nvPr/>
        </p:nvPicPr>
        <p:blipFill>
          <a:blip r:embed="rId4">
            <a:alphaModFix/>
          </a:blip>
          <a:stretch>
            <a:fillRect/>
          </a:stretch>
        </p:blipFill>
        <p:spPr>
          <a:xfrm>
            <a:off x="3671375" y="3019094"/>
            <a:ext cx="1641475" cy="1761725"/>
          </a:xfrm>
          <a:prstGeom prst="rect">
            <a:avLst/>
          </a:prstGeom>
          <a:noFill/>
          <a:ln>
            <a:noFill/>
          </a:ln>
        </p:spPr>
      </p:pic>
      <p:pic>
        <p:nvPicPr>
          <p:cNvPr id="84" name="Google Shape;84;p16"/>
          <p:cNvPicPr preferRelativeResize="0"/>
          <p:nvPr/>
        </p:nvPicPr>
        <p:blipFill>
          <a:blip r:embed="rId5">
            <a:alphaModFix/>
          </a:blip>
          <a:stretch>
            <a:fillRect/>
          </a:stretch>
        </p:blipFill>
        <p:spPr>
          <a:xfrm>
            <a:off x="254000" y="2851700"/>
            <a:ext cx="2243676" cy="22436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Mining</a:t>
            </a:r>
            <a:endParaRPr/>
          </a:p>
        </p:txBody>
      </p:sp>
      <p:sp>
        <p:nvSpPr>
          <p:cNvPr id="90" name="Google Shape;90;p17"/>
          <p:cNvSpPr txBox="1"/>
          <p:nvPr>
            <p:ph idx="1" type="body"/>
          </p:nvPr>
        </p:nvSpPr>
        <p:spPr>
          <a:xfrm>
            <a:off x="5299375" y="1522325"/>
            <a:ext cx="3844500" cy="2560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900">
                <a:solidFill>
                  <a:srgbClr val="F3F3F3"/>
                </a:solidFill>
              </a:rPr>
              <a:t>Platinum is usually mined for deep underground. Miners drill cracks into the rock and pack it with explosives, blasting the rock into smaller pieces. These pieces are then sent up to the surface to be processed. </a:t>
            </a:r>
            <a:endParaRPr sz="1900">
              <a:solidFill>
                <a:srgbClr val="F3F3F3"/>
              </a:solidFill>
            </a:endParaRPr>
          </a:p>
        </p:txBody>
      </p:sp>
      <p:pic>
        <p:nvPicPr>
          <p:cNvPr id="91" name="Google Shape;91;p17"/>
          <p:cNvPicPr preferRelativeResize="0"/>
          <p:nvPr/>
        </p:nvPicPr>
        <p:blipFill>
          <a:blip r:embed="rId3">
            <a:alphaModFix/>
          </a:blip>
          <a:stretch>
            <a:fillRect/>
          </a:stretch>
        </p:blipFill>
        <p:spPr>
          <a:xfrm>
            <a:off x="178400" y="1522387"/>
            <a:ext cx="4509999" cy="2560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Processing</a:t>
            </a:r>
            <a:endParaRPr/>
          </a:p>
        </p:txBody>
      </p:sp>
      <p:sp>
        <p:nvSpPr>
          <p:cNvPr id="97" name="Google Shape;97;p18"/>
          <p:cNvSpPr txBox="1"/>
          <p:nvPr>
            <p:ph idx="1" type="body"/>
          </p:nvPr>
        </p:nvSpPr>
        <p:spPr>
          <a:xfrm>
            <a:off x="538950" y="1550826"/>
            <a:ext cx="5133600" cy="2788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500">
                <a:solidFill>
                  <a:srgbClr val="F3F3F3"/>
                </a:solidFill>
              </a:rPr>
              <a:t>The processing of platinum is extremely costly and time consuming. It can take from eight weeks to six months to process a batch of ore, and it can take up to 12 tons of ore to produce a single troy ounce of platinum. The broken pieces of rock are then crushed up into powder and passed through chemicals to separate the platinum from other metals and rock. The platinum is put through further separation processes to ensure purity. Then it is processes into solid platinum ingot. </a:t>
            </a:r>
            <a:endParaRPr sz="1500">
              <a:solidFill>
                <a:srgbClr val="F3F3F3"/>
              </a:solidFill>
            </a:endParaRPr>
          </a:p>
        </p:txBody>
      </p:sp>
      <p:pic>
        <p:nvPicPr>
          <p:cNvPr id="98" name="Google Shape;98;p18"/>
          <p:cNvPicPr preferRelativeResize="0"/>
          <p:nvPr/>
        </p:nvPicPr>
        <p:blipFill>
          <a:blip r:embed="rId3">
            <a:alphaModFix/>
          </a:blip>
          <a:stretch>
            <a:fillRect/>
          </a:stretch>
        </p:blipFill>
        <p:spPr>
          <a:xfrm>
            <a:off x="6178675" y="513225"/>
            <a:ext cx="2604524" cy="46302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Cartier</a:t>
            </a:r>
            <a:endParaRPr/>
          </a:p>
        </p:txBody>
      </p:sp>
      <p:sp>
        <p:nvSpPr>
          <p:cNvPr id="104" name="Google Shape;104;p19"/>
          <p:cNvSpPr txBox="1"/>
          <p:nvPr>
            <p:ph idx="1" type="body"/>
          </p:nvPr>
        </p:nvSpPr>
        <p:spPr>
          <a:xfrm>
            <a:off x="311700" y="1152475"/>
            <a:ext cx="3075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solidFill>
                  <a:srgbClr val="EFEFEF"/>
                </a:solidFill>
              </a:rPr>
              <a:t>After the </a:t>
            </a:r>
            <a:r>
              <a:rPr lang="en" sz="2000">
                <a:solidFill>
                  <a:srgbClr val="EFEFEF"/>
                </a:solidFill>
              </a:rPr>
              <a:t>platinum</a:t>
            </a:r>
            <a:r>
              <a:rPr lang="en" sz="2000">
                <a:solidFill>
                  <a:srgbClr val="EFEFEF"/>
                </a:solidFill>
              </a:rPr>
              <a:t> is made into ingot it is then sent of to Paris for the </a:t>
            </a:r>
            <a:r>
              <a:rPr lang="en" sz="2000">
                <a:solidFill>
                  <a:srgbClr val="EFEFEF"/>
                </a:solidFill>
              </a:rPr>
              <a:t>jewelry</a:t>
            </a:r>
            <a:r>
              <a:rPr lang="en" sz="2000">
                <a:solidFill>
                  <a:srgbClr val="EFEFEF"/>
                </a:solidFill>
              </a:rPr>
              <a:t> to be made. They were the first company to start using platinum in </a:t>
            </a:r>
            <a:r>
              <a:rPr lang="en" sz="2000">
                <a:solidFill>
                  <a:srgbClr val="EFEFEF"/>
                </a:solidFill>
              </a:rPr>
              <a:t>jewelry and hand make most of their pieces</a:t>
            </a:r>
            <a:r>
              <a:rPr lang="en" sz="2000">
                <a:solidFill>
                  <a:srgbClr val="EFEFEF"/>
                </a:solidFill>
              </a:rPr>
              <a:t>. </a:t>
            </a:r>
            <a:endParaRPr sz="2000">
              <a:solidFill>
                <a:srgbClr val="EFEFEF"/>
              </a:solidFill>
            </a:endParaRPr>
          </a:p>
        </p:txBody>
      </p:sp>
      <p:pic>
        <p:nvPicPr>
          <p:cNvPr id="105" name="Google Shape;105;p19"/>
          <p:cNvPicPr preferRelativeResize="0"/>
          <p:nvPr/>
        </p:nvPicPr>
        <p:blipFill>
          <a:blip r:embed="rId3">
            <a:alphaModFix/>
          </a:blip>
          <a:stretch>
            <a:fillRect/>
          </a:stretch>
        </p:blipFill>
        <p:spPr>
          <a:xfrm>
            <a:off x="3438513" y="1926688"/>
            <a:ext cx="5705475" cy="3152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Problems with Production </a:t>
            </a:r>
            <a:endParaRPr/>
          </a:p>
        </p:txBody>
      </p:sp>
      <p:sp>
        <p:nvSpPr>
          <p:cNvPr id="111" name="Google Shape;111;p20"/>
          <p:cNvSpPr txBox="1"/>
          <p:nvPr>
            <p:ph idx="1" type="body"/>
          </p:nvPr>
        </p:nvSpPr>
        <p:spPr>
          <a:xfrm>
            <a:off x="200125" y="1211050"/>
            <a:ext cx="5241300" cy="2979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500">
                <a:solidFill>
                  <a:srgbClr val="F3F3F3"/>
                </a:solidFill>
              </a:rPr>
              <a:t>The biggest issue with production of platinum is the environmental toll it has on the </a:t>
            </a:r>
            <a:r>
              <a:rPr lang="en" sz="1500">
                <a:solidFill>
                  <a:srgbClr val="F3F3F3"/>
                </a:solidFill>
              </a:rPr>
              <a:t>environment</a:t>
            </a:r>
            <a:r>
              <a:rPr lang="en" sz="1500">
                <a:solidFill>
                  <a:srgbClr val="F3F3F3"/>
                </a:solidFill>
              </a:rPr>
              <a:t>. It creates a large amount of rock waste and tailings, consumes a large sum of electricity and water, and worst of all it releases large quantities of CO2 into the atmosphere. Exact numbers are 98% of the ores found becomes tailing, it consumes 175 GJ/kg of PGM and 400m</a:t>
            </a:r>
            <a:r>
              <a:rPr baseline="30000" lang="en" sz="1500">
                <a:solidFill>
                  <a:srgbClr val="F3F3F3"/>
                </a:solidFill>
              </a:rPr>
              <a:t>3</a:t>
            </a:r>
            <a:r>
              <a:rPr lang="en" sz="1500">
                <a:solidFill>
                  <a:srgbClr val="F3F3F3"/>
                </a:solidFill>
              </a:rPr>
              <a:t>/kg of PGM, and 40t of CO2/kg of PGM. The working conditions are also not ideal for the miners safety and health. Also large </a:t>
            </a:r>
            <a:r>
              <a:rPr lang="en" sz="1500">
                <a:solidFill>
                  <a:srgbClr val="F3F3F3"/>
                </a:solidFill>
              </a:rPr>
              <a:t>corporations</a:t>
            </a:r>
            <a:r>
              <a:rPr lang="en" sz="1500">
                <a:solidFill>
                  <a:srgbClr val="F3F3F3"/>
                </a:solidFill>
              </a:rPr>
              <a:t> try to coarse people who live in </a:t>
            </a:r>
            <a:r>
              <a:rPr lang="en" sz="1500">
                <a:solidFill>
                  <a:srgbClr val="F3F3F3"/>
                </a:solidFill>
              </a:rPr>
              <a:t>certain</a:t>
            </a:r>
            <a:r>
              <a:rPr lang="en" sz="1500">
                <a:solidFill>
                  <a:srgbClr val="F3F3F3"/>
                </a:solidFill>
              </a:rPr>
              <a:t> areas </a:t>
            </a:r>
            <a:r>
              <a:rPr lang="en" sz="1500">
                <a:solidFill>
                  <a:srgbClr val="F3F3F3"/>
                </a:solidFill>
              </a:rPr>
              <a:t>using</a:t>
            </a:r>
            <a:r>
              <a:rPr lang="en" sz="1500">
                <a:solidFill>
                  <a:srgbClr val="F3F3F3"/>
                </a:solidFill>
              </a:rPr>
              <a:t> </a:t>
            </a:r>
            <a:r>
              <a:rPr lang="en" sz="1500">
                <a:solidFill>
                  <a:srgbClr val="F3F3F3"/>
                </a:solidFill>
              </a:rPr>
              <a:t>violence</a:t>
            </a:r>
            <a:r>
              <a:rPr lang="en" sz="1500">
                <a:solidFill>
                  <a:srgbClr val="F3F3F3"/>
                </a:solidFill>
              </a:rPr>
              <a:t> to take their land to turn into mines.</a:t>
            </a:r>
            <a:endParaRPr sz="1500">
              <a:solidFill>
                <a:srgbClr val="F3F3F3"/>
              </a:solidFill>
            </a:endParaRPr>
          </a:p>
        </p:txBody>
      </p:sp>
      <p:pic>
        <p:nvPicPr>
          <p:cNvPr id="112" name="Google Shape;112;p20"/>
          <p:cNvPicPr preferRelativeResize="0"/>
          <p:nvPr/>
        </p:nvPicPr>
        <p:blipFill>
          <a:blip r:embed="rId3">
            <a:alphaModFix/>
          </a:blip>
          <a:stretch>
            <a:fillRect/>
          </a:stretch>
        </p:blipFill>
        <p:spPr>
          <a:xfrm>
            <a:off x="5748375" y="587675"/>
            <a:ext cx="2882850" cy="2746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Changes for the Better</a:t>
            </a:r>
            <a:endParaRPr/>
          </a:p>
        </p:txBody>
      </p:sp>
      <p:sp>
        <p:nvSpPr>
          <p:cNvPr id="118" name="Google Shape;118;p21"/>
          <p:cNvSpPr txBox="1"/>
          <p:nvPr>
            <p:ph idx="1" type="body"/>
          </p:nvPr>
        </p:nvSpPr>
        <p:spPr>
          <a:xfrm>
            <a:off x="4715875" y="1017725"/>
            <a:ext cx="4269600" cy="2937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700">
                <a:solidFill>
                  <a:srgbClr val="F3F3F3"/>
                </a:solidFill>
              </a:rPr>
              <a:t>There are different movements to stop the massive amounts of CO2 being released into the atmosphere by the mining industry. There is different plans that would reduce the amount of CO2 released. FOr platinum it was a 95% reduction in how much CO2 is released. As for working conditions, South Africa is currently doing more to help the miners. There are still strikes and violence between the workers and the employers, but it is improving.  </a:t>
            </a:r>
            <a:endParaRPr sz="1700">
              <a:solidFill>
                <a:srgbClr val="F3F3F3"/>
              </a:solidFill>
            </a:endParaRPr>
          </a:p>
        </p:txBody>
      </p:sp>
      <p:pic>
        <p:nvPicPr>
          <p:cNvPr id="119" name="Google Shape;119;p21"/>
          <p:cNvPicPr preferRelativeResize="0"/>
          <p:nvPr/>
        </p:nvPicPr>
        <p:blipFill>
          <a:blip r:embed="rId3">
            <a:alphaModFix/>
          </a:blip>
          <a:stretch>
            <a:fillRect/>
          </a:stretch>
        </p:blipFill>
        <p:spPr>
          <a:xfrm>
            <a:off x="0" y="2275425"/>
            <a:ext cx="4381501" cy="2464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