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layfair Display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fairDispl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42be73c8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42be73c8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42be73c86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42be73c8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42be73c8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42be73c8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42be73c86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42be73c86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42be73c86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42be73c86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42be73c86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42be73c86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42be73c8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42be73c8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42be73c8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42be73c8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42be73c8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42be73c8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42be73c8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42be73c8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42be73c8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42be73c8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42be73c8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42be73c8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42be73c8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42be73c8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42be73c8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42be73c8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42be73c8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42be73c8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42be73c86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42be73c86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42be73c86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42be73c86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ncbi.nlm.nih.gov/pmc/articles/PMC7320712/" TargetMode="External"/><Relationship Id="rId4" Type="http://schemas.openxmlformats.org/officeDocument/2006/relationships/hyperlink" Target="https://www.fda.gov/drugs/coronavirus-covid-19-drugs/hand-sanitizers-covid-19" TargetMode="External"/><Relationship Id="rId5" Type="http://schemas.openxmlformats.org/officeDocument/2006/relationships/hyperlink" Target="https://www.fda.gov/drugs/drug-safety-and-availability/fda-updates-hand-sanitizers-consumers-should-not-use" TargetMode="External"/><Relationship Id="rId6" Type="http://schemas.openxmlformats.org/officeDocument/2006/relationships/hyperlink" Target="https://www.nrdc.org/stories/what-you-need-know-about-ocean-acidification?gclid=Cj0KCQjwgtWDBhDZARIsADEKwgMXShmFTiCxlAx6TSkpQtPWAS9ks6LEeKLzOr66gAQFHIneoljmcNgaAk7VEALw_wcB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 Sanitizer: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Presentation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Noelle Hermsen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Violence &amp; Injustice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600"/>
              <a:buFont typeface="Playfair Display"/>
              <a:buChar char="●"/>
            </a:pPr>
            <a:r>
              <a:rPr lang="en" sz="2600">
                <a:solidFill>
                  <a:srgbClr val="424242"/>
                </a:solidFill>
              </a:rPr>
              <a:t>Origin of distributors</a:t>
            </a:r>
            <a:endParaRPr sz="2600">
              <a:solidFill>
                <a:srgbClr val="424242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600"/>
              <a:buFont typeface="Playfair Display"/>
              <a:buChar char="○"/>
            </a:pPr>
            <a:r>
              <a:rPr lang="en" sz="2600">
                <a:solidFill>
                  <a:srgbClr val="424242"/>
                </a:solidFill>
              </a:rPr>
              <a:t>21-China</a:t>
            </a:r>
            <a:endParaRPr sz="2600">
              <a:solidFill>
                <a:srgbClr val="424242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600"/>
              <a:buFont typeface="Playfair Display"/>
              <a:buChar char="○"/>
            </a:pPr>
            <a:r>
              <a:rPr lang="en" sz="2600">
                <a:solidFill>
                  <a:srgbClr val="424242"/>
                </a:solidFill>
              </a:rPr>
              <a:t>27- Mexico</a:t>
            </a:r>
            <a:endParaRPr sz="2600">
              <a:solidFill>
                <a:srgbClr val="424242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600"/>
              <a:buFont typeface="Playfair Display"/>
              <a:buChar char="○"/>
            </a:pPr>
            <a:r>
              <a:rPr lang="en" sz="2600">
                <a:solidFill>
                  <a:srgbClr val="424242"/>
                </a:solidFill>
              </a:rPr>
              <a:t>9- United States</a:t>
            </a:r>
            <a:endParaRPr sz="2600"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9826" y="0"/>
            <a:ext cx="29241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9826" y="1635496"/>
            <a:ext cx="2924175" cy="194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9813" y="3581400"/>
            <a:ext cx="292417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Movements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layfair Display"/>
              <a:buChar char="●"/>
            </a:pPr>
            <a:r>
              <a:rPr lang="en">
                <a:solidFill>
                  <a:srgbClr val="424242"/>
                </a:solidFill>
              </a:rPr>
              <a:t>Production/distribution polluting ocean</a:t>
            </a:r>
            <a:endParaRPr>
              <a:solidFill>
                <a:srgbClr val="42424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rgbClr val="424242"/>
                </a:solidFill>
              </a:rPr>
              <a:t>Negatively affects aquatic life</a:t>
            </a:r>
            <a:endParaRPr sz="1800">
              <a:solidFill>
                <a:srgbClr val="42424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rgbClr val="424242"/>
                </a:solidFill>
              </a:rPr>
              <a:t>Natural Resources Defense Council (NRDC)</a:t>
            </a:r>
            <a:endParaRPr sz="1800">
              <a:solidFill>
                <a:srgbClr val="424242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layfair Display"/>
              <a:buChar char="■"/>
            </a:pPr>
            <a:r>
              <a:rPr lang="en" sz="1800">
                <a:solidFill>
                  <a:srgbClr val="424242"/>
                </a:solidFill>
              </a:rPr>
              <a:t>Ocean communities</a:t>
            </a:r>
            <a:endParaRPr sz="1800">
              <a:solidFill>
                <a:srgbClr val="424242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layfair Display"/>
              <a:buChar char="■"/>
            </a:pPr>
            <a:r>
              <a:rPr lang="en" sz="1800">
                <a:solidFill>
                  <a:srgbClr val="424242"/>
                </a:solidFill>
              </a:rPr>
              <a:t>US economy</a:t>
            </a:r>
            <a:endParaRPr sz="1800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090" y="2246006"/>
            <a:ext cx="4004085" cy="25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Advertising &amp; Fetishism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600"/>
              <a:buFont typeface="Playfair Display"/>
              <a:buChar char="●"/>
            </a:pPr>
            <a:r>
              <a:rPr lang="en" sz="2600">
                <a:solidFill>
                  <a:srgbClr val="424242"/>
                </a:solidFill>
              </a:rPr>
              <a:t>Since FDA created ban list, usage over-the-counter, unregulated hand sanitizers may be frowned upon</a:t>
            </a:r>
            <a:endParaRPr sz="2600">
              <a:solidFill>
                <a:srgbClr val="424242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600"/>
              <a:buFont typeface="Playfair Display"/>
              <a:buChar char="○"/>
            </a:pPr>
            <a:r>
              <a:rPr lang="en" sz="2600">
                <a:solidFill>
                  <a:srgbClr val="424242"/>
                </a:solidFill>
              </a:rPr>
              <a:t>Registration as OTC</a:t>
            </a:r>
            <a:endParaRPr sz="2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Addressing Social Justice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500"/>
              <a:buFont typeface="Playfair Display"/>
              <a:buChar char="●"/>
            </a:pPr>
            <a:r>
              <a:rPr lang="en" sz="2500">
                <a:solidFill>
                  <a:srgbClr val="424242"/>
                </a:solidFill>
              </a:rPr>
              <a:t>Things we can do to reduce ocean acidification</a:t>
            </a:r>
            <a:endParaRPr sz="2500">
              <a:solidFill>
                <a:srgbClr val="424242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500"/>
              <a:buFont typeface="Playfair Display"/>
              <a:buChar char="○"/>
            </a:pPr>
            <a:r>
              <a:rPr lang="en" sz="2500">
                <a:solidFill>
                  <a:srgbClr val="424242"/>
                </a:solidFill>
              </a:rPr>
              <a:t>Reduce carbon pollution</a:t>
            </a:r>
            <a:endParaRPr sz="2500">
              <a:solidFill>
                <a:srgbClr val="424242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500"/>
              <a:buFont typeface="Playfair Display"/>
              <a:buChar char="○"/>
            </a:pPr>
            <a:r>
              <a:rPr lang="en" sz="2500">
                <a:solidFill>
                  <a:srgbClr val="424242"/>
                </a:solidFill>
              </a:rPr>
              <a:t>Contact policymakers</a:t>
            </a:r>
            <a:endParaRPr sz="2500">
              <a:solidFill>
                <a:srgbClr val="424242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500"/>
              <a:buFont typeface="Playfair Display"/>
              <a:buChar char="○"/>
            </a:pPr>
            <a:r>
              <a:rPr lang="en" sz="2500">
                <a:solidFill>
                  <a:srgbClr val="424242"/>
                </a:solidFill>
              </a:rPr>
              <a:t>Reduce carbon footprint</a:t>
            </a:r>
            <a:endParaRPr sz="2500">
              <a:solidFill>
                <a:srgbClr val="424242"/>
              </a:solidFill>
            </a:endParaRPr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500"/>
              <a:buFont typeface="Playfair Display"/>
              <a:buChar char="○"/>
            </a:pPr>
            <a:r>
              <a:rPr lang="en" sz="2500">
                <a:solidFill>
                  <a:srgbClr val="424242"/>
                </a:solidFill>
              </a:rPr>
              <a:t>Nitrogen pollution</a:t>
            </a:r>
            <a:endParaRPr sz="2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130625" y="1389600"/>
            <a:ext cx="3487200" cy="317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Char char="●"/>
            </a:pPr>
            <a:r>
              <a:rPr lang="en" sz="1700">
                <a:solidFill>
                  <a:srgbClr val="424242"/>
                </a:solidFill>
              </a:rPr>
              <a:t>Ongoing art </a:t>
            </a:r>
            <a:r>
              <a:rPr lang="en" sz="1700">
                <a:solidFill>
                  <a:srgbClr val="424242"/>
                </a:solidFill>
              </a:rPr>
              <a:t>installation</a:t>
            </a:r>
            <a:r>
              <a:rPr lang="en" sz="1700">
                <a:solidFill>
                  <a:srgbClr val="424242"/>
                </a:solidFill>
              </a:rPr>
              <a:t> project set to bring awareness to ocean pollution and inspire people to act upon it</a:t>
            </a:r>
            <a:endParaRPr sz="1700">
              <a:solidFill>
                <a:srgbClr val="42424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24242"/>
                </a:solidFill>
              </a:rPr>
              <a:t>https://oneplanetonefuture.org/</a:t>
            </a:r>
            <a:endParaRPr sz="1700">
              <a:solidFill>
                <a:srgbClr val="42424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b="0" l="10229" r="10229" t="0"/>
          <a:stretch/>
        </p:blipFill>
        <p:spPr>
          <a:xfrm>
            <a:off x="3617625" y="795800"/>
            <a:ext cx="5017747" cy="355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>
            <p:ph type="title"/>
          </p:nvPr>
        </p:nvSpPr>
        <p:spPr>
          <a:xfrm>
            <a:off x="470225" y="5686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Planet, One Future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389600"/>
            <a:ext cx="35265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212529"/>
                </a:solidFill>
                <a:highlight>
                  <a:srgbClr val="FFFFFF"/>
                </a:highlight>
              </a:rPr>
              <a:t>W</a:t>
            </a:r>
            <a:r>
              <a:rPr lang="en" sz="1600">
                <a:solidFill>
                  <a:srgbClr val="212529"/>
                </a:solidFill>
                <a:highlight>
                  <a:srgbClr val="FFFFFF"/>
                </a:highlight>
              </a:rPr>
              <a:t>ork to secure a future for all species that are on the brink of extinction through science, law and creative media, with a focus on protecting the lands, waters and climate that species need to survive.</a:t>
            </a:r>
            <a:endParaRPr sz="160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212529"/>
                </a:solidFill>
                <a:highlight>
                  <a:srgbClr val="FFFFFF"/>
                </a:highlight>
              </a:rPr>
              <a:t>https://www.biologicaldiversity.org/</a:t>
            </a:r>
            <a:endParaRPr sz="1600">
              <a:solidFill>
                <a:srgbClr val="212529"/>
              </a:solidFill>
              <a:highlight>
                <a:srgbClr val="FFFFFF"/>
              </a:highlight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154" y="1114150"/>
            <a:ext cx="4930425" cy="29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>
            <p:ph type="title"/>
          </p:nvPr>
        </p:nvSpPr>
        <p:spPr>
          <a:xfrm>
            <a:off x="670950" y="5425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Center for Biological Diversity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to Class Reading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4: Economics and International Development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Sustainability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Monitoring global development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Damaged ecosystems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Limited resources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Short-term gains, long-term costs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Economics of sustainability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 to reading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400050" lvl="0" marL="914400" marR="86360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en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Anderson, S., Peterson, M. A., &amp; Toops, S. W. (2018). Economics and International Development. In </a:t>
            </a:r>
            <a:r>
              <a:rPr i="1" lang="en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International studies: An interdisciplinary approach to global issues</a:t>
            </a:r>
            <a:r>
              <a:rPr lang="en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(4th ed.). Routledge.</a:t>
            </a:r>
            <a:endParaRPr sz="48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914400" marR="86360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i="1" lang="en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COVID-19 and frequent use of hand sanitizers; human health and environmental hazards by exposure pathways</a:t>
            </a:r>
            <a:r>
              <a:rPr lang="en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(10, November). PubMed Central (PMC). </a:t>
            </a:r>
            <a:r>
              <a:rPr lang="en" sz="4800"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https://www.ncbi.nlm.nih.gov/pmc/articles/PMC7320712/</a:t>
            </a:r>
            <a:endParaRPr sz="48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914400" marR="86360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en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U.S. Food and Drug Administration. (2020, August 31). </a:t>
            </a:r>
            <a:r>
              <a:rPr i="1" lang="en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Hand sanitizers | COVID-19</a:t>
            </a:r>
            <a:r>
              <a:rPr lang="en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4800"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https://www.fda.gov/drugs/coronavirus-covid-19-drugs/hand-sanitizers-covid-19</a:t>
            </a:r>
            <a:endParaRPr sz="48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914400" marR="86360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en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U.S. Food and Drug Administration. (2020, August 6). </a:t>
            </a:r>
            <a:r>
              <a:rPr i="1" lang="en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FDA updates on hand sanitizers consumers should not use</a:t>
            </a:r>
            <a:r>
              <a:rPr lang="en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4800"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https://www.fda.gov/drugs/drug-safety-and-availability/fda-updates-hand-sanitizers-consumers-should-not-use</a:t>
            </a:r>
            <a:endParaRPr sz="48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914400" marR="863600" rtl="0" algn="l">
              <a:lnSpc>
                <a:spcPct val="100000"/>
              </a:lnSpc>
              <a:spcBef>
                <a:spcPts val="2300"/>
              </a:spcBef>
              <a:spcAft>
                <a:spcPts val="230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i="1" lang="en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What you need to know about ocean acidification</a:t>
            </a:r>
            <a:r>
              <a:rPr lang="en" sz="4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(2015, August 13). NRDC. </a:t>
            </a:r>
            <a:r>
              <a:rPr lang="en" sz="4800"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https://www.nrdc.org/stories/what-you-need-know-about-ocean-acidification?gclid=Cj0KCQjwgtWDBhDZARIsADEKwgMXShmFTiCxlAx6TSkpQtPWAS9ks6LEeKLzOr66gAQFHIneoljmcNgaAk7VEALw_wcB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Information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48000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>
                <a:solidFill>
                  <a:schemeClr val="accent1"/>
                </a:solidFill>
              </a:rPr>
              <a:t>Trade value: </a:t>
            </a:r>
            <a:r>
              <a:rPr lang="en" sz="2600">
                <a:solidFill>
                  <a:schemeClr val="accent1"/>
                </a:solidFill>
                <a:highlight>
                  <a:schemeClr val="lt1"/>
                </a:highlight>
              </a:rPr>
              <a:t>522,184.46 (USD)</a:t>
            </a:r>
            <a:endParaRPr sz="2600">
              <a:solidFill>
                <a:schemeClr val="accent1"/>
              </a:solidFill>
              <a:highlight>
                <a:schemeClr val="lt1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>
                <a:solidFill>
                  <a:schemeClr val="accent1"/>
                </a:solidFill>
                <a:highlight>
                  <a:schemeClr val="lt1"/>
                </a:highlight>
              </a:rPr>
              <a:t>Quantity: 134,408,000 Kg = 296,318,917 Lbs</a:t>
            </a:r>
            <a:endParaRPr sz="26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1700" y="1176537"/>
            <a:ext cx="3720550" cy="279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Manufacturer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8300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  <a:highlight>
                  <a:schemeClr val="dk1"/>
                </a:highlight>
              </a:rPr>
              <a:t>Purell is produced by GOJO Industries located in France</a:t>
            </a:r>
            <a:endParaRPr>
              <a:solidFill>
                <a:schemeClr val="accent1"/>
              </a:solidFill>
              <a:highlight>
                <a:schemeClr val="dk1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chemeClr val="dk1"/>
                </a:highlight>
              </a:rPr>
              <a:t>America’s #1 hand sanitizer brand</a:t>
            </a:r>
            <a:endParaRPr sz="1800">
              <a:solidFill>
                <a:schemeClr val="accent1"/>
              </a:solidFill>
              <a:highlight>
                <a:schemeClr val="dk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  <a:highlight>
                  <a:schemeClr val="dk1"/>
                </a:highlight>
              </a:rPr>
              <a:t>GOJO</a:t>
            </a:r>
            <a:endParaRPr>
              <a:solidFill>
                <a:schemeClr val="accent1"/>
              </a:solidFill>
              <a:highlight>
                <a:schemeClr val="dk1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chemeClr val="dk1"/>
                </a:highlight>
              </a:rPr>
              <a:t>Founded in 1946</a:t>
            </a:r>
            <a:endParaRPr sz="1800">
              <a:solidFill>
                <a:schemeClr val="accent1"/>
              </a:solidFill>
              <a:highlight>
                <a:schemeClr val="dk1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chemeClr val="dk1"/>
                </a:highlight>
              </a:rPr>
              <a:t>Sales jumped 600% in 2020</a:t>
            </a:r>
            <a:endParaRPr sz="1800">
              <a:solidFill>
                <a:schemeClr val="accent1"/>
              </a:solidFill>
              <a:highlight>
                <a:schemeClr val="dk1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chemeClr val="dk1"/>
                </a:highlight>
              </a:rPr>
              <a:t>2500 employees</a:t>
            </a:r>
            <a:endParaRPr sz="1800">
              <a:solidFill>
                <a:schemeClr val="accent1"/>
              </a:solidFill>
              <a:highlight>
                <a:schemeClr val="dk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  <a:highlight>
                  <a:schemeClr val="dk1"/>
                </a:highlight>
              </a:rPr>
              <a:t>Controversy</a:t>
            </a:r>
            <a:endParaRPr>
              <a:solidFill>
                <a:schemeClr val="accent1"/>
              </a:solidFill>
              <a:highlight>
                <a:schemeClr val="dk1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chemeClr val="dk1"/>
                </a:highlight>
              </a:rPr>
              <a:t>FDA warned GOJO not to market Purell as something that eliminates the flu, Ebola, and MRSA</a:t>
            </a:r>
            <a:endParaRPr sz="1800">
              <a:solidFill>
                <a:schemeClr val="accent1"/>
              </a:solidFill>
              <a:highlight>
                <a:schemeClr val="dk1"/>
              </a:highlight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</a:pPr>
            <a:r>
              <a:rPr lang="en" sz="1800">
                <a:solidFill>
                  <a:schemeClr val="accent1"/>
                </a:solidFill>
                <a:highlight>
                  <a:schemeClr val="dk1"/>
                </a:highlight>
              </a:rPr>
              <a:t>Unproven claims</a:t>
            </a:r>
            <a:endParaRPr sz="1800">
              <a:solidFill>
                <a:schemeClr val="accent1"/>
              </a:solidFill>
              <a:highlight>
                <a:schemeClr val="dk1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" sz="1800">
                <a:solidFill>
                  <a:schemeClr val="accent1"/>
                </a:solidFill>
                <a:highlight>
                  <a:schemeClr val="dk1"/>
                </a:highlight>
              </a:rPr>
              <a:t>Marketed as a  pharmaceutical drug rather than an over the counter antiseptic</a:t>
            </a:r>
            <a:endParaRPr sz="1800"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Process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layfair Display"/>
              <a:buChar char="●"/>
            </a:pPr>
            <a:r>
              <a:rPr lang="en">
                <a:solidFill>
                  <a:srgbClr val="424242"/>
                </a:solidFill>
              </a:rPr>
              <a:t>Most effective ingredient: alcohol</a:t>
            </a:r>
            <a:endParaRPr>
              <a:solidFill>
                <a:srgbClr val="424242"/>
              </a:solidFill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rgbClr val="424242"/>
                </a:solidFill>
              </a:rPr>
              <a:t>Minimum of 60%</a:t>
            </a:r>
            <a:endParaRPr sz="1800">
              <a:solidFill>
                <a:srgbClr val="424242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layfair Display"/>
              <a:buChar char="●"/>
            </a:pPr>
            <a:r>
              <a:rPr lang="en">
                <a:solidFill>
                  <a:srgbClr val="424242"/>
                </a:solidFill>
              </a:rPr>
              <a:t>Blended with aqueous gel</a:t>
            </a:r>
            <a:endParaRPr>
              <a:solidFill>
                <a:srgbClr val="424242"/>
              </a:solidFill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rgbClr val="424242"/>
                </a:solidFill>
              </a:rPr>
              <a:t>Ex. Carbopol (powder)</a:t>
            </a:r>
            <a:endParaRPr sz="1800">
              <a:solidFill>
                <a:srgbClr val="424242"/>
              </a:solidFill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rgbClr val="424242"/>
                </a:solidFill>
              </a:rPr>
              <a:t>Important to avoid getting air into product</a:t>
            </a:r>
            <a:endParaRPr sz="1800">
              <a:solidFill>
                <a:srgbClr val="424242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layfair Display"/>
              <a:buChar char="●"/>
            </a:pPr>
            <a:r>
              <a:rPr lang="en">
                <a:solidFill>
                  <a:srgbClr val="424242"/>
                </a:solidFill>
              </a:rPr>
              <a:t>Include moisturizers and surfactants to protect skin</a:t>
            </a:r>
            <a:endParaRPr>
              <a:solidFill>
                <a:srgbClr val="424242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layfair Display"/>
              <a:buChar char="●"/>
            </a:pPr>
            <a:r>
              <a:rPr lang="en">
                <a:solidFill>
                  <a:srgbClr val="424242"/>
                </a:solidFill>
              </a:rPr>
              <a:t>Fragrances and coloring are optional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&amp; Environmental Impact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Health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22130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Playfair Display"/>
              <a:buChar char="●"/>
            </a:pPr>
            <a:r>
              <a:rPr lang="en" sz="1100">
                <a:solidFill>
                  <a:srgbClr val="424242"/>
                </a:solidFill>
              </a:rPr>
              <a:t>Ethanol, i</a:t>
            </a:r>
            <a:r>
              <a:rPr lang="en" sz="1100">
                <a:solidFill>
                  <a:srgbClr val="424242"/>
                </a:solidFill>
                <a:highlight>
                  <a:schemeClr val="lt1"/>
                </a:highlight>
              </a:rPr>
              <a:t>sopropyl alcohols, hydrogen peroxides</a:t>
            </a:r>
            <a:endParaRPr sz="1100">
              <a:solidFill>
                <a:srgbClr val="424242"/>
              </a:solidFill>
              <a:highlight>
                <a:schemeClr val="lt1"/>
              </a:highlight>
            </a:endParaRPr>
          </a:p>
          <a:p>
            <a:pPr indent="-2984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Playfair Display"/>
              <a:buChar char="○"/>
            </a:pPr>
            <a:r>
              <a:rPr lang="en" sz="1100">
                <a:solidFill>
                  <a:srgbClr val="424242"/>
                </a:solidFill>
                <a:highlight>
                  <a:schemeClr val="lt1"/>
                </a:highlight>
              </a:rPr>
              <a:t>Toxic when released by evaporation</a:t>
            </a:r>
            <a:endParaRPr sz="1100">
              <a:solidFill>
                <a:srgbClr val="424242"/>
              </a:solidFill>
              <a:highlight>
                <a:schemeClr val="lt1"/>
              </a:highlight>
            </a:endParaRPr>
          </a:p>
          <a:p>
            <a:pPr indent="-298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Playfair Display"/>
              <a:buChar char="●"/>
            </a:pPr>
            <a:r>
              <a:rPr lang="en" sz="1100">
                <a:solidFill>
                  <a:srgbClr val="424242"/>
                </a:solidFill>
                <a:highlight>
                  <a:schemeClr val="lt1"/>
                </a:highlight>
              </a:rPr>
              <a:t>9,504 exposure cases</a:t>
            </a:r>
            <a:endParaRPr sz="1100">
              <a:solidFill>
                <a:srgbClr val="424242"/>
              </a:solidFill>
              <a:highlight>
                <a:schemeClr val="lt1"/>
              </a:highlight>
            </a:endParaRPr>
          </a:p>
          <a:p>
            <a:pPr indent="-2984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Playfair Display"/>
              <a:buChar char="○"/>
            </a:pPr>
            <a:r>
              <a:rPr lang="en" sz="1100">
                <a:solidFill>
                  <a:srgbClr val="424242"/>
                </a:solidFill>
                <a:highlight>
                  <a:schemeClr val="lt1"/>
                </a:highlight>
              </a:rPr>
              <a:t>Children under 12</a:t>
            </a:r>
            <a:endParaRPr sz="1100">
              <a:solidFill>
                <a:srgbClr val="424242"/>
              </a:solidFill>
              <a:highlight>
                <a:schemeClr val="lt1"/>
              </a:highlight>
            </a:endParaRPr>
          </a:p>
          <a:p>
            <a:pPr indent="-2984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Playfair Display"/>
              <a:buChar char="○"/>
            </a:pPr>
            <a:r>
              <a:rPr lang="en" sz="1100">
                <a:solidFill>
                  <a:srgbClr val="424242"/>
                </a:solidFill>
                <a:highlight>
                  <a:schemeClr val="lt1"/>
                </a:highlight>
              </a:rPr>
              <a:t>Even a small amount of alcohol is responsible for alcohol poisoning</a:t>
            </a:r>
            <a:endParaRPr sz="1100">
              <a:solidFill>
                <a:srgbClr val="424242"/>
              </a:solidFill>
              <a:highlight>
                <a:schemeClr val="lt1"/>
              </a:highlight>
            </a:endParaRPr>
          </a:p>
          <a:p>
            <a:pPr indent="-298450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Playfair Display"/>
              <a:buChar char="■"/>
            </a:pPr>
            <a:r>
              <a:rPr lang="en" sz="1100">
                <a:solidFill>
                  <a:srgbClr val="424242"/>
                </a:solidFill>
                <a:highlight>
                  <a:schemeClr val="lt1"/>
                </a:highlight>
              </a:rPr>
              <a:t>confusion</a:t>
            </a:r>
            <a:endParaRPr sz="1100">
              <a:solidFill>
                <a:srgbClr val="424242"/>
              </a:solidFill>
              <a:highlight>
                <a:schemeClr val="lt1"/>
              </a:highlight>
            </a:endParaRPr>
          </a:p>
          <a:p>
            <a:pPr indent="-298450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Playfair Display"/>
              <a:buChar char="■"/>
            </a:pPr>
            <a:r>
              <a:rPr lang="en" sz="1100">
                <a:solidFill>
                  <a:srgbClr val="424242"/>
                </a:solidFill>
                <a:highlight>
                  <a:schemeClr val="lt1"/>
                </a:highlight>
              </a:rPr>
              <a:t>Vomiting</a:t>
            </a:r>
            <a:endParaRPr sz="1100">
              <a:solidFill>
                <a:srgbClr val="424242"/>
              </a:solidFill>
              <a:highlight>
                <a:schemeClr val="lt1"/>
              </a:highlight>
            </a:endParaRPr>
          </a:p>
          <a:p>
            <a:pPr indent="-298450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Playfair Display"/>
              <a:buChar char="■"/>
            </a:pPr>
            <a:r>
              <a:rPr lang="en" sz="1100">
                <a:solidFill>
                  <a:srgbClr val="424242"/>
                </a:solidFill>
                <a:highlight>
                  <a:schemeClr val="lt1"/>
                </a:highlight>
              </a:rPr>
              <a:t>Drowsiness</a:t>
            </a:r>
            <a:endParaRPr sz="1100">
              <a:solidFill>
                <a:srgbClr val="424242"/>
              </a:solidFill>
              <a:highlight>
                <a:schemeClr val="lt1"/>
              </a:highlight>
            </a:endParaRPr>
          </a:p>
          <a:p>
            <a:pPr indent="-298450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Playfair Display"/>
              <a:buChar char="■"/>
            </a:pPr>
            <a:r>
              <a:rPr lang="en" sz="1100">
                <a:solidFill>
                  <a:srgbClr val="424242"/>
                </a:solidFill>
                <a:highlight>
                  <a:schemeClr val="lt1"/>
                </a:highlight>
              </a:rPr>
              <a:t>Respiratory arrest</a:t>
            </a:r>
            <a:endParaRPr sz="1100">
              <a:solidFill>
                <a:srgbClr val="424242"/>
              </a:solidFill>
              <a:highlight>
                <a:schemeClr val="lt1"/>
              </a:highlight>
            </a:endParaRPr>
          </a:p>
          <a:p>
            <a:pPr indent="-298450" lvl="2" marL="1371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Playfair Display"/>
              <a:buChar char="■"/>
            </a:pPr>
            <a:r>
              <a:rPr lang="en" sz="1100">
                <a:solidFill>
                  <a:srgbClr val="424242"/>
                </a:solidFill>
                <a:highlight>
                  <a:schemeClr val="lt1"/>
                </a:highlight>
              </a:rPr>
              <a:t>Death</a:t>
            </a:r>
            <a:endParaRPr sz="1100">
              <a:solidFill>
                <a:srgbClr val="424242"/>
              </a:solidFill>
              <a:highlight>
                <a:schemeClr val="lt1"/>
              </a:highlight>
            </a:endParaRPr>
          </a:p>
          <a:p>
            <a:pPr indent="-298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Playfair Display"/>
              <a:buChar char="●"/>
            </a:pPr>
            <a:r>
              <a:rPr lang="en" sz="1100">
                <a:solidFill>
                  <a:srgbClr val="424242"/>
                </a:solidFill>
                <a:highlight>
                  <a:schemeClr val="lt1"/>
                </a:highlight>
              </a:rPr>
              <a:t>Frequent uses can lead to antimicrobial resistance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on Environment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●"/>
            </a:pPr>
            <a:r>
              <a:rPr lang="en" sz="1700">
                <a:solidFill>
                  <a:srgbClr val="424242"/>
                </a:solidFill>
              </a:rPr>
              <a:t>Ethanol spills &amp; Aquatic Animals</a:t>
            </a:r>
            <a:endParaRPr sz="1700">
              <a:solidFill>
                <a:srgbClr val="424242"/>
              </a:solidFill>
            </a:endParaRPr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○"/>
            </a:pPr>
            <a:r>
              <a:rPr lang="en" sz="1700">
                <a:solidFill>
                  <a:srgbClr val="424242"/>
                </a:solidFill>
              </a:rPr>
              <a:t>At a greater risk of toxification than land animals</a:t>
            </a:r>
            <a:endParaRPr sz="1700">
              <a:solidFill>
                <a:srgbClr val="424242"/>
              </a:solidFill>
            </a:endParaRPr>
          </a:p>
          <a:p>
            <a:pPr indent="-33655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■"/>
            </a:pPr>
            <a:r>
              <a:rPr lang="en" sz="1700">
                <a:solidFill>
                  <a:srgbClr val="424242"/>
                </a:solidFill>
              </a:rPr>
              <a:t>Ethanol seeps into soil and water</a:t>
            </a:r>
            <a:endParaRPr sz="1700">
              <a:solidFill>
                <a:srgbClr val="424242"/>
              </a:solidFill>
            </a:endParaRPr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○"/>
            </a:pPr>
            <a:r>
              <a:rPr lang="en" sz="1700">
                <a:solidFill>
                  <a:srgbClr val="424242"/>
                </a:solidFill>
              </a:rPr>
              <a:t>Cause bioaccumulation and bioconcentration</a:t>
            </a:r>
            <a:endParaRPr sz="1700">
              <a:solidFill>
                <a:srgbClr val="424242"/>
              </a:solidFill>
            </a:endParaRPr>
          </a:p>
          <a:p>
            <a:pPr indent="-33655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■"/>
            </a:pPr>
            <a:r>
              <a:rPr lang="en" sz="1700">
                <a:solidFill>
                  <a:srgbClr val="424242"/>
                </a:solidFill>
              </a:rPr>
              <a:t>Substances or chemicals building up within an organism</a:t>
            </a:r>
            <a:endParaRPr sz="1700">
              <a:solidFill>
                <a:srgbClr val="424242"/>
              </a:solidFill>
            </a:endParaRPr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○"/>
            </a:pPr>
            <a:r>
              <a:rPr lang="en" sz="1700">
                <a:solidFill>
                  <a:srgbClr val="424242"/>
                </a:solidFill>
              </a:rPr>
              <a:t>Oxygen depletion in water</a:t>
            </a:r>
            <a:endParaRPr sz="1700">
              <a:solidFill>
                <a:srgbClr val="424242"/>
              </a:solidFill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●"/>
            </a:pPr>
            <a:r>
              <a:rPr lang="en" sz="1700">
                <a:solidFill>
                  <a:srgbClr val="424242"/>
                </a:solidFill>
              </a:rPr>
              <a:t>Isopropyl Alcohol</a:t>
            </a:r>
            <a:endParaRPr sz="1700">
              <a:solidFill>
                <a:srgbClr val="424242"/>
              </a:solidFill>
            </a:endParaRPr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○"/>
            </a:pPr>
            <a:r>
              <a:rPr lang="en" sz="1700">
                <a:solidFill>
                  <a:srgbClr val="424242"/>
                </a:solidFill>
              </a:rPr>
              <a:t>Not as toxic as ethanol</a:t>
            </a:r>
            <a:endParaRPr sz="1700">
              <a:solidFill>
                <a:srgbClr val="424242"/>
              </a:solidFill>
            </a:endParaRPr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○"/>
            </a:pPr>
            <a:r>
              <a:rPr lang="en" sz="1700">
                <a:solidFill>
                  <a:srgbClr val="424242"/>
                </a:solidFill>
              </a:rPr>
              <a:t>Can’t bioaccumulate due to its rapid biodegradability</a:t>
            </a:r>
            <a:endParaRPr sz="1700">
              <a:solidFill>
                <a:srgbClr val="424242"/>
              </a:solidFill>
            </a:endParaRPr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○"/>
            </a:pPr>
            <a:r>
              <a:rPr lang="en" sz="1700">
                <a:solidFill>
                  <a:srgbClr val="424242"/>
                </a:solidFill>
              </a:rPr>
              <a:t>Like ethanol, depletes water of oxygen</a:t>
            </a:r>
            <a:endParaRPr sz="1700">
              <a:solidFill>
                <a:srgbClr val="424242"/>
              </a:solidFill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●"/>
            </a:pPr>
            <a:r>
              <a:rPr lang="en" sz="1700">
                <a:solidFill>
                  <a:srgbClr val="424242"/>
                </a:solidFill>
              </a:rPr>
              <a:t>Hydrogen Peroxide</a:t>
            </a:r>
            <a:endParaRPr sz="1700">
              <a:solidFill>
                <a:srgbClr val="424242"/>
              </a:solidFill>
            </a:endParaRPr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○"/>
            </a:pPr>
            <a:r>
              <a:rPr lang="en" sz="1700">
                <a:solidFill>
                  <a:srgbClr val="424242"/>
                </a:solidFill>
              </a:rPr>
              <a:t>Least toxic</a:t>
            </a:r>
            <a:endParaRPr sz="1700">
              <a:solidFill>
                <a:srgbClr val="424242"/>
              </a:solidFill>
            </a:endParaRPr>
          </a:p>
          <a:p>
            <a:pPr indent="-336550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■"/>
            </a:pPr>
            <a:r>
              <a:rPr lang="en" sz="1700">
                <a:solidFill>
                  <a:srgbClr val="424242"/>
                </a:solidFill>
              </a:rPr>
              <a:t>Degrades in water &amp; soil at a fast rate</a:t>
            </a:r>
            <a:endParaRPr sz="1700">
              <a:solidFill>
                <a:srgbClr val="424242"/>
              </a:solidFill>
            </a:endParaRPr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○"/>
            </a:pPr>
            <a:r>
              <a:rPr lang="en" sz="1700">
                <a:solidFill>
                  <a:srgbClr val="424242"/>
                </a:solidFill>
              </a:rPr>
              <a:t>Short-life substance</a:t>
            </a:r>
            <a:endParaRPr sz="1700">
              <a:solidFill>
                <a:srgbClr val="424242"/>
              </a:solidFill>
            </a:endParaRPr>
          </a:p>
          <a:p>
            <a:pPr indent="-3365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700"/>
              <a:buFont typeface="Playfair Display"/>
              <a:buChar char="○"/>
            </a:pPr>
            <a:r>
              <a:rPr lang="en" sz="1700">
                <a:solidFill>
                  <a:srgbClr val="424242"/>
                </a:solidFill>
              </a:rPr>
              <a:t>Short-term toxicity in aquatic life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of Production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7012" l="11169" r="10724" t="4216"/>
          <a:stretch/>
        </p:blipFill>
        <p:spPr>
          <a:xfrm>
            <a:off x="2845462" y="68838"/>
            <a:ext cx="5685525" cy="50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/>
          <p:nvPr/>
        </p:nvSpPr>
        <p:spPr>
          <a:xfrm>
            <a:off x="4036425" y="1515300"/>
            <a:ext cx="3056700" cy="184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/>
          <p:nvPr/>
        </p:nvSpPr>
        <p:spPr>
          <a:xfrm rot="8100000">
            <a:off x="6425761" y="2045882"/>
            <a:ext cx="1078479" cy="24013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/>
          <p:nvPr/>
        </p:nvSpPr>
        <p:spPr>
          <a:xfrm rot="-1247486">
            <a:off x="4876129" y="2821318"/>
            <a:ext cx="1444358" cy="209165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/>
          <p:nvPr/>
        </p:nvSpPr>
        <p:spPr>
          <a:xfrm rot="928749">
            <a:off x="3808441" y="2023789"/>
            <a:ext cx="2456088" cy="20452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/>
          <p:nvPr/>
        </p:nvSpPr>
        <p:spPr>
          <a:xfrm rot="2698085">
            <a:off x="3422910" y="2353031"/>
            <a:ext cx="1523533" cy="20788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/>
          <p:nvPr/>
        </p:nvSpPr>
        <p:spPr>
          <a:xfrm rot="-1655378">
            <a:off x="4755468" y="2175591"/>
            <a:ext cx="2573544" cy="23723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Processes and Institutions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Playfair Display"/>
              <a:buChar char="●"/>
            </a:pPr>
            <a:r>
              <a:rPr lang="en" sz="1600">
                <a:solidFill>
                  <a:srgbClr val="424242"/>
                </a:solidFill>
              </a:rPr>
              <a:t>Food and Drug Administration</a:t>
            </a:r>
            <a:endParaRPr sz="1600">
              <a:solidFill>
                <a:srgbClr val="42424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Playfair Display"/>
              <a:buChar char="○"/>
            </a:pPr>
            <a:r>
              <a:rPr lang="en" sz="1600">
                <a:solidFill>
                  <a:srgbClr val="424242"/>
                </a:solidFill>
              </a:rPr>
              <a:t>Making hand sanitizer available to all Americans</a:t>
            </a:r>
            <a:endParaRPr sz="1600">
              <a:solidFill>
                <a:srgbClr val="424242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Playfair Display"/>
              <a:buChar char="■"/>
            </a:pPr>
            <a:r>
              <a:rPr lang="en" sz="1600">
                <a:solidFill>
                  <a:srgbClr val="424242"/>
                </a:solidFill>
              </a:rPr>
              <a:t>Commitment</a:t>
            </a:r>
            <a:endParaRPr sz="1600">
              <a:solidFill>
                <a:srgbClr val="424242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Playfair Display"/>
              <a:buChar char="■"/>
            </a:pPr>
            <a:r>
              <a:rPr lang="en" sz="1600">
                <a:solidFill>
                  <a:srgbClr val="424242"/>
                </a:solidFill>
              </a:rPr>
              <a:t>Guidelines</a:t>
            </a:r>
            <a:endParaRPr sz="1600">
              <a:solidFill>
                <a:srgbClr val="424242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Playfair Display"/>
              <a:buChar char="○"/>
            </a:pPr>
            <a:r>
              <a:rPr lang="en" sz="1600">
                <a:solidFill>
                  <a:srgbClr val="424242"/>
                </a:solidFill>
              </a:rPr>
              <a:t>Certain guidelines for industries</a:t>
            </a:r>
            <a:endParaRPr sz="1600">
              <a:solidFill>
                <a:srgbClr val="424242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Playfair Display"/>
              <a:buChar char="■"/>
            </a:pPr>
            <a:r>
              <a:rPr lang="en" sz="1600">
                <a:solidFill>
                  <a:srgbClr val="424242"/>
                </a:solidFill>
              </a:rPr>
              <a:t>Propanol and Methanol</a:t>
            </a:r>
            <a:endParaRPr sz="1600">
              <a:solidFill>
                <a:srgbClr val="424242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Playfair Display"/>
              <a:buChar char="■"/>
            </a:pPr>
            <a:r>
              <a:rPr lang="en" sz="1600">
                <a:solidFill>
                  <a:srgbClr val="424242"/>
                </a:solidFill>
              </a:rPr>
              <a:t>List of Dangerous Hand Sanitizers</a:t>
            </a:r>
            <a:endParaRPr sz="160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475" y="1680275"/>
            <a:ext cx="3227425" cy="32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