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62" r:id="rId3"/>
    <p:sldId id="257" r:id="rId4"/>
    <p:sldId id="258" r:id="rId5"/>
    <p:sldId id="260" r:id="rId6"/>
    <p:sldId id="261" r:id="rId7"/>
    <p:sldId id="263" r:id="rId8"/>
    <p:sldId id="264" r:id="rId9"/>
    <p:sldId id="267" r:id="rId10"/>
    <p:sldId id="268" r:id="rId11"/>
    <p:sldId id="269" r:id="rId12"/>
    <p:sldId id="272" r:id="rId13"/>
    <p:sldId id="274" r:id="rId14"/>
    <p:sldId id="275" r:id="rId15"/>
    <p:sldId id="277" r:id="rId16"/>
    <p:sldId id="278" r:id="rId17"/>
    <p:sldId id="271" r:id="rId18"/>
    <p:sldId id="259"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p:scale>
          <a:sx n="67" d="100"/>
          <a:sy n="67" d="100"/>
        </p:scale>
        <p:origin x="1526"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33E8AAE-C150-4739-8671-BB012F4A3CC2}" type="datetimeFigureOut">
              <a:rPr lang="en-US" smtClean="0"/>
              <a:t>4/26/2021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B192D58-0633-4A4E-8892-1017EC7ED59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254796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E8AAE-C150-4739-8671-BB012F4A3CC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388268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E8AAE-C150-4739-8671-BB012F4A3CC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147093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3E8AAE-C150-4739-8671-BB012F4A3CC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400137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E8AAE-C150-4739-8671-BB012F4A3CC2}"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92D58-0633-4A4E-8892-1017EC7ED593}"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0152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3E8AAE-C150-4739-8671-BB012F4A3CC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30338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E8AAE-C150-4739-8671-BB012F4A3CC2}"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352891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3E8AAE-C150-4739-8671-BB012F4A3CC2}"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327808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E8AAE-C150-4739-8671-BB012F4A3CC2}"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33456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E8AAE-C150-4739-8671-BB012F4A3CC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46376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3E8AAE-C150-4739-8671-BB012F4A3CC2}"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92D58-0633-4A4E-8892-1017EC7ED593}" type="slidenum">
              <a:rPr lang="en-US" smtClean="0"/>
              <a:t>‹#›</a:t>
            </a:fld>
            <a:endParaRPr lang="en-US"/>
          </a:p>
        </p:txBody>
      </p:sp>
    </p:spTree>
    <p:extLst>
      <p:ext uri="{BB962C8B-B14F-4D97-AF65-F5344CB8AC3E}">
        <p14:creationId xmlns:p14="http://schemas.microsoft.com/office/powerpoint/2010/main" val="211080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33E8AAE-C150-4739-8671-BB012F4A3CC2}" type="datetimeFigureOut">
              <a:rPr lang="en-US" smtClean="0"/>
              <a:t>4/26/2021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B192D58-0633-4A4E-8892-1017EC7ED593}" type="slidenum">
              <a:rPr lang="en-US" smtClean="0"/>
              <a:t>‹#›</a:t>
            </a:fld>
            <a:endParaRPr lang="en-US"/>
          </a:p>
        </p:txBody>
      </p:sp>
    </p:spTree>
    <p:extLst>
      <p:ext uri="{BB962C8B-B14F-4D97-AF65-F5344CB8AC3E}">
        <p14:creationId xmlns:p14="http://schemas.microsoft.com/office/powerpoint/2010/main" val="226528006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charity.org/give-global-blog/pact-illuminating-hope-mining-industr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lobalwitness.org/en/campaigns/conflict-minerals/conflict-minerals-eastern-congo/" TargetMode="External"/><Relationship Id="rId2" Type="http://schemas.openxmlformats.org/officeDocument/2006/relationships/hyperlink" Target="https://www.ustradenumbers.com/import/tin-unwrought/#:~:text=The%20top%20three%20U.S.%20markets,)%20Cell%20phones%2C%20related%20equipment." TargetMode="External"/><Relationship Id="rId1" Type="http://schemas.openxmlformats.org/officeDocument/2006/relationships/slideLayout" Target="../slideLayouts/slideLayout2.xml"/><Relationship Id="rId5" Type="http://schemas.openxmlformats.org/officeDocument/2006/relationships/hyperlink" Target="https://www.businesswire.com/news/home/20201214005388/en/Global-Tin-Market-Report-2020-2024-Growing-Demand-for-Canned-Foods-and-Lead-free-Soldering-Driving-Growth---ResearchAndMarkets.com#:~:text=The%20market%20is%20driven%20by,during%20the%20next%20few%20years." TargetMode="External"/><Relationship Id="rId4" Type="http://schemas.openxmlformats.org/officeDocument/2006/relationships/hyperlink" Target="https://www.monitor.co.ug/News/National/Tin-miners-protest-harassment-falling-prices-delayed-payment/688334-5414384-la84vw/index.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stradenumbers.com/import/tin-unwrought/" TargetMode="External"/><Relationship Id="rId2" Type="http://schemas.openxmlformats.org/officeDocument/2006/relationships/hyperlink" Target="https://www.britannica.com/technology/tin-processing" TargetMode="External"/><Relationship Id="rId1" Type="http://schemas.openxmlformats.org/officeDocument/2006/relationships/slideLayout" Target="../slideLayouts/slideLayout2.xml"/><Relationship Id="rId6" Type="http://schemas.openxmlformats.org/officeDocument/2006/relationships/hyperlink" Target="https://www.britannica.com/science/tin" TargetMode="External"/><Relationship Id="rId5" Type="http://schemas.openxmlformats.org/officeDocument/2006/relationships/hyperlink" Target="https://en.wikipedia.org/wiki/List_of_countries_by_tin_production" TargetMode="External"/><Relationship Id="rId4" Type="http://schemas.openxmlformats.org/officeDocument/2006/relationships/hyperlink" Target="http://en.ytc.c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reliefweb.int/report/democratic-republic-congo/tech-supply-chains-risk-links-human-rights-abuses-outside-conflict" TargetMode="External"/><Relationship Id="rId2" Type="http://schemas.openxmlformats.org/officeDocument/2006/relationships/hyperlink" Target="https://www.thoughtco.com/metal-profile-tin-2340157#:~:text=Production%20of%20Tin&amp;text=China%20and%20Indonesia%20are%20currently,%2C%20liquation%2C%20or%20electrolytic%20methods." TargetMode="External"/><Relationship Id="rId1" Type="http://schemas.openxmlformats.org/officeDocument/2006/relationships/slideLayout" Target="../slideLayouts/slideLayout2.xml"/><Relationship Id="rId4" Type="http://schemas.openxmlformats.org/officeDocument/2006/relationships/hyperlink" Target="https://www.nytimes.com/1976/06/15/archives/50000-tin-miners-on-strike-is-bolivi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571B-5189-4C98-92A7-4BA2D61F5411}"/>
              </a:ext>
            </a:extLst>
          </p:cNvPr>
          <p:cNvSpPr>
            <a:spLocks noGrp="1"/>
          </p:cNvSpPr>
          <p:nvPr>
            <p:ph type="ctrTitle"/>
          </p:nvPr>
        </p:nvSpPr>
        <p:spPr/>
        <p:txBody>
          <a:bodyPr/>
          <a:lstStyle/>
          <a:p>
            <a:r>
              <a:rPr lang="en-US" dirty="0"/>
              <a:t>Tin</a:t>
            </a:r>
          </a:p>
        </p:txBody>
      </p:sp>
      <p:sp>
        <p:nvSpPr>
          <p:cNvPr id="3" name="Subtitle 2">
            <a:extLst>
              <a:ext uri="{FF2B5EF4-FFF2-40B4-BE49-F238E27FC236}">
                <a16:creationId xmlns:a16="http://schemas.microsoft.com/office/drawing/2014/main" id="{DE1A05F1-2663-4E30-BD4E-2773347DEBEB}"/>
              </a:ext>
            </a:extLst>
          </p:cNvPr>
          <p:cNvSpPr>
            <a:spLocks noGrp="1"/>
          </p:cNvSpPr>
          <p:nvPr>
            <p:ph type="subTitle" idx="1"/>
          </p:nvPr>
        </p:nvSpPr>
        <p:spPr/>
        <p:txBody>
          <a:bodyPr/>
          <a:lstStyle/>
          <a:p>
            <a:r>
              <a:rPr lang="en-US" dirty="0"/>
              <a:t>By, Jack Dardis</a:t>
            </a:r>
          </a:p>
        </p:txBody>
      </p:sp>
      <p:pic>
        <p:nvPicPr>
          <p:cNvPr id="1026" name="Picture 2" descr="Image result for tin">
            <a:extLst>
              <a:ext uri="{FF2B5EF4-FFF2-40B4-BE49-F238E27FC236}">
                <a16:creationId xmlns:a16="http://schemas.microsoft.com/office/drawing/2014/main" id="{BB9B2397-35C9-4821-89CC-3D7C5C195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961" y="3648531"/>
            <a:ext cx="3076142" cy="2304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in">
            <a:extLst>
              <a:ext uri="{FF2B5EF4-FFF2-40B4-BE49-F238E27FC236}">
                <a16:creationId xmlns:a16="http://schemas.microsoft.com/office/drawing/2014/main" id="{7984693A-9A70-4FC3-B14A-5106D555C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8311" y="506646"/>
            <a:ext cx="4251881" cy="2381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27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8832-BF9B-4680-A447-B7A724F3DD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274072-A101-4594-B77F-3DD2FCE03566}"/>
              </a:ext>
            </a:extLst>
          </p:cNvPr>
          <p:cNvSpPr>
            <a:spLocks noGrp="1"/>
          </p:cNvSpPr>
          <p:nvPr>
            <p:ph idx="1"/>
          </p:nvPr>
        </p:nvSpPr>
        <p:spPr/>
        <p:txBody>
          <a:bodyPr/>
          <a:lstStyle/>
          <a:p>
            <a:endParaRPr lang="en-US"/>
          </a:p>
        </p:txBody>
      </p:sp>
      <p:pic>
        <p:nvPicPr>
          <p:cNvPr id="3074" name="Picture 2" descr="© Verisk Maplecroft">
            <a:extLst>
              <a:ext uri="{FF2B5EF4-FFF2-40B4-BE49-F238E27FC236}">
                <a16:creationId xmlns:a16="http://schemas.microsoft.com/office/drawing/2014/main" id="{139A19A3-903C-4EEB-9145-9FD8185D8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050" y="0"/>
            <a:ext cx="5549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5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05FD-52EE-4A37-936D-36F4F7FAB057}"/>
              </a:ext>
            </a:extLst>
          </p:cNvPr>
          <p:cNvSpPr>
            <a:spLocks noGrp="1"/>
          </p:cNvSpPr>
          <p:nvPr>
            <p:ph type="title"/>
          </p:nvPr>
        </p:nvSpPr>
        <p:spPr/>
        <p:txBody>
          <a:bodyPr/>
          <a:lstStyle/>
          <a:p>
            <a:r>
              <a:rPr lang="en-US" dirty="0"/>
              <a:t>Protests</a:t>
            </a:r>
          </a:p>
        </p:txBody>
      </p:sp>
      <p:sp>
        <p:nvSpPr>
          <p:cNvPr id="3" name="Content Placeholder 2">
            <a:extLst>
              <a:ext uri="{FF2B5EF4-FFF2-40B4-BE49-F238E27FC236}">
                <a16:creationId xmlns:a16="http://schemas.microsoft.com/office/drawing/2014/main" id="{1178A4A8-3DBA-45BA-814B-4BCE164B4FEC}"/>
              </a:ext>
            </a:extLst>
          </p:cNvPr>
          <p:cNvSpPr>
            <a:spLocks noGrp="1"/>
          </p:cNvSpPr>
          <p:nvPr>
            <p:ph idx="1"/>
          </p:nvPr>
        </p:nvSpPr>
        <p:spPr>
          <a:xfrm>
            <a:off x="888246" y="2319088"/>
            <a:ext cx="8595360" cy="4351337"/>
          </a:xfrm>
        </p:spPr>
        <p:txBody>
          <a:bodyPr>
            <a:normAutofit fontScale="77500" lnSpcReduction="20000"/>
          </a:bodyPr>
          <a:lstStyle/>
          <a:p>
            <a:pPr>
              <a:buFont typeface="Wingdings" panose="05000000000000000000" pitchFamily="2" charset="2"/>
              <a:buChar char="Ø"/>
            </a:pPr>
            <a:r>
              <a:rPr lang="en-US" sz="3200" dirty="0"/>
              <a:t> In June 1976, 50,000 tin miners went on strike in a Bolivia.</a:t>
            </a:r>
          </a:p>
          <a:p>
            <a:pPr>
              <a:buFont typeface="Wingdings" panose="05000000000000000000" pitchFamily="2" charset="2"/>
              <a:buChar char="Ø"/>
            </a:pPr>
            <a:r>
              <a:rPr lang="en-US" sz="3200" dirty="0"/>
              <a:t>Bolivian mineworkers went on strike because they were against the state of siege declared by President Huga Banzer Suarez</a:t>
            </a:r>
          </a:p>
          <a:p>
            <a:pPr>
              <a:buFont typeface="Wingdings" panose="05000000000000000000" pitchFamily="2" charset="2"/>
              <a:buChar char="Ø"/>
            </a:pPr>
            <a:r>
              <a:rPr lang="en-US" sz="3200" dirty="0"/>
              <a:t>Mineworkers in the Union federation consisted of 26,000 private company miners and 24,000 state run miners.</a:t>
            </a:r>
          </a:p>
          <a:p>
            <a:pPr>
              <a:buFont typeface="Wingdings" panose="05000000000000000000" pitchFamily="2" charset="2"/>
              <a:buChar char="Ø"/>
            </a:pPr>
            <a:r>
              <a:rPr lang="en-US" sz="3200" dirty="0"/>
              <a:t>The mineworkers stayed on strike until troops were removed, union leaders were freed, salary talks reopened, and union radio stations returned to the miners.</a:t>
            </a:r>
          </a:p>
        </p:txBody>
      </p:sp>
      <p:pic>
        <p:nvPicPr>
          <p:cNvPr id="5122" name="Picture 2" descr="Dual-Edged Sword of Tin Mining In Bangka Belitung">
            <a:extLst>
              <a:ext uri="{FF2B5EF4-FFF2-40B4-BE49-F238E27FC236}">
                <a16:creationId xmlns:a16="http://schemas.microsoft.com/office/drawing/2014/main" id="{02C50A10-0FBA-440A-A215-B735C750C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7576" y="230052"/>
            <a:ext cx="3584011" cy="177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34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6C4A-CB07-467E-925F-F7D7C71E4168}"/>
              </a:ext>
            </a:extLst>
          </p:cNvPr>
          <p:cNvSpPr>
            <a:spLocks noGrp="1"/>
          </p:cNvSpPr>
          <p:nvPr>
            <p:ph type="title"/>
          </p:nvPr>
        </p:nvSpPr>
        <p:spPr>
          <a:xfrm>
            <a:off x="649312" y="0"/>
            <a:ext cx="9692640" cy="1325562"/>
          </a:xfrm>
        </p:spPr>
        <p:txBody>
          <a:bodyPr/>
          <a:lstStyle/>
          <a:p>
            <a:r>
              <a:rPr lang="en-US" dirty="0"/>
              <a:t>Imports</a:t>
            </a:r>
          </a:p>
        </p:txBody>
      </p:sp>
      <p:sp>
        <p:nvSpPr>
          <p:cNvPr id="3" name="Content Placeholder 2">
            <a:extLst>
              <a:ext uri="{FF2B5EF4-FFF2-40B4-BE49-F238E27FC236}">
                <a16:creationId xmlns:a16="http://schemas.microsoft.com/office/drawing/2014/main" id="{FDCB78AC-CE44-4286-A569-C4EF9776B6D2}"/>
              </a:ext>
            </a:extLst>
          </p:cNvPr>
          <p:cNvSpPr>
            <a:spLocks noGrp="1"/>
          </p:cNvSpPr>
          <p:nvPr>
            <p:ph idx="1"/>
          </p:nvPr>
        </p:nvSpPr>
        <p:spPr>
          <a:xfrm>
            <a:off x="0" y="1833363"/>
            <a:ext cx="5980591" cy="4958053"/>
          </a:xfrm>
        </p:spPr>
        <p:txBody>
          <a:bodyPr>
            <a:normAutofit fontScale="92500"/>
          </a:bodyPr>
          <a:lstStyle/>
          <a:p>
            <a:pPr>
              <a:lnSpc>
                <a:spcPct val="150000"/>
              </a:lnSpc>
              <a:buFont typeface="Wingdings" panose="05000000000000000000" pitchFamily="2" charset="2"/>
              <a:buChar char="Ø"/>
            </a:pPr>
            <a:r>
              <a:rPr lang="en-US" sz="2400" dirty="0"/>
              <a:t>The top three countries importing Tin to the United States is Peru, Brazil, and Indonesia.</a:t>
            </a:r>
          </a:p>
          <a:p>
            <a:pPr>
              <a:lnSpc>
                <a:spcPct val="150000"/>
              </a:lnSpc>
              <a:buFont typeface="Wingdings" panose="05000000000000000000" pitchFamily="2" charset="2"/>
              <a:buChar char="Ø"/>
            </a:pPr>
            <a:r>
              <a:rPr lang="en-US" sz="2400" dirty="0"/>
              <a:t>Methods used to import the this raw material is imported through up to 450 airports, seaports, and through the border.</a:t>
            </a:r>
          </a:p>
          <a:p>
            <a:pPr>
              <a:lnSpc>
                <a:spcPct val="150000"/>
              </a:lnSpc>
              <a:buFont typeface="Wingdings" panose="05000000000000000000" pitchFamily="2" charset="2"/>
              <a:buChar char="Ø"/>
            </a:pPr>
            <a:r>
              <a:rPr lang="en-US" sz="2400" dirty="0"/>
              <a:t>Around $703 million worth of Tin was imported into the United States in 2019.</a:t>
            </a:r>
          </a:p>
        </p:txBody>
      </p:sp>
      <p:pic>
        <p:nvPicPr>
          <p:cNvPr id="4" name="Picture 2" descr="Imports and Exports - Overview, GDP Formula, Balance of Trade">
            <a:extLst>
              <a:ext uri="{FF2B5EF4-FFF2-40B4-BE49-F238E27FC236}">
                <a16:creationId xmlns:a16="http://schemas.microsoft.com/office/drawing/2014/main" id="{7D30B3F7-809F-4DEE-8852-92EB8602E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304" y="885609"/>
            <a:ext cx="5130151" cy="342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4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2646-5129-47A1-9826-9BC2120320E7}"/>
              </a:ext>
            </a:extLst>
          </p:cNvPr>
          <p:cNvSpPr>
            <a:spLocks noGrp="1"/>
          </p:cNvSpPr>
          <p:nvPr>
            <p:ph type="title"/>
          </p:nvPr>
        </p:nvSpPr>
        <p:spPr>
          <a:xfrm>
            <a:off x="408432" y="121920"/>
            <a:ext cx="9692640" cy="1325562"/>
          </a:xfrm>
        </p:spPr>
        <p:txBody>
          <a:bodyPr/>
          <a:lstStyle/>
          <a:p>
            <a:r>
              <a:rPr lang="en-US" dirty="0"/>
              <a:t>Social Movements</a:t>
            </a:r>
          </a:p>
        </p:txBody>
      </p:sp>
      <p:sp>
        <p:nvSpPr>
          <p:cNvPr id="3" name="Content Placeholder 2">
            <a:extLst>
              <a:ext uri="{FF2B5EF4-FFF2-40B4-BE49-F238E27FC236}">
                <a16:creationId xmlns:a16="http://schemas.microsoft.com/office/drawing/2014/main" id="{4E3FA30C-8725-45C1-B25E-F8F387179F52}"/>
              </a:ext>
            </a:extLst>
          </p:cNvPr>
          <p:cNvSpPr>
            <a:spLocks noGrp="1"/>
          </p:cNvSpPr>
          <p:nvPr>
            <p:ph idx="1"/>
          </p:nvPr>
        </p:nvSpPr>
        <p:spPr>
          <a:xfrm>
            <a:off x="0" y="1852770"/>
            <a:ext cx="7818628" cy="4351337"/>
          </a:xfrm>
        </p:spPr>
        <p:txBody>
          <a:bodyPr>
            <a:normAutofit fontScale="92500" lnSpcReduction="10000"/>
          </a:bodyPr>
          <a:lstStyle/>
          <a:p>
            <a:pPr>
              <a:buFont typeface="Wingdings" panose="05000000000000000000" pitchFamily="2" charset="2"/>
              <a:buChar char="Ø"/>
            </a:pPr>
            <a:r>
              <a:rPr lang="en-US" sz="2400" dirty="0"/>
              <a:t>In late 2019 Artisanal tin miners protested low prices and the delayed payment.</a:t>
            </a:r>
          </a:p>
          <a:p>
            <a:pPr>
              <a:buFont typeface="Wingdings" panose="05000000000000000000" pitchFamily="2" charset="2"/>
              <a:buChar char="Ø"/>
            </a:pPr>
            <a:r>
              <a:rPr lang="en-US" sz="2400" dirty="0"/>
              <a:t>Over 400 artisanal and smaller scale miners from Mwerasanhu tin mines in Rwamwire and Ruhaama parishes in Rahaama Ntumgamo district went on strkuke protesting harassment with little and late pay, with harsh conditions.</a:t>
            </a:r>
          </a:p>
          <a:p>
            <a:pPr>
              <a:buFont typeface="Wingdings" panose="05000000000000000000" pitchFamily="2" charset="2"/>
              <a:buChar char="Ø"/>
            </a:pPr>
            <a:r>
              <a:rPr lang="en-US" sz="2400" dirty="0"/>
              <a:t>The company Zanack Holdings does not allow there miners to sell their Tin to other mineral companies that offer better prices.</a:t>
            </a:r>
          </a:p>
          <a:p>
            <a:pPr>
              <a:buFont typeface="Wingdings" panose="05000000000000000000" pitchFamily="2" charset="2"/>
              <a:buChar char="Ø"/>
            </a:pPr>
            <a:r>
              <a:rPr lang="en-US" sz="2400" dirty="0"/>
              <a:t>This company claims because of the drop in price of tin they can’t pay their workers</a:t>
            </a:r>
          </a:p>
        </p:txBody>
      </p:sp>
      <p:pic>
        <p:nvPicPr>
          <p:cNvPr id="2050" name="Picture 2" descr="news02pix">
            <a:extLst>
              <a:ext uri="{FF2B5EF4-FFF2-40B4-BE49-F238E27FC236}">
                <a16:creationId xmlns:a16="http://schemas.microsoft.com/office/drawing/2014/main" id="{78EFE312-D340-4D59-A58D-ECF60FD4E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851" y="1852770"/>
            <a:ext cx="3450749" cy="345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78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6DB3-349A-4A49-9D63-49F0E1E8267F}"/>
              </a:ext>
            </a:extLst>
          </p:cNvPr>
          <p:cNvSpPr>
            <a:spLocks noGrp="1"/>
          </p:cNvSpPr>
          <p:nvPr>
            <p:ph type="title"/>
          </p:nvPr>
        </p:nvSpPr>
        <p:spPr>
          <a:xfrm>
            <a:off x="161041" y="-248575"/>
            <a:ext cx="9692640" cy="1325562"/>
          </a:xfrm>
        </p:spPr>
        <p:txBody>
          <a:bodyPr/>
          <a:lstStyle/>
          <a:p>
            <a:r>
              <a:rPr lang="en-US" dirty="0"/>
              <a:t>Demand</a:t>
            </a:r>
          </a:p>
        </p:txBody>
      </p:sp>
      <p:sp>
        <p:nvSpPr>
          <p:cNvPr id="3" name="Content Placeholder 2">
            <a:extLst>
              <a:ext uri="{FF2B5EF4-FFF2-40B4-BE49-F238E27FC236}">
                <a16:creationId xmlns:a16="http://schemas.microsoft.com/office/drawing/2014/main" id="{02ED8450-4B35-43DB-BF1F-C7A8B7FB14D4}"/>
              </a:ext>
            </a:extLst>
          </p:cNvPr>
          <p:cNvSpPr>
            <a:spLocks noGrp="1"/>
          </p:cNvSpPr>
          <p:nvPr>
            <p:ph idx="1"/>
          </p:nvPr>
        </p:nvSpPr>
        <p:spPr>
          <a:xfrm>
            <a:off x="0" y="1252002"/>
            <a:ext cx="5565648" cy="5095531"/>
          </a:xfrm>
        </p:spPr>
        <p:txBody>
          <a:bodyPr>
            <a:normAutofit lnSpcReduction="10000"/>
          </a:bodyPr>
          <a:lstStyle/>
          <a:p>
            <a:pPr>
              <a:lnSpc>
                <a:spcPct val="150000"/>
              </a:lnSpc>
              <a:buFont typeface="Wingdings" panose="05000000000000000000" pitchFamily="2" charset="2"/>
              <a:buChar char="Ø"/>
            </a:pPr>
            <a:r>
              <a:rPr lang="en-US" sz="2400" dirty="0"/>
              <a:t>The tin market will always be growing with demanded for canned foods and beverages.</a:t>
            </a:r>
          </a:p>
          <a:p>
            <a:pPr>
              <a:lnSpc>
                <a:spcPct val="150000"/>
              </a:lnSpc>
              <a:buFont typeface="Wingdings" panose="05000000000000000000" pitchFamily="2" charset="2"/>
              <a:buChar char="Ø"/>
            </a:pPr>
            <a:r>
              <a:rPr lang="en-US" sz="2400" dirty="0"/>
              <a:t>Also as the electronics industry grows more and more so will the tin market, because tins various of purities and alloys are suitable bonding materials for the electronics industry.</a:t>
            </a:r>
          </a:p>
          <a:p>
            <a:pPr>
              <a:lnSpc>
                <a:spcPct val="150000"/>
              </a:lnSpc>
              <a:buFont typeface="Wingdings" panose="05000000000000000000" pitchFamily="2" charset="2"/>
              <a:buChar char="Ø"/>
            </a:pPr>
            <a:endParaRPr lang="en-US" sz="2400" dirty="0"/>
          </a:p>
          <a:p>
            <a:pPr>
              <a:lnSpc>
                <a:spcPct val="150000"/>
              </a:lnSpc>
              <a:buFont typeface="Wingdings" panose="05000000000000000000" pitchFamily="2" charset="2"/>
              <a:buChar char="Ø"/>
            </a:pPr>
            <a:endParaRPr lang="en-US" sz="2400" dirty="0"/>
          </a:p>
        </p:txBody>
      </p:sp>
      <p:pic>
        <p:nvPicPr>
          <p:cNvPr id="3076" name="Picture 4" descr="Column: It's time to rethink tin, the forgotten critical mineral - Andy  Home | Reuters">
            <a:extLst>
              <a:ext uri="{FF2B5EF4-FFF2-40B4-BE49-F238E27FC236}">
                <a16:creationId xmlns:a16="http://schemas.microsoft.com/office/drawing/2014/main" id="{CA6B7F72-50B3-4BC6-96FE-E7475D9B5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648" y="1417767"/>
            <a:ext cx="5693471" cy="380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6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012A-4367-4933-AE3F-472EFE5DBA21}"/>
              </a:ext>
            </a:extLst>
          </p:cNvPr>
          <p:cNvSpPr>
            <a:spLocks noGrp="1"/>
          </p:cNvSpPr>
          <p:nvPr>
            <p:ph type="title"/>
          </p:nvPr>
        </p:nvSpPr>
        <p:spPr>
          <a:xfrm>
            <a:off x="427371" y="152696"/>
            <a:ext cx="9692640" cy="1325562"/>
          </a:xfrm>
        </p:spPr>
        <p:txBody>
          <a:bodyPr/>
          <a:lstStyle/>
          <a:p>
            <a:r>
              <a:rPr lang="en-US" dirty="0"/>
              <a:t>Strategy for consumers</a:t>
            </a:r>
          </a:p>
        </p:txBody>
      </p:sp>
      <p:sp>
        <p:nvSpPr>
          <p:cNvPr id="3" name="Content Placeholder 2">
            <a:extLst>
              <a:ext uri="{FF2B5EF4-FFF2-40B4-BE49-F238E27FC236}">
                <a16:creationId xmlns:a16="http://schemas.microsoft.com/office/drawing/2014/main" id="{11801628-F226-410D-97C5-1D32AC4C7DB4}"/>
              </a:ext>
            </a:extLst>
          </p:cNvPr>
          <p:cNvSpPr>
            <a:spLocks noGrp="1"/>
          </p:cNvSpPr>
          <p:nvPr>
            <p:ph idx="1"/>
          </p:nvPr>
        </p:nvSpPr>
        <p:spPr>
          <a:xfrm>
            <a:off x="160195" y="1926455"/>
            <a:ext cx="6719153" cy="4351337"/>
          </a:xfrm>
        </p:spPr>
        <p:txBody>
          <a:bodyPr>
            <a:normAutofit lnSpcReduction="10000"/>
          </a:bodyPr>
          <a:lstStyle/>
          <a:p>
            <a:pPr>
              <a:lnSpc>
                <a:spcPct val="150000"/>
              </a:lnSpc>
              <a:buFont typeface="Wingdings" panose="05000000000000000000" pitchFamily="2" charset="2"/>
              <a:buChar char="Ø"/>
            </a:pPr>
            <a:r>
              <a:rPr lang="en-US" sz="2400" dirty="0"/>
              <a:t>The real problems with the tin industry is with the tin miners in third world countries getting their rights violated, underage workers, health and safety issues, lack of payment, and more.</a:t>
            </a:r>
          </a:p>
          <a:p>
            <a:pPr>
              <a:lnSpc>
                <a:spcPct val="150000"/>
              </a:lnSpc>
              <a:buFont typeface="Wingdings" panose="05000000000000000000" pitchFamily="2" charset="2"/>
              <a:buChar char="Ø"/>
            </a:pPr>
            <a:r>
              <a:rPr lang="en-US" sz="2400" dirty="0"/>
              <a:t>While buyers from more developed countries turn a blind eye to how their tin is being mined.</a:t>
            </a:r>
          </a:p>
        </p:txBody>
      </p:sp>
      <p:pic>
        <p:nvPicPr>
          <p:cNvPr id="5124" name="Picture 4" descr="Indonesia's tin islands: blessed or cursed? | Reuters">
            <a:extLst>
              <a:ext uri="{FF2B5EF4-FFF2-40B4-BE49-F238E27FC236}">
                <a16:creationId xmlns:a16="http://schemas.microsoft.com/office/drawing/2014/main" id="{2AB6725C-EC87-4C61-99AF-68D95C206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014" y="2035836"/>
            <a:ext cx="3989033" cy="266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0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2ED5-699D-4798-9502-559FDE300BB3}"/>
              </a:ext>
            </a:extLst>
          </p:cNvPr>
          <p:cNvSpPr>
            <a:spLocks noGrp="1"/>
          </p:cNvSpPr>
          <p:nvPr>
            <p:ph type="title"/>
          </p:nvPr>
        </p:nvSpPr>
        <p:spPr/>
        <p:txBody>
          <a:bodyPr/>
          <a:lstStyle/>
          <a:p>
            <a:r>
              <a:rPr lang="en-US" dirty="0"/>
              <a:t>Take Action</a:t>
            </a:r>
          </a:p>
        </p:txBody>
      </p:sp>
      <p:sp>
        <p:nvSpPr>
          <p:cNvPr id="3" name="Content Placeholder 2">
            <a:extLst>
              <a:ext uri="{FF2B5EF4-FFF2-40B4-BE49-F238E27FC236}">
                <a16:creationId xmlns:a16="http://schemas.microsoft.com/office/drawing/2014/main" id="{D317BA55-5773-44B7-B4A7-65C89FDBC972}"/>
              </a:ext>
            </a:extLst>
          </p:cNvPr>
          <p:cNvSpPr>
            <a:spLocks noGrp="1"/>
          </p:cNvSpPr>
          <p:nvPr>
            <p:ph idx="1"/>
          </p:nvPr>
        </p:nvSpPr>
        <p:spPr>
          <a:xfrm>
            <a:off x="240377" y="2385734"/>
            <a:ext cx="10805159" cy="4351337"/>
          </a:xfrm>
        </p:spPr>
        <p:txBody>
          <a:bodyPr>
            <a:normAutofit fontScale="85000" lnSpcReduction="10000"/>
          </a:bodyPr>
          <a:lstStyle/>
          <a:p>
            <a:pPr>
              <a:lnSpc>
                <a:spcPct val="150000"/>
              </a:lnSpc>
              <a:buFont typeface="Wingdings" panose="05000000000000000000" pitchFamily="2" charset="2"/>
              <a:buChar char="Ø"/>
            </a:pPr>
            <a:r>
              <a:rPr lang="en-US" sz="2400" dirty="0"/>
              <a:t>In order to take action the abuse in these third world countries need to be brought to light.</a:t>
            </a:r>
          </a:p>
          <a:p>
            <a:pPr>
              <a:lnSpc>
                <a:spcPct val="150000"/>
              </a:lnSpc>
              <a:buFont typeface="Wingdings" panose="05000000000000000000" pitchFamily="2" charset="2"/>
              <a:buChar char="Ø"/>
            </a:pPr>
            <a:r>
              <a:rPr lang="en-US" sz="2400" dirty="0"/>
              <a:t>Addressing these situations in the media and to our governments can incite countries to demand the mining countries fix the way they treat their miners and to enforce harsher laws to prevent violation of peoples rights.</a:t>
            </a:r>
          </a:p>
          <a:p>
            <a:pPr>
              <a:lnSpc>
                <a:spcPct val="150000"/>
              </a:lnSpc>
              <a:buFont typeface="Wingdings" panose="05000000000000000000" pitchFamily="2" charset="2"/>
              <a:buChar char="Ø"/>
            </a:pPr>
            <a:r>
              <a:rPr lang="en-US" sz="2400" dirty="0"/>
              <a:t>This is a link for the Global Impact organization that shows more ways to help, explains the hardships, and provides information where donations will go for these Tin miners. </a:t>
            </a:r>
            <a:r>
              <a:rPr lang="en-US" sz="2400" dirty="0">
                <a:hlinkClick r:id="rId2"/>
              </a:rPr>
              <a:t>Pact illuminating hope for the mining industry | Global Impact (charity.org)</a:t>
            </a:r>
            <a:endParaRPr lang="en-US" sz="2400" dirty="0"/>
          </a:p>
        </p:txBody>
      </p:sp>
      <p:pic>
        <p:nvPicPr>
          <p:cNvPr id="4098" name="Picture 2" descr="Death metal: tin mining in Indonesia | Mining | The Guardian">
            <a:extLst>
              <a:ext uri="{FF2B5EF4-FFF2-40B4-BE49-F238E27FC236}">
                <a16:creationId xmlns:a16="http://schemas.microsoft.com/office/drawing/2014/main" id="{E34AA8A3-FA4A-4376-BE36-E3B566B4C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620" y="120929"/>
            <a:ext cx="4144814" cy="217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6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8C8A-70F7-45E0-8E95-3B29F02F042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A69A32F5-4A96-48E3-A445-A36C9365CF9E}"/>
              </a:ext>
            </a:extLst>
          </p:cNvPr>
          <p:cNvSpPr>
            <a:spLocks noGrp="1"/>
          </p:cNvSpPr>
          <p:nvPr>
            <p:ph idx="1"/>
          </p:nvPr>
        </p:nvSpPr>
        <p:spPr/>
        <p:txBody>
          <a:bodyPr>
            <a:normAutofit/>
          </a:bodyPr>
          <a:lstStyle/>
          <a:p>
            <a:pPr>
              <a:buFont typeface="Wingdings" panose="05000000000000000000" pitchFamily="2" charset="2"/>
              <a:buChar char="Ø"/>
            </a:pPr>
            <a:r>
              <a:rPr lang="en-US" sz="2400" dirty="0">
                <a:hlinkClick r:id="rId2"/>
              </a:rPr>
              <a:t>U.S. imports of Tin, unwrought decreased 13.53 percent through February to $97.93 million (ustradenumbers.com)</a:t>
            </a:r>
            <a:endParaRPr lang="en-US" sz="2400" dirty="0"/>
          </a:p>
          <a:p>
            <a:pPr>
              <a:buFont typeface="Wingdings" panose="05000000000000000000" pitchFamily="2" charset="2"/>
              <a:buChar char="Ø"/>
            </a:pPr>
            <a:r>
              <a:rPr lang="en-US" sz="2400" dirty="0">
                <a:hlinkClick r:id="rId3"/>
              </a:rPr>
              <a:t>Conflict Minerals in East Congo | Global Witness | Global Witness</a:t>
            </a:r>
            <a:endParaRPr lang="en-US" sz="2400" dirty="0"/>
          </a:p>
          <a:p>
            <a:pPr>
              <a:buFont typeface="Wingdings" panose="05000000000000000000" pitchFamily="2" charset="2"/>
              <a:buChar char="Ø"/>
            </a:pPr>
            <a:r>
              <a:rPr lang="en-US" sz="2400" dirty="0">
                <a:hlinkClick r:id="rId4"/>
              </a:rPr>
              <a:t>Tin miners protest harassment, falling prices and delayed payment - Daily Monitor</a:t>
            </a:r>
            <a:endParaRPr lang="en-US" sz="2400" dirty="0"/>
          </a:p>
          <a:p>
            <a:pPr>
              <a:buFont typeface="Wingdings" panose="05000000000000000000" pitchFamily="2" charset="2"/>
              <a:buChar char="Ø"/>
            </a:pPr>
            <a:r>
              <a:rPr lang="en-US" sz="2400" dirty="0">
                <a:hlinkClick r:id="rId5"/>
              </a:rPr>
              <a:t>Global Tin Market Report 2020-2024: Growing Demand for Canned Foods and Lead-free Soldering Driving Growth - ResearchAndMarkets.com | Business Wire</a:t>
            </a:r>
            <a:endParaRPr lang="en-US" sz="2400" dirty="0"/>
          </a:p>
        </p:txBody>
      </p:sp>
    </p:spTree>
    <p:extLst>
      <p:ext uri="{BB962C8B-B14F-4D97-AF65-F5344CB8AC3E}">
        <p14:creationId xmlns:p14="http://schemas.microsoft.com/office/powerpoint/2010/main" val="72366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9576-89E7-45E9-87CC-77CEE34E744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5E43EB4F-8912-4AD6-9A83-DA3D1546F423}"/>
              </a:ext>
            </a:extLst>
          </p:cNvPr>
          <p:cNvSpPr>
            <a:spLocks noGrp="1"/>
          </p:cNvSpPr>
          <p:nvPr>
            <p:ph idx="1"/>
          </p:nvPr>
        </p:nvSpPr>
        <p:spPr/>
        <p:txBody>
          <a:bodyPr>
            <a:normAutofit/>
          </a:bodyPr>
          <a:lstStyle/>
          <a:p>
            <a:pPr>
              <a:buFont typeface="Wingdings" panose="05000000000000000000" pitchFamily="2" charset="2"/>
              <a:buChar char="Ø"/>
            </a:pPr>
            <a:r>
              <a:rPr lang="en-US" sz="2800" dirty="0">
                <a:hlinkClick r:id="rId2"/>
              </a:rPr>
              <a:t>Tin processing | Britannica</a:t>
            </a:r>
            <a:endParaRPr lang="en-US" sz="2800" dirty="0"/>
          </a:p>
          <a:p>
            <a:pPr>
              <a:buFont typeface="Wingdings" panose="05000000000000000000" pitchFamily="2" charset="2"/>
              <a:buChar char="Ø"/>
            </a:pPr>
            <a:r>
              <a:rPr lang="en-US" sz="2800" dirty="0">
                <a:hlinkClick r:id="rId3"/>
              </a:rPr>
              <a:t>U.S. imports of Tin, unwrought decreased 18.67 percent through December to $547.46 million (ustradenumbers.com)</a:t>
            </a:r>
            <a:r>
              <a:rPr lang="en-US" sz="2800" dirty="0"/>
              <a:t> </a:t>
            </a:r>
            <a:endParaRPr lang="en-US" sz="2600" dirty="0"/>
          </a:p>
          <a:p>
            <a:pPr>
              <a:buFont typeface="Wingdings" panose="05000000000000000000" pitchFamily="2" charset="2"/>
              <a:buChar char="Ø"/>
            </a:pPr>
            <a:r>
              <a:rPr lang="sv-SE" sz="2800" dirty="0">
                <a:hlinkClick r:id="rId4"/>
              </a:rPr>
              <a:t>YUNNAN TIN GROUP (ytc.cn)</a:t>
            </a:r>
            <a:endParaRPr lang="sv-SE" sz="2800" dirty="0"/>
          </a:p>
          <a:p>
            <a:pPr>
              <a:buFont typeface="Wingdings" panose="05000000000000000000" pitchFamily="2" charset="2"/>
              <a:buChar char="Ø"/>
            </a:pPr>
            <a:r>
              <a:rPr lang="en-US" sz="2800" dirty="0">
                <a:hlinkClick r:id="rId5"/>
              </a:rPr>
              <a:t>List of countries by tin production – Wikipedia</a:t>
            </a:r>
            <a:endParaRPr lang="en-US" sz="2800" dirty="0"/>
          </a:p>
          <a:p>
            <a:pPr>
              <a:buFont typeface="Wingdings" panose="05000000000000000000" pitchFamily="2" charset="2"/>
              <a:buChar char="Ø"/>
            </a:pPr>
            <a:r>
              <a:rPr lang="en-US" sz="2800" dirty="0">
                <a:hlinkClick r:id="rId6"/>
              </a:rPr>
              <a:t>tin | Definition, Properties, Uses, &amp; Facts | Britannica</a:t>
            </a:r>
            <a:endParaRPr lang="en-US" sz="2800" dirty="0"/>
          </a:p>
        </p:txBody>
      </p:sp>
    </p:spTree>
    <p:extLst>
      <p:ext uri="{BB962C8B-B14F-4D97-AF65-F5344CB8AC3E}">
        <p14:creationId xmlns:p14="http://schemas.microsoft.com/office/powerpoint/2010/main" val="1446547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01F04-4DD0-4B43-A1DE-ED32AF4884D5}"/>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6741373F-0BF5-40EE-81FD-A51CD9E8087C}"/>
              </a:ext>
            </a:extLst>
          </p:cNvPr>
          <p:cNvSpPr>
            <a:spLocks noGrp="1"/>
          </p:cNvSpPr>
          <p:nvPr>
            <p:ph idx="1"/>
          </p:nvPr>
        </p:nvSpPr>
        <p:spPr/>
        <p:txBody>
          <a:bodyPr>
            <a:normAutofit/>
          </a:bodyPr>
          <a:lstStyle/>
          <a:p>
            <a:pPr>
              <a:buFont typeface="Wingdings" panose="05000000000000000000" pitchFamily="2" charset="2"/>
              <a:buChar char="Ø"/>
            </a:pPr>
            <a:r>
              <a:rPr lang="en-US" sz="3200" dirty="0">
                <a:hlinkClick r:id="rId2"/>
              </a:rPr>
              <a:t>The Properties, Production, and Applications of Tin (thoughtco.com)</a:t>
            </a:r>
            <a:endParaRPr lang="en-US" sz="3200" dirty="0"/>
          </a:p>
          <a:p>
            <a:pPr>
              <a:buFont typeface="Wingdings" panose="05000000000000000000" pitchFamily="2" charset="2"/>
              <a:buChar char="Ø"/>
            </a:pPr>
            <a:r>
              <a:rPr lang="en-US" sz="3200" dirty="0">
                <a:hlinkClick r:id="rId3"/>
              </a:rPr>
              <a:t>Tech supply chains risk links to human rights abuses outside ‘conflict minerals’ hotspots - Research - Democratic Republic of the Congo | </a:t>
            </a:r>
            <a:r>
              <a:rPr lang="en-US" sz="3200" dirty="0" err="1">
                <a:hlinkClick r:id="rId3"/>
              </a:rPr>
              <a:t>ReliefWeb</a:t>
            </a:r>
            <a:endParaRPr lang="en-US" sz="3200" dirty="0"/>
          </a:p>
          <a:p>
            <a:pPr>
              <a:buFont typeface="Wingdings" panose="05000000000000000000" pitchFamily="2" charset="2"/>
              <a:buChar char="Ø"/>
            </a:pPr>
            <a:r>
              <a:rPr lang="en-US" sz="3200" dirty="0">
                <a:hlinkClick r:id="rId4"/>
              </a:rPr>
              <a:t>50,000 Tin Miners On Strike in Bolivia - The New York Times (nytimes.com)</a:t>
            </a:r>
            <a:endParaRPr lang="en-US" sz="3200" dirty="0"/>
          </a:p>
        </p:txBody>
      </p:sp>
    </p:spTree>
    <p:extLst>
      <p:ext uri="{BB962C8B-B14F-4D97-AF65-F5344CB8AC3E}">
        <p14:creationId xmlns:p14="http://schemas.microsoft.com/office/powerpoint/2010/main" val="281269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8E81-8056-4B6C-9D82-C4CB12CC55BA}"/>
              </a:ext>
            </a:extLst>
          </p:cNvPr>
          <p:cNvSpPr>
            <a:spLocks noGrp="1"/>
          </p:cNvSpPr>
          <p:nvPr>
            <p:ph type="title"/>
          </p:nvPr>
        </p:nvSpPr>
        <p:spPr/>
        <p:txBody>
          <a:bodyPr/>
          <a:lstStyle/>
          <a:p>
            <a:r>
              <a:rPr lang="en-US" dirty="0"/>
              <a:t>Tin</a:t>
            </a:r>
          </a:p>
        </p:txBody>
      </p:sp>
      <p:sp>
        <p:nvSpPr>
          <p:cNvPr id="3" name="Content Placeholder 2">
            <a:extLst>
              <a:ext uri="{FF2B5EF4-FFF2-40B4-BE49-F238E27FC236}">
                <a16:creationId xmlns:a16="http://schemas.microsoft.com/office/drawing/2014/main" id="{978A0C77-F591-465A-973B-80CA6E47D844}"/>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sz="3200" dirty="0"/>
              <a:t>Tin is a chemical element belonging to the carbon family in Group 14</a:t>
            </a:r>
          </a:p>
          <a:p>
            <a:pPr>
              <a:buFont typeface="Wingdings" panose="05000000000000000000" pitchFamily="2" charset="2"/>
              <a:buChar char="Ø"/>
            </a:pPr>
            <a:r>
              <a:rPr lang="en-US" sz="3200" dirty="0"/>
              <a:t>Tin is mainly used for plating steel cans used as food containers, in metals used for bearing, and in solder.</a:t>
            </a:r>
          </a:p>
          <a:p>
            <a:pPr>
              <a:buFont typeface="Wingdings" panose="05000000000000000000" pitchFamily="2" charset="2"/>
              <a:buChar char="Ø"/>
            </a:pPr>
            <a:r>
              <a:rPr lang="en-US" sz="3200" dirty="0"/>
              <a:t>Tin is mainly found in China, Thailand, Peru, Indonesia, Bolivia and Brazil.</a:t>
            </a:r>
          </a:p>
          <a:p>
            <a:pPr>
              <a:buFont typeface="Wingdings" panose="05000000000000000000" pitchFamily="2" charset="2"/>
              <a:buChar char="Ø"/>
            </a:pPr>
            <a:r>
              <a:rPr lang="en-US" sz="3200" dirty="0"/>
              <a:t>Tin made by reducing the ore with coal in a furnace.</a:t>
            </a:r>
          </a:p>
        </p:txBody>
      </p:sp>
      <p:pic>
        <p:nvPicPr>
          <p:cNvPr id="2050" name="Picture 2" descr="Image result for tin chemical element">
            <a:extLst>
              <a:ext uri="{FF2B5EF4-FFF2-40B4-BE49-F238E27FC236}">
                <a16:creationId xmlns:a16="http://schemas.microsoft.com/office/drawing/2014/main" id="{ABED390B-8EE2-4875-9ABF-19820D420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5451" y="365760"/>
            <a:ext cx="1788787" cy="178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9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1E672-8ED8-41D9-9C33-D5D8CE96F78D}"/>
              </a:ext>
            </a:extLst>
          </p:cNvPr>
          <p:cNvSpPr>
            <a:spLocks noGrp="1"/>
          </p:cNvSpPr>
          <p:nvPr>
            <p:ph type="title"/>
          </p:nvPr>
        </p:nvSpPr>
        <p:spPr>
          <a:xfrm>
            <a:off x="1249680" y="18330"/>
            <a:ext cx="9692640" cy="1325562"/>
          </a:xfrm>
        </p:spPr>
        <p:txBody>
          <a:bodyPr/>
          <a:lstStyle/>
          <a:p>
            <a:r>
              <a:rPr lang="en-US" dirty="0"/>
              <a:t>Place</a:t>
            </a:r>
          </a:p>
        </p:txBody>
      </p:sp>
      <p:sp>
        <p:nvSpPr>
          <p:cNvPr id="3" name="Content Placeholder 2">
            <a:extLst>
              <a:ext uri="{FF2B5EF4-FFF2-40B4-BE49-F238E27FC236}">
                <a16:creationId xmlns:a16="http://schemas.microsoft.com/office/drawing/2014/main" id="{D3530AA9-581D-4B8F-9C4B-358978034FA3}"/>
              </a:ext>
            </a:extLst>
          </p:cNvPr>
          <p:cNvSpPr>
            <a:spLocks noGrp="1"/>
          </p:cNvSpPr>
          <p:nvPr>
            <p:ph idx="1"/>
          </p:nvPr>
        </p:nvSpPr>
        <p:spPr>
          <a:xfrm>
            <a:off x="1097280" y="2303564"/>
            <a:ext cx="4834128" cy="4351337"/>
          </a:xfrm>
        </p:spPr>
        <p:txBody>
          <a:bodyPr>
            <a:normAutofit fontScale="70000" lnSpcReduction="20000"/>
          </a:bodyPr>
          <a:lstStyle/>
          <a:p>
            <a:pPr marL="0" indent="0">
              <a:buNone/>
            </a:pPr>
            <a:r>
              <a:rPr lang="en-US" sz="3900" dirty="0"/>
              <a:t>Tin is produced in:</a:t>
            </a:r>
            <a:endParaRPr lang="en-US" sz="4600" dirty="0"/>
          </a:p>
          <a:p>
            <a:pPr>
              <a:lnSpc>
                <a:spcPct val="170000"/>
              </a:lnSpc>
              <a:buFont typeface="Wingdings" panose="05000000000000000000" pitchFamily="2" charset="2"/>
              <a:buChar char="Ø"/>
            </a:pPr>
            <a:r>
              <a:rPr lang="en-US" sz="4600" dirty="0"/>
              <a:t>Chinas</a:t>
            </a:r>
          </a:p>
          <a:p>
            <a:pPr>
              <a:lnSpc>
                <a:spcPct val="170000"/>
              </a:lnSpc>
              <a:buFont typeface="Wingdings" panose="05000000000000000000" pitchFamily="2" charset="2"/>
              <a:buChar char="Ø"/>
            </a:pPr>
            <a:r>
              <a:rPr lang="en-US" sz="4600" dirty="0"/>
              <a:t>Bolivia</a:t>
            </a:r>
          </a:p>
          <a:p>
            <a:pPr>
              <a:lnSpc>
                <a:spcPct val="170000"/>
              </a:lnSpc>
              <a:buFont typeface="Wingdings" panose="05000000000000000000" pitchFamily="2" charset="2"/>
              <a:buChar char="Ø"/>
            </a:pPr>
            <a:r>
              <a:rPr lang="en-US" sz="4600" dirty="0"/>
              <a:t>Indonesia</a:t>
            </a:r>
          </a:p>
          <a:p>
            <a:pPr>
              <a:lnSpc>
                <a:spcPct val="170000"/>
              </a:lnSpc>
              <a:buFont typeface="Wingdings" panose="05000000000000000000" pitchFamily="2" charset="2"/>
              <a:buChar char="Ø"/>
            </a:pPr>
            <a:r>
              <a:rPr lang="en-US" sz="4600" dirty="0"/>
              <a:t>Peru</a:t>
            </a:r>
          </a:p>
          <a:p>
            <a:pPr>
              <a:lnSpc>
                <a:spcPct val="170000"/>
              </a:lnSpc>
              <a:buFont typeface="Wingdings" panose="05000000000000000000" pitchFamily="2" charset="2"/>
              <a:buChar char="Ø"/>
            </a:pPr>
            <a:endParaRPr lang="en-US" dirty="0"/>
          </a:p>
        </p:txBody>
      </p:sp>
      <p:sp>
        <p:nvSpPr>
          <p:cNvPr id="4" name="Content Placeholder 2">
            <a:extLst>
              <a:ext uri="{FF2B5EF4-FFF2-40B4-BE49-F238E27FC236}">
                <a16:creationId xmlns:a16="http://schemas.microsoft.com/office/drawing/2014/main" id="{52BACE59-B281-4A32-8AC7-A27AFC93AECC}"/>
              </a:ext>
            </a:extLst>
          </p:cNvPr>
          <p:cNvSpPr txBox="1">
            <a:spLocks/>
          </p:cNvSpPr>
          <p:nvPr/>
        </p:nvSpPr>
        <p:spPr>
          <a:xfrm>
            <a:off x="5053410" y="2092036"/>
            <a:ext cx="7578435" cy="649224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endParaRPr lang="en-US" sz="2400" dirty="0"/>
          </a:p>
          <a:p>
            <a:pPr>
              <a:lnSpc>
                <a:spcPct val="170000"/>
              </a:lnSpc>
              <a:buFont typeface="Wingdings" panose="05000000000000000000" pitchFamily="2" charset="2"/>
              <a:buChar char="Ø"/>
            </a:pPr>
            <a:r>
              <a:rPr lang="en-US" sz="3200" dirty="0"/>
              <a:t>Myanmar</a:t>
            </a:r>
          </a:p>
          <a:p>
            <a:pPr>
              <a:lnSpc>
                <a:spcPct val="170000"/>
              </a:lnSpc>
              <a:buFont typeface="Wingdings" panose="05000000000000000000" pitchFamily="2" charset="2"/>
              <a:buChar char="Ø"/>
            </a:pPr>
            <a:r>
              <a:rPr lang="en-US" sz="3200" dirty="0"/>
              <a:t>Brazil</a:t>
            </a:r>
          </a:p>
          <a:p>
            <a:pPr>
              <a:lnSpc>
                <a:spcPct val="170000"/>
              </a:lnSpc>
              <a:buFont typeface="Wingdings" panose="05000000000000000000" pitchFamily="2" charset="2"/>
              <a:buChar char="Ø"/>
            </a:pPr>
            <a:r>
              <a:rPr lang="en-US" sz="3200" dirty="0"/>
              <a:t>Nigeria</a:t>
            </a:r>
          </a:p>
          <a:p>
            <a:pPr>
              <a:lnSpc>
                <a:spcPct val="170000"/>
              </a:lnSpc>
              <a:buFont typeface="Wingdings" panose="05000000000000000000" pitchFamily="2" charset="2"/>
              <a:buChar char="Ø"/>
            </a:pPr>
            <a:r>
              <a:rPr lang="en-US" sz="3200" dirty="0"/>
              <a:t>Republic of the Congo</a:t>
            </a:r>
          </a:p>
        </p:txBody>
      </p:sp>
      <p:pic>
        <p:nvPicPr>
          <p:cNvPr id="3074" name="Picture 2" descr="Image result for tin map">
            <a:extLst>
              <a:ext uri="{FF2B5EF4-FFF2-40B4-BE49-F238E27FC236}">
                <a16:creationId xmlns:a16="http://schemas.microsoft.com/office/drawing/2014/main" id="{1E34E7B0-E357-48FB-B83B-61E04370C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410" y="203099"/>
            <a:ext cx="4541693" cy="258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1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6FAD-436B-423B-B6E9-C47D14E5C88B}"/>
              </a:ext>
            </a:extLst>
          </p:cNvPr>
          <p:cNvSpPr>
            <a:spLocks noGrp="1"/>
          </p:cNvSpPr>
          <p:nvPr>
            <p:ph type="title"/>
          </p:nvPr>
        </p:nvSpPr>
        <p:spPr/>
        <p:txBody>
          <a:bodyPr/>
          <a:lstStyle/>
          <a:p>
            <a:r>
              <a:rPr lang="en-US" dirty="0"/>
              <a:t>Trade</a:t>
            </a:r>
          </a:p>
        </p:txBody>
      </p:sp>
      <p:sp>
        <p:nvSpPr>
          <p:cNvPr id="3" name="Content Placeholder 2">
            <a:extLst>
              <a:ext uri="{FF2B5EF4-FFF2-40B4-BE49-F238E27FC236}">
                <a16:creationId xmlns:a16="http://schemas.microsoft.com/office/drawing/2014/main" id="{4035C080-909B-4FA6-A34F-689959D6C6D7}"/>
              </a:ext>
            </a:extLst>
          </p:cNvPr>
          <p:cNvSpPr>
            <a:spLocks noGrp="1"/>
          </p:cNvSpPr>
          <p:nvPr>
            <p:ph idx="1"/>
          </p:nvPr>
        </p:nvSpPr>
        <p:spPr>
          <a:xfrm>
            <a:off x="1095618" y="1934153"/>
            <a:ext cx="8595360" cy="4351337"/>
          </a:xfrm>
        </p:spPr>
        <p:txBody>
          <a:bodyPr>
            <a:normAutofit/>
          </a:bodyPr>
          <a:lstStyle/>
          <a:p>
            <a:pPr>
              <a:lnSpc>
                <a:spcPct val="150000"/>
              </a:lnSpc>
              <a:buFont typeface="Wingdings" panose="05000000000000000000" pitchFamily="2" charset="2"/>
              <a:buChar char="Ø"/>
            </a:pPr>
            <a:r>
              <a:rPr lang="en-US" sz="3200" dirty="0"/>
              <a:t>The top three United States markets by value for Tin that is imported is Peru, Indonesia, and Bolivia.</a:t>
            </a:r>
          </a:p>
          <a:p>
            <a:pPr>
              <a:lnSpc>
                <a:spcPct val="110000"/>
              </a:lnSpc>
              <a:buFont typeface="Wingdings" panose="05000000000000000000" pitchFamily="2" charset="2"/>
              <a:buChar char="Ø"/>
            </a:pPr>
            <a:endParaRPr lang="en-US" sz="100" dirty="0"/>
          </a:p>
          <a:p>
            <a:pPr>
              <a:lnSpc>
                <a:spcPct val="150000"/>
              </a:lnSpc>
              <a:buFont typeface="Wingdings" panose="05000000000000000000" pitchFamily="2" charset="2"/>
              <a:buChar char="Ø"/>
            </a:pPr>
            <a:r>
              <a:rPr lang="en-US" sz="3200" dirty="0"/>
              <a:t>The estimated value of imported refined tin in 2019 was $703 million.</a:t>
            </a:r>
          </a:p>
        </p:txBody>
      </p:sp>
      <p:pic>
        <p:nvPicPr>
          <p:cNvPr id="4098" name="Picture 2" descr="Image result for tin">
            <a:extLst>
              <a:ext uri="{FF2B5EF4-FFF2-40B4-BE49-F238E27FC236}">
                <a16:creationId xmlns:a16="http://schemas.microsoft.com/office/drawing/2014/main" id="{DB360979-8830-433E-AC16-40B9EEB2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609" y="314903"/>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2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ACD2-24F6-419F-9164-22158B00B6FE}"/>
              </a:ext>
            </a:extLst>
          </p:cNvPr>
          <p:cNvSpPr>
            <a:spLocks noGrp="1"/>
          </p:cNvSpPr>
          <p:nvPr>
            <p:ph type="title"/>
          </p:nvPr>
        </p:nvSpPr>
        <p:spPr/>
        <p:txBody>
          <a:bodyPr/>
          <a:lstStyle/>
          <a:p>
            <a:r>
              <a:rPr lang="en-US" dirty="0"/>
              <a:t>Corporations</a:t>
            </a:r>
          </a:p>
        </p:txBody>
      </p:sp>
      <p:sp>
        <p:nvSpPr>
          <p:cNvPr id="3" name="Content Placeholder 2">
            <a:extLst>
              <a:ext uri="{FF2B5EF4-FFF2-40B4-BE49-F238E27FC236}">
                <a16:creationId xmlns:a16="http://schemas.microsoft.com/office/drawing/2014/main" id="{FE54604A-4DF0-4CFD-9B15-9439844EE962}"/>
              </a:ext>
            </a:extLst>
          </p:cNvPr>
          <p:cNvSpPr>
            <a:spLocks noGrp="1"/>
          </p:cNvSpPr>
          <p:nvPr>
            <p:ph idx="1"/>
          </p:nvPr>
        </p:nvSpPr>
        <p:spPr>
          <a:xfrm>
            <a:off x="1261872" y="1691322"/>
            <a:ext cx="8595360" cy="4800918"/>
          </a:xfrm>
        </p:spPr>
        <p:txBody>
          <a:bodyPr>
            <a:normAutofit fontScale="92500" lnSpcReduction="20000"/>
          </a:bodyPr>
          <a:lstStyle/>
          <a:p>
            <a:pPr marL="0" indent="0">
              <a:lnSpc>
                <a:spcPct val="150000"/>
              </a:lnSpc>
              <a:buNone/>
            </a:pPr>
            <a:r>
              <a:rPr lang="en-US" sz="3200" dirty="0"/>
              <a:t>Top producers of tin:</a:t>
            </a:r>
          </a:p>
          <a:p>
            <a:pPr>
              <a:lnSpc>
                <a:spcPct val="150000"/>
              </a:lnSpc>
              <a:buFont typeface="Wingdings" panose="05000000000000000000" pitchFamily="2" charset="2"/>
              <a:buChar char="Ø"/>
            </a:pPr>
            <a:r>
              <a:rPr lang="en-US" sz="3200" dirty="0"/>
              <a:t>Yunnan Tin Company</a:t>
            </a:r>
          </a:p>
          <a:p>
            <a:pPr>
              <a:lnSpc>
                <a:spcPct val="150000"/>
              </a:lnSpc>
              <a:buFont typeface="Wingdings" panose="05000000000000000000" pitchFamily="2" charset="2"/>
              <a:buChar char="Ø"/>
            </a:pPr>
            <a:r>
              <a:rPr lang="en-US" sz="3200" dirty="0"/>
              <a:t>PT Timah</a:t>
            </a:r>
          </a:p>
          <a:p>
            <a:pPr>
              <a:lnSpc>
                <a:spcPct val="150000"/>
              </a:lnSpc>
              <a:buFont typeface="Wingdings" panose="05000000000000000000" pitchFamily="2" charset="2"/>
              <a:buChar char="Ø"/>
            </a:pPr>
            <a:r>
              <a:rPr lang="en-US" sz="3200" dirty="0"/>
              <a:t>Malaysia Smelting</a:t>
            </a:r>
          </a:p>
          <a:p>
            <a:pPr>
              <a:lnSpc>
                <a:spcPct val="150000"/>
              </a:lnSpc>
              <a:buFont typeface="Wingdings" panose="05000000000000000000" pitchFamily="2" charset="2"/>
              <a:buChar char="Ø"/>
            </a:pPr>
            <a:r>
              <a:rPr lang="en-US" sz="3200" dirty="0"/>
              <a:t>Yunnan Chengfeng Non-ferrous Metals</a:t>
            </a:r>
          </a:p>
          <a:p>
            <a:pPr>
              <a:lnSpc>
                <a:spcPct val="150000"/>
              </a:lnSpc>
              <a:buFont typeface="Wingdings" panose="05000000000000000000" pitchFamily="2" charset="2"/>
              <a:buChar char="Ø"/>
            </a:pPr>
            <a:r>
              <a:rPr lang="en-US" sz="3200" dirty="0"/>
              <a:t>Minsur</a:t>
            </a:r>
          </a:p>
        </p:txBody>
      </p:sp>
      <p:pic>
        <p:nvPicPr>
          <p:cNvPr id="5122" name="Picture 2" descr="Image result for tin">
            <a:extLst>
              <a:ext uri="{FF2B5EF4-FFF2-40B4-BE49-F238E27FC236}">
                <a16:creationId xmlns:a16="http://schemas.microsoft.com/office/drawing/2014/main" id="{71E98453-B4A9-4285-9489-79AE524D4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362" y="1244744"/>
            <a:ext cx="3982271" cy="2419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1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C7BD-6855-4B44-B4E6-308A9CE6DCAB}"/>
              </a:ext>
            </a:extLst>
          </p:cNvPr>
          <p:cNvSpPr>
            <a:spLocks noGrp="1"/>
          </p:cNvSpPr>
          <p:nvPr>
            <p:ph type="title"/>
          </p:nvPr>
        </p:nvSpPr>
        <p:spPr/>
        <p:txBody>
          <a:bodyPr/>
          <a:lstStyle/>
          <a:p>
            <a:r>
              <a:rPr lang="en-US" sz="4400" dirty="0"/>
              <a:t>Yunnan Tin Company</a:t>
            </a:r>
            <a:endParaRPr lang="en-US" dirty="0"/>
          </a:p>
        </p:txBody>
      </p:sp>
      <p:sp>
        <p:nvSpPr>
          <p:cNvPr id="3" name="Content Placeholder 2">
            <a:extLst>
              <a:ext uri="{FF2B5EF4-FFF2-40B4-BE49-F238E27FC236}">
                <a16:creationId xmlns:a16="http://schemas.microsoft.com/office/drawing/2014/main" id="{4EDC02C4-3D3A-44B2-8248-918AA80EFDF6}"/>
              </a:ext>
            </a:extLst>
          </p:cNvPr>
          <p:cNvSpPr>
            <a:spLocks noGrp="1"/>
          </p:cNvSpPr>
          <p:nvPr>
            <p:ph idx="1"/>
          </p:nvPr>
        </p:nvSpPr>
        <p:spPr>
          <a:xfrm>
            <a:off x="679981" y="1884218"/>
            <a:ext cx="8595360" cy="4807527"/>
          </a:xfrm>
        </p:spPr>
        <p:txBody>
          <a:bodyPr>
            <a:normAutofit fontScale="92500" lnSpcReduction="20000"/>
          </a:bodyPr>
          <a:lstStyle/>
          <a:p>
            <a:pPr>
              <a:lnSpc>
                <a:spcPct val="150000"/>
              </a:lnSpc>
              <a:buFont typeface="Wingdings" panose="05000000000000000000" pitchFamily="2" charset="2"/>
              <a:buChar char="Ø"/>
            </a:pPr>
            <a:r>
              <a:rPr lang="en-US" sz="3200" dirty="0"/>
              <a:t>The largest producer of tin in world.</a:t>
            </a:r>
          </a:p>
          <a:p>
            <a:pPr>
              <a:lnSpc>
                <a:spcPct val="150000"/>
              </a:lnSpc>
              <a:buFont typeface="Wingdings" panose="05000000000000000000" pitchFamily="2" charset="2"/>
              <a:buChar char="Ø"/>
            </a:pPr>
            <a:r>
              <a:rPr lang="en-US" sz="3200" dirty="0"/>
              <a:t> Put out 74,500 tons of tin in 2017</a:t>
            </a:r>
          </a:p>
          <a:p>
            <a:pPr>
              <a:lnSpc>
                <a:spcPct val="150000"/>
              </a:lnSpc>
              <a:buFont typeface="Wingdings" panose="05000000000000000000" pitchFamily="2" charset="2"/>
              <a:buChar char="Ø"/>
            </a:pPr>
            <a:r>
              <a:rPr lang="en-US" sz="3200" dirty="0"/>
              <a:t>Headquarter in Kunming, China</a:t>
            </a:r>
          </a:p>
          <a:p>
            <a:pPr>
              <a:lnSpc>
                <a:spcPct val="150000"/>
              </a:lnSpc>
              <a:buFont typeface="Wingdings" panose="05000000000000000000" pitchFamily="2" charset="2"/>
              <a:buChar char="Ø"/>
            </a:pPr>
            <a:r>
              <a:rPr lang="en-US" sz="3200" dirty="0"/>
              <a:t>Net Sales of $44,232,000,000 in 2020</a:t>
            </a:r>
          </a:p>
          <a:p>
            <a:pPr>
              <a:lnSpc>
                <a:spcPct val="150000"/>
              </a:lnSpc>
              <a:buFont typeface="Wingdings" panose="05000000000000000000" pitchFamily="2" charset="2"/>
              <a:buChar char="Ø"/>
            </a:pPr>
            <a:r>
              <a:rPr lang="en-US" sz="3200" dirty="0"/>
              <a:t>Operating Profit of $839,000,000 in 2020</a:t>
            </a:r>
          </a:p>
          <a:p>
            <a:pPr>
              <a:lnSpc>
                <a:spcPct val="150000"/>
              </a:lnSpc>
              <a:buFont typeface="Wingdings" panose="05000000000000000000" pitchFamily="2" charset="2"/>
              <a:buChar char="Ø"/>
            </a:pPr>
            <a:r>
              <a:rPr lang="en-US" sz="3200" dirty="0"/>
              <a:t>15171 employees</a:t>
            </a:r>
          </a:p>
        </p:txBody>
      </p:sp>
      <p:pic>
        <p:nvPicPr>
          <p:cNvPr id="6148" name="Picture 4" descr="Image result for tin">
            <a:extLst>
              <a:ext uri="{FF2B5EF4-FFF2-40B4-BE49-F238E27FC236}">
                <a16:creationId xmlns:a16="http://schemas.microsoft.com/office/drawing/2014/main" id="{36ED374E-D84A-49A9-B4B5-490011485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192" y="1028541"/>
            <a:ext cx="3206725" cy="234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9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1484-DB20-4DD9-B7F5-46D71180A018}"/>
              </a:ext>
            </a:extLst>
          </p:cNvPr>
          <p:cNvSpPr>
            <a:spLocks noGrp="1"/>
          </p:cNvSpPr>
          <p:nvPr>
            <p:ph type="title"/>
          </p:nvPr>
        </p:nvSpPr>
        <p:spPr/>
        <p:txBody>
          <a:bodyPr/>
          <a:lstStyle/>
          <a:p>
            <a:r>
              <a:rPr lang="en-US" dirty="0"/>
              <a:t>Production Process</a:t>
            </a:r>
          </a:p>
        </p:txBody>
      </p:sp>
      <p:sp>
        <p:nvSpPr>
          <p:cNvPr id="3" name="Content Placeholder 2">
            <a:extLst>
              <a:ext uri="{FF2B5EF4-FFF2-40B4-BE49-F238E27FC236}">
                <a16:creationId xmlns:a16="http://schemas.microsoft.com/office/drawing/2014/main" id="{1E9313E4-C80B-42F4-8C9C-5729EB2FDAEE}"/>
              </a:ext>
            </a:extLst>
          </p:cNvPr>
          <p:cNvSpPr>
            <a:spLocks noGrp="1"/>
          </p:cNvSpPr>
          <p:nvPr>
            <p:ph idx="1"/>
          </p:nvPr>
        </p:nvSpPr>
        <p:spPr>
          <a:xfrm>
            <a:off x="553949" y="1956619"/>
            <a:ext cx="8595360" cy="4351337"/>
          </a:xfrm>
        </p:spPr>
        <p:txBody>
          <a:bodyPr>
            <a:normAutofit/>
          </a:bodyPr>
          <a:lstStyle/>
          <a:p>
            <a:pPr>
              <a:buFont typeface="Wingdings" panose="05000000000000000000" pitchFamily="2" charset="2"/>
              <a:buChar char="Ø"/>
            </a:pPr>
            <a:r>
              <a:rPr lang="en-US" sz="2800" dirty="0"/>
              <a:t>Tin is most commonly produced from the mineral cassiterite, which is made up of around 80% tin.</a:t>
            </a:r>
          </a:p>
          <a:p>
            <a:pPr>
              <a:buFont typeface="Wingdings" panose="05000000000000000000" pitchFamily="2" charset="2"/>
              <a:buChar char="Ø"/>
            </a:pPr>
            <a:r>
              <a:rPr lang="en-US" sz="2800" dirty="0"/>
              <a:t>Tin is mostly produced in China and Indonesia.</a:t>
            </a:r>
          </a:p>
          <a:p>
            <a:pPr>
              <a:buFont typeface="Wingdings" panose="05000000000000000000" pitchFamily="2" charset="2"/>
              <a:buChar char="Ø"/>
            </a:pPr>
            <a:r>
              <a:rPr lang="en-US" sz="2800" dirty="0"/>
              <a:t>Tin is smelted at temperatures up to 2500 degrees Fahrenheit with carbon to produce low purity tin and CO2 gas.</a:t>
            </a:r>
          </a:p>
          <a:p>
            <a:pPr>
              <a:buFont typeface="Wingdings" panose="05000000000000000000" pitchFamily="2" charset="2"/>
              <a:buChar char="Ø"/>
            </a:pPr>
            <a:r>
              <a:rPr lang="en-US" sz="2800" dirty="0"/>
              <a:t>Tin then would get refined to a high purity through liquation, boiling, or electrolytic methods.</a:t>
            </a:r>
          </a:p>
        </p:txBody>
      </p:sp>
      <p:pic>
        <p:nvPicPr>
          <p:cNvPr id="1032" name="Picture 8" descr="Tin - Wikipedia">
            <a:extLst>
              <a:ext uri="{FF2B5EF4-FFF2-40B4-BE49-F238E27FC236}">
                <a16:creationId xmlns:a16="http://schemas.microsoft.com/office/drawing/2014/main" id="{3AC407A2-4C1F-49D9-B3F4-C13F4416F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9012" y="3538236"/>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4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9CD9-84D2-4A30-8E24-AB92005DF1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D3F935-1FD0-41C6-A738-D7E05127500A}"/>
              </a:ext>
            </a:extLst>
          </p:cNvPr>
          <p:cNvSpPr>
            <a:spLocks noGrp="1"/>
          </p:cNvSpPr>
          <p:nvPr>
            <p:ph idx="1"/>
          </p:nvPr>
        </p:nvSpPr>
        <p:spPr/>
        <p:txBody>
          <a:bodyPr/>
          <a:lstStyle/>
          <a:p>
            <a:endParaRPr lang="en-US"/>
          </a:p>
        </p:txBody>
      </p:sp>
      <p:pic>
        <p:nvPicPr>
          <p:cNvPr id="2050" name="Picture 2" descr="How tin is made - material, used, processing, steps, product, industry, Raw  Materials">
            <a:extLst>
              <a:ext uri="{FF2B5EF4-FFF2-40B4-BE49-F238E27FC236}">
                <a16:creationId xmlns:a16="http://schemas.microsoft.com/office/drawing/2014/main" id="{ACA2BDA5-3BE6-4A70-ADC2-49AE948B74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1362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4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49EA-8383-4B7D-ABCD-B67999FBD22A}"/>
              </a:ext>
            </a:extLst>
          </p:cNvPr>
          <p:cNvSpPr>
            <a:spLocks noGrp="1"/>
          </p:cNvSpPr>
          <p:nvPr>
            <p:ph type="title"/>
          </p:nvPr>
        </p:nvSpPr>
        <p:spPr/>
        <p:txBody>
          <a:bodyPr/>
          <a:lstStyle/>
          <a:p>
            <a:r>
              <a:rPr lang="en-US" dirty="0"/>
              <a:t>Controversy</a:t>
            </a:r>
          </a:p>
        </p:txBody>
      </p:sp>
      <p:sp>
        <p:nvSpPr>
          <p:cNvPr id="3" name="Content Placeholder 2">
            <a:extLst>
              <a:ext uri="{FF2B5EF4-FFF2-40B4-BE49-F238E27FC236}">
                <a16:creationId xmlns:a16="http://schemas.microsoft.com/office/drawing/2014/main" id="{10B8D1D5-A8A3-4FA3-A269-C8541264D081}"/>
              </a:ext>
            </a:extLst>
          </p:cNvPr>
          <p:cNvSpPr>
            <a:spLocks noGrp="1"/>
          </p:cNvSpPr>
          <p:nvPr>
            <p:ph idx="1"/>
          </p:nvPr>
        </p:nvSpPr>
        <p:spPr>
          <a:xfrm>
            <a:off x="426299" y="1928101"/>
            <a:ext cx="9569038" cy="4663440"/>
          </a:xfrm>
        </p:spPr>
        <p:txBody>
          <a:bodyPr>
            <a:normAutofit fontScale="92500" lnSpcReduction="10000"/>
          </a:bodyPr>
          <a:lstStyle/>
          <a:p>
            <a:pPr>
              <a:buFont typeface="Wingdings" panose="05000000000000000000" pitchFamily="2" charset="2"/>
              <a:buChar char="Ø"/>
            </a:pPr>
            <a:r>
              <a:rPr lang="en-US" sz="2800" dirty="0"/>
              <a:t>Verisk Maplecroft’s analysis shows that 3TG minerals ( Tin is included in these minerals) are being produced under the control of armed groups in countries such as Myanmar and Colombia.</a:t>
            </a:r>
          </a:p>
          <a:p>
            <a:pPr>
              <a:buFont typeface="Wingdings" panose="05000000000000000000" pitchFamily="2" charset="2"/>
              <a:buChar char="Ø"/>
            </a:pPr>
            <a:r>
              <a:rPr lang="en-US" sz="2800" dirty="0"/>
              <a:t> Health and safety violations occur with the mining of tin when surrounding communities get exposed to hazards, for example mine cave-ins and the spread of malaria in some of the largest tin producing countries.</a:t>
            </a:r>
          </a:p>
          <a:p>
            <a:pPr>
              <a:buFont typeface="Wingdings" panose="05000000000000000000" pitchFamily="2" charset="2"/>
              <a:buChar char="Ø"/>
            </a:pPr>
            <a:r>
              <a:rPr lang="en-US" sz="2800" dirty="0"/>
              <a:t>Tech companies do not acknowledge the fact that the materials they are receiving are produced illegally or mined by workers against their will or even underaged workers.</a:t>
            </a:r>
          </a:p>
        </p:txBody>
      </p:sp>
      <p:pic>
        <p:nvPicPr>
          <p:cNvPr id="4098" name="Picture 2" descr="The Deadly Tin Inside Your Smartphone - Bloomberg">
            <a:extLst>
              <a:ext uri="{FF2B5EF4-FFF2-40B4-BE49-F238E27FC236}">
                <a16:creationId xmlns:a16="http://schemas.microsoft.com/office/drawing/2014/main" id="{BBA9A93D-9738-4E97-9D76-9C47044F3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135" y="15700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553430"/>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1711</TotalTime>
  <Words>971</Words>
  <Application>Microsoft Office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Century Schoolbook</vt:lpstr>
      <vt:lpstr>Wingdings</vt:lpstr>
      <vt:lpstr>Wingdings 2</vt:lpstr>
      <vt:lpstr>View</vt:lpstr>
      <vt:lpstr>Tin</vt:lpstr>
      <vt:lpstr>Tin</vt:lpstr>
      <vt:lpstr>Place</vt:lpstr>
      <vt:lpstr>Trade</vt:lpstr>
      <vt:lpstr>Corporations</vt:lpstr>
      <vt:lpstr>Yunnan Tin Company</vt:lpstr>
      <vt:lpstr>Production Process</vt:lpstr>
      <vt:lpstr>PowerPoint Presentation</vt:lpstr>
      <vt:lpstr>Controversy</vt:lpstr>
      <vt:lpstr>PowerPoint Presentation</vt:lpstr>
      <vt:lpstr>Protests</vt:lpstr>
      <vt:lpstr>Imports</vt:lpstr>
      <vt:lpstr>Social Movements</vt:lpstr>
      <vt:lpstr>Demand</vt:lpstr>
      <vt:lpstr>Strategy for consumers</vt:lpstr>
      <vt:lpstr>Take Action</vt:lpstr>
      <vt:lpstr>Sources</vt:lpstr>
      <vt:lpstr>Sources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Dardis</dc:creator>
  <cp:lastModifiedBy>Jack Dardis</cp:lastModifiedBy>
  <cp:revision>41</cp:revision>
  <dcterms:created xsi:type="dcterms:W3CDTF">2021-02-15T22:04:41Z</dcterms:created>
  <dcterms:modified xsi:type="dcterms:W3CDTF">2021-04-27T00:33:48Z</dcterms:modified>
</cp:coreProperties>
</file>