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snapToObjects="1">
      <p:cViewPr varScale="1">
        <p:scale>
          <a:sx n="104" d="100"/>
          <a:sy n="104" d="100"/>
        </p:scale>
        <p:origin x="232" y="5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0.xml.rels><?xml version="1.0" encoding="UTF-8" standalone="yes"?>
<Relationships xmlns="http://schemas.openxmlformats.org/package/2006/relationships"><Relationship Id="rId1" Type="http://schemas.openxmlformats.org/officeDocument/2006/relationships/hyperlink" Target="https://www.aluminum.org/common-alloy-aluminum-sheet-antidumping-and-countervailing-duty-petitions" TargetMode="External"/></Relationships>
</file>

<file path=ppt/diagrams/_rels/data9.xml.rels><?xml version="1.0" encoding="UTF-8" standalone="yes"?>
<Relationships xmlns="http://schemas.openxmlformats.org/package/2006/relationships"><Relationship Id="rId3" Type="http://schemas.openxmlformats.org/officeDocument/2006/relationships/hyperlink" Target="https://www.youtube.com/watch?v=t4HAzfhWtqE" TargetMode="External"/><Relationship Id="rId2" Type="http://schemas.openxmlformats.org/officeDocument/2006/relationships/hyperlink" Target="https://www.youtube.com/watch?v=eGdXxFjqFsg" TargetMode="External"/><Relationship Id="rId1" Type="http://schemas.openxmlformats.org/officeDocument/2006/relationships/hyperlink" Target="https://www.youtube.com/watch?v=yn9qhQSMCRk" TargetMode="External"/></Relationships>
</file>

<file path=ppt/diagrams/_rels/drawing10.xml.rels><?xml version="1.0" encoding="UTF-8" standalone="yes"?>
<Relationships xmlns="http://schemas.openxmlformats.org/package/2006/relationships"><Relationship Id="rId1" Type="http://schemas.openxmlformats.org/officeDocument/2006/relationships/hyperlink" Target="https://www.aluminum.org/common-alloy-aluminum-sheet-antidumping-and-countervailing-duty-petitions" TargetMode="External"/></Relationships>
</file>

<file path=ppt/diagrams/_rels/drawing9.xml.rels><?xml version="1.0" encoding="UTF-8" standalone="yes"?>
<Relationships xmlns="http://schemas.openxmlformats.org/package/2006/relationships"><Relationship Id="rId3" Type="http://schemas.openxmlformats.org/officeDocument/2006/relationships/hyperlink" Target="https://www.youtube.com/watch?v=t4HAzfhWtqE" TargetMode="External"/><Relationship Id="rId2" Type="http://schemas.openxmlformats.org/officeDocument/2006/relationships/hyperlink" Target="https://www.youtube.com/watch?v=eGdXxFjqFsg" TargetMode="External"/><Relationship Id="rId1" Type="http://schemas.openxmlformats.org/officeDocument/2006/relationships/hyperlink" Target="https://www.youtube.com/watch?v=yn9qhQSMCRk"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EB5908-08E2-4EE7-9823-0201EA08BED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65C2F1D-B447-4BFF-8E6C-167B2AB4BE41}">
      <dgm:prSet/>
      <dgm:spPr/>
      <dgm:t>
        <a:bodyPr/>
        <a:lstStyle/>
        <a:p>
          <a:r>
            <a:rPr lang="en-US" dirty="0">
              <a:latin typeface="American Typewriter" panose="02090604020004020304" pitchFamily="18" charset="77"/>
            </a:rPr>
            <a:t>The largest producer of pure aluminum in the world is China, which produced roughly thirty three million tons of pure aluminum. </a:t>
          </a:r>
        </a:p>
      </dgm:t>
    </dgm:pt>
    <dgm:pt modelId="{CBBC0F00-4E24-420A-B55C-B55BA8CE5088}" type="parTrans" cxnId="{A175CD4E-6076-4EAC-8D0B-E7F30BA9E5E9}">
      <dgm:prSet/>
      <dgm:spPr/>
      <dgm:t>
        <a:bodyPr/>
        <a:lstStyle/>
        <a:p>
          <a:endParaRPr lang="en-US"/>
        </a:p>
      </dgm:t>
    </dgm:pt>
    <dgm:pt modelId="{DA71599D-46E8-4163-AAD1-EF6B1A5A2077}" type="sibTrans" cxnId="{A175CD4E-6076-4EAC-8D0B-E7F30BA9E5E9}">
      <dgm:prSet/>
      <dgm:spPr/>
      <dgm:t>
        <a:bodyPr/>
        <a:lstStyle/>
        <a:p>
          <a:endParaRPr lang="en-US"/>
        </a:p>
      </dgm:t>
    </dgm:pt>
    <dgm:pt modelId="{85911889-D365-44C6-BBB1-CC16F03AE53F}">
      <dgm:prSet/>
      <dgm:spPr/>
      <dgm:t>
        <a:bodyPr/>
        <a:lstStyle/>
        <a:p>
          <a:r>
            <a:rPr lang="en-US" dirty="0">
              <a:latin typeface="American Typewriter" panose="02090604020004020304" pitchFamily="18" charset="77"/>
            </a:rPr>
            <a:t>More top producers are India, Australia, Canada.  </a:t>
          </a:r>
        </a:p>
      </dgm:t>
    </dgm:pt>
    <dgm:pt modelId="{EF9B855B-308C-4197-93CB-03766CA0071A}" type="parTrans" cxnId="{679559C1-B95F-43DD-956D-B2BAF1E2C35D}">
      <dgm:prSet/>
      <dgm:spPr/>
      <dgm:t>
        <a:bodyPr/>
        <a:lstStyle/>
        <a:p>
          <a:endParaRPr lang="en-US"/>
        </a:p>
      </dgm:t>
    </dgm:pt>
    <dgm:pt modelId="{194475A9-E89F-4EC6-AFCF-0FC46EDCD0AC}" type="sibTrans" cxnId="{679559C1-B95F-43DD-956D-B2BAF1E2C35D}">
      <dgm:prSet/>
      <dgm:spPr/>
      <dgm:t>
        <a:bodyPr/>
        <a:lstStyle/>
        <a:p>
          <a:endParaRPr lang="en-US"/>
        </a:p>
      </dgm:t>
    </dgm:pt>
    <dgm:pt modelId="{2DBD9D5E-15DD-48A7-AEA7-5BDE7FE38551}">
      <dgm:prSet/>
      <dgm:spPr/>
      <dgm:t>
        <a:bodyPr/>
        <a:lstStyle/>
        <a:p>
          <a:r>
            <a:rPr lang="en-US" dirty="0">
              <a:latin typeface="American Typewriter" panose="02090604020004020304" pitchFamily="18" charset="77"/>
            </a:rPr>
            <a:t>Aluminum does not exist in a pure state. It is created by process of combining bauxite ore with silica and iron oxide.  </a:t>
          </a:r>
        </a:p>
      </dgm:t>
    </dgm:pt>
    <dgm:pt modelId="{DFC8CA4A-4625-4900-82CD-7B4A13DA502C}" type="parTrans" cxnId="{068F2433-F96F-47A9-B67F-30A2C74DE78E}">
      <dgm:prSet/>
      <dgm:spPr/>
      <dgm:t>
        <a:bodyPr/>
        <a:lstStyle/>
        <a:p>
          <a:endParaRPr lang="en-US"/>
        </a:p>
      </dgm:t>
    </dgm:pt>
    <dgm:pt modelId="{374DA577-8577-4380-9ACF-2809DE4EB041}" type="sibTrans" cxnId="{068F2433-F96F-47A9-B67F-30A2C74DE78E}">
      <dgm:prSet/>
      <dgm:spPr/>
      <dgm:t>
        <a:bodyPr/>
        <a:lstStyle/>
        <a:p>
          <a:endParaRPr lang="en-US"/>
        </a:p>
      </dgm:t>
    </dgm:pt>
    <dgm:pt modelId="{20167FEF-EFF4-7745-92A2-15187FCD5C76}" type="pres">
      <dgm:prSet presAssocID="{2CEB5908-08E2-4EE7-9823-0201EA08BEDF}" presName="linear" presStyleCnt="0">
        <dgm:presLayoutVars>
          <dgm:animLvl val="lvl"/>
          <dgm:resizeHandles val="exact"/>
        </dgm:presLayoutVars>
      </dgm:prSet>
      <dgm:spPr/>
    </dgm:pt>
    <dgm:pt modelId="{D1D0191F-758B-234B-A0A9-3E5D501B77CD}" type="pres">
      <dgm:prSet presAssocID="{D65C2F1D-B447-4BFF-8E6C-167B2AB4BE41}" presName="parentText" presStyleLbl="node1" presStyleIdx="0" presStyleCnt="3">
        <dgm:presLayoutVars>
          <dgm:chMax val="0"/>
          <dgm:bulletEnabled val="1"/>
        </dgm:presLayoutVars>
      </dgm:prSet>
      <dgm:spPr/>
    </dgm:pt>
    <dgm:pt modelId="{987BA439-BFD3-2C44-B705-FE2B929C2B97}" type="pres">
      <dgm:prSet presAssocID="{DA71599D-46E8-4163-AAD1-EF6B1A5A2077}" presName="spacer" presStyleCnt="0"/>
      <dgm:spPr/>
    </dgm:pt>
    <dgm:pt modelId="{50A737D2-57EA-AB4C-85D5-F98C183C378C}" type="pres">
      <dgm:prSet presAssocID="{85911889-D365-44C6-BBB1-CC16F03AE53F}" presName="parentText" presStyleLbl="node1" presStyleIdx="1" presStyleCnt="3">
        <dgm:presLayoutVars>
          <dgm:chMax val="0"/>
          <dgm:bulletEnabled val="1"/>
        </dgm:presLayoutVars>
      </dgm:prSet>
      <dgm:spPr/>
    </dgm:pt>
    <dgm:pt modelId="{9E344BE4-E3BA-1846-A6C6-942752809D93}" type="pres">
      <dgm:prSet presAssocID="{194475A9-E89F-4EC6-AFCF-0FC46EDCD0AC}" presName="spacer" presStyleCnt="0"/>
      <dgm:spPr/>
    </dgm:pt>
    <dgm:pt modelId="{51356C3D-1039-F54D-A075-84BD7517B7A2}" type="pres">
      <dgm:prSet presAssocID="{2DBD9D5E-15DD-48A7-AEA7-5BDE7FE38551}" presName="parentText" presStyleLbl="node1" presStyleIdx="2" presStyleCnt="3">
        <dgm:presLayoutVars>
          <dgm:chMax val="0"/>
          <dgm:bulletEnabled val="1"/>
        </dgm:presLayoutVars>
      </dgm:prSet>
      <dgm:spPr/>
    </dgm:pt>
  </dgm:ptLst>
  <dgm:cxnLst>
    <dgm:cxn modelId="{04C7DC20-109A-2A4C-94A2-747E9C058605}" type="presOf" srcId="{85911889-D365-44C6-BBB1-CC16F03AE53F}" destId="{50A737D2-57EA-AB4C-85D5-F98C183C378C}" srcOrd="0" destOrd="0" presId="urn:microsoft.com/office/officeart/2005/8/layout/vList2"/>
    <dgm:cxn modelId="{19DC532D-DA9B-AA41-9B8D-093567E1EEAC}" type="presOf" srcId="{2CEB5908-08E2-4EE7-9823-0201EA08BEDF}" destId="{20167FEF-EFF4-7745-92A2-15187FCD5C76}" srcOrd="0" destOrd="0" presId="urn:microsoft.com/office/officeart/2005/8/layout/vList2"/>
    <dgm:cxn modelId="{068F2433-F96F-47A9-B67F-30A2C74DE78E}" srcId="{2CEB5908-08E2-4EE7-9823-0201EA08BEDF}" destId="{2DBD9D5E-15DD-48A7-AEA7-5BDE7FE38551}" srcOrd="2" destOrd="0" parTransId="{DFC8CA4A-4625-4900-82CD-7B4A13DA502C}" sibTransId="{374DA577-8577-4380-9ACF-2809DE4EB041}"/>
    <dgm:cxn modelId="{F0450849-3C04-4A4F-9C9E-85920D946C65}" type="presOf" srcId="{D65C2F1D-B447-4BFF-8E6C-167B2AB4BE41}" destId="{D1D0191F-758B-234B-A0A9-3E5D501B77CD}" srcOrd="0" destOrd="0" presId="urn:microsoft.com/office/officeart/2005/8/layout/vList2"/>
    <dgm:cxn modelId="{A175CD4E-6076-4EAC-8D0B-E7F30BA9E5E9}" srcId="{2CEB5908-08E2-4EE7-9823-0201EA08BEDF}" destId="{D65C2F1D-B447-4BFF-8E6C-167B2AB4BE41}" srcOrd="0" destOrd="0" parTransId="{CBBC0F00-4E24-420A-B55C-B55BA8CE5088}" sibTransId="{DA71599D-46E8-4163-AAD1-EF6B1A5A2077}"/>
    <dgm:cxn modelId="{58BE1D7F-CF3B-354B-BF00-E6F4DC8E0FB0}" type="presOf" srcId="{2DBD9D5E-15DD-48A7-AEA7-5BDE7FE38551}" destId="{51356C3D-1039-F54D-A075-84BD7517B7A2}" srcOrd="0" destOrd="0" presId="urn:microsoft.com/office/officeart/2005/8/layout/vList2"/>
    <dgm:cxn modelId="{679559C1-B95F-43DD-956D-B2BAF1E2C35D}" srcId="{2CEB5908-08E2-4EE7-9823-0201EA08BEDF}" destId="{85911889-D365-44C6-BBB1-CC16F03AE53F}" srcOrd="1" destOrd="0" parTransId="{EF9B855B-308C-4197-93CB-03766CA0071A}" sibTransId="{194475A9-E89F-4EC6-AFCF-0FC46EDCD0AC}"/>
    <dgm:cxn modelId="{93DD4D39-7CE5-6B48-9F9F-FD16B95AE0B6}" type="presParOf" srcId="{20167FEF-EFF4-7745-92A2-15187FCD5C76}" destId="{D1D0191F-758B-234B-A0A9-3E5D501B77CD}" srcOrd="0" destOrd="0" presId="urn:microsoft.com/office/officeart/2005/8/layout/vList2"/>
    <dgm:cxn modelId="{0F2B7F0D-613E-AD48-B245-E49FA9417F97}" type="presParOf" srcId="{20167FEF-EFF4-7745-92A2-15187FCD5C76}" destId="{987BA439-BFD3-2C44-B705-FE2B929C2B97}" srcOrd="1" destOrd="0" presId="urn:microsoft.com/office/officeart/2005/8/layout/vList2"/>
    <dgm:cxn modelId="{0B8958A0-B253-5542-AAF1-C1B60DDD9DB8}" type="presParOf" srcId="{20167FEF-EFF4-7745-92A2-15187FCD5C76}" destId="{50A737D2-57EA-AB4C-85D5-F98C183C378C}" srcOrd="2" destOrd="0" presId="urn:microsoft.com/office/officeart/2005/8/layout/vList2"/>
    <dgm:cxn modelId="{D2880F27-652B-B040-82FF-4431A4F66996}" type="presParOf" srcId="{20167FEF-EFF4-7745-92A2-15187FCD5C76}" destId="{9E344BE4-E3BA-1846-A6C6-942752809D93}" srcOrd="3" destOrd="0" presId="urn:microsoft.com/office/officeart/2005/8/layout/vList2"/>
    <dgm:cxn modelId="{F7A31CCE-8807-DC41-9F58-ED18374B14A4}" type="presParOf" srcId="{20167FEF-EFF4-7745-92A2-15187FCD5C76}" destId="{51356C3D-1039-F54D-A075-84BD7517B7A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9A18C9-BAD6-447A-A886-098488E7F190}"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2EDA4C2C-8E60-48A6-BC4A-79A42E2326C9}">
      <dgm:prSet/>
      <dgm:spPr/>
      <dgm:t>
        <a:bodyPr/>
        <a:lstStyle/>
        <a:p>
          <a:r>
            <a:rPr lang="en-US" dirty="0">
              <a:latin typeface="American Typewriter" panose="02090604020004020304" pitchFamily="18" charset="77"/>
            </a:rPr>
            <a:t>Recycle, recycle, recycle! </a:t>
          </a:r>
        </a:p>
      </dgm:t>
    </dgm:pt>
    <dgm:pt modelId="{80C2F567-72CA-4526-82EC-97E815234557}" type="parTrans" cxnId="{D4088F88-027A-4B3D-A49E-087CD64B6181}">
      <dgm:prSet/>
      <dgm:spPr/>
      <dgm:t>
        <a:bodyPr/>
        <a:lstStyle/>
        <a:p>
          <a:endParaRPr lang="en-US"/>
        </a:p>
      </dgm:t>
    </dgm:pt>
    <dgm:pt modelId="{6BF05D19-3023-45FE-BD5F-CF8AFBB4AF26}" type="sibTrans" cxnId="{D4088F88-027A-4B3D-A49E-087CD64B6181}">
      <dgm:prSet/>
      <dgm:spPr/>
      <dgm:t>
        <a:bodyPr/>
        <a:lstStyle/>
        <a:p>
          <a:endParaRPr lang="en-US"/>
        </a:p>
      </dgm:t>
    </dgm:pt>
    <dgm:pt modelId="{45CAFD94-CC38-4A45-8D95-69859D3830BA}">
      <dgm:prSet/>
      <dgm:spPr/>
      <dgm:t>
        <a:bodyPr/>
        <a:lstStyle/>
        <a:p>
          <a:r>
            <a:rPr lang="en-US" dirty="0">
              <a:latin typeface="American Typewriter" panose="02090604020004020304" pitchFamily="18" charset="77"/>
              <a:hlinkClick xmlns:r="http://schemas.openxmlformats.org/officeDocument/2006/relationships" r:id="rId1"/>
            </a:rPr>
            <a:t>https://www.aluminum.org/common-alloy-aluminum-sheet-antidumping-and-countervailing-duty-petitions</a:t>
          </a:r>
          <a:endParaRPr lang="en-US" dirty="0">
            <a:latin typeface="American Typewriter" panose="02090604020004020304" pitchFamily="18" charset="77"/>
          </a:endParaRPr>
        </a:p>
      </dgm:t>
    </dgm:pt>
    <dgm:pt modelId="{83BE079F-7154-42EB-AC15-79BBA7CC67F7}" type="parTrans" cxnId="{448BD223-7C28-4D4C-B7D3-F073E2C384DE}">
      <dgm:prSet/>
      <dgm:spPr/>
      <dgm:t>
        <a:bodyPr/>
        <a:lstStyle/>
        <a:p>
          <a:endParaRPr lang="en-US"/>
        </a:p>
      </dgm:t>
    </dgm:pt>
    <dgm:pt modelId="{D1B15CC4-C073-4613-ABE6-FD2B7B49DE9E}" type="sibTrans" cxnId="{448BD223-7C28-4D4C-B7D3-F073E2C384DE}">
      <dgm:prSet/>
      <dgm:spPr/>
      <dgm:t>
        <a:bodyPr/>
        <a:lstStyle/>
        <a:p>
          <a:endParaRPr lang="en-US"/>
        </a:p>
      </dgm:t>
    </dgm:pt>
    <dgm:pt modelId="{41147A18-2E45-4A48-8668-08042D743842}" type="pres">
      <dgm:prSet presAssocID="{0E9A18C9-BAD6-447A-A886-098488E7F190}" presName="Name0" presStyleCnt="0">
        <dgm:presLayoutVars>
          <dgm:dir/>
          <dgm:animLvl val="lvl"/>
          <dgm:resizeHandles val="exact"/>
        </dgm:presLayoutVars>
      </dgm:prSet>
      <dgm:spPr/>
    </dgm:pt>
    <dgm:pt modelId="{92F8640E-2B40-BB44-B0C5-98185A605C5D}" type="pres">
      <dgm:prSet presAssocID="{45CAFD94-CC38-4A45-8D95-69859D3830BA}" presName="boxAndChildren" presStyleCnt="0"/>
      <dgm:spPr/>
    </dgm:pt>
    <dgm:pt modelId="{9D2E56D0-B556-E34C-A08E-AE88E0537B99}" type="pres">
      <dgm:prSet presAssocID="{45CAFD94-CC38-4A45-8D95-69859D3830BA}" presName="parentTextBox" presStyleLbl="node1" presStyleIdx="0" presStyleCnt="2"/>
      <dgm:spPr/>
    </dgm:pt>
    <dgm:pt modelId="{B05A7201-CC21-DA40-802D-1256D2912CBC}" type="pres">
      <dgm:prSet presAssocID="{6BF05D19-3023-45FE-BD5F-CF8AFBB4AF26}" presName="sp" presStyleCnt="0"/>
      <dgm:spPr/>
    </dgm:pt>
    <dgm:pt modelId="{A4E1FADC-0DF3-724B-9A77-93C0360F9618}" type="pres">
      <dgm:prSet presAssocID="{2EDA4C2C-8E60-48A6-BC4A-79A42E2326C9}" presName="arrowAndChildren" presStyleCnt="0"/>
      <dgm:spPr/>
    </dgm:pt>
    <dgm:pt modelId="{F22D72ED-7E9A-0B4C-9B4C-6ED8D4A6B4B2}" type="pres">
      <dgm:prSet presAssocID="{2EDA4C2C-8E60-48A6-BC4A-79A42E2326C9}" presName="parentTextArrow" presStyleLbl="node1" presStyleIdx="1" presStyleCnt="2"/>
      <dgm:spPr/>
    </dgm:pt>
  </dgm:ptLst>
  <dgm:cxnLst>
    <dgm:cxn modelId="{448BD223-7C28-4D4C-B7D3-F073E2C384DE}" srcId="{0E9A18C9-BAD6-447A-A886-098488E7F190}" destId="{45CAFD94-CC38-4A45-8D95-69859D3830BA}" srcOrd="1" destOrd="0" parTransId="{83BE079F-7154-42EB-AC15-79BBA7CC67F7}" sibTransId="{D1B15CC4-C073-4613-ABE6-FD2B7B49DE9E}"/>
    <dgm:cxn modelId="{998ED04A-9243-9C40-8CE5-61ABEB7A913C}" type="presOf" srcId="{0E9A18C9-BAD6-447A-A886-098488E7F190}" destId="{41147A18-2E45-4A48-8668-08042D743842}" srcOrd="0" destOrd="0" presId="urn:microsoft.com/office/officeart/2005/8/layout/process4"/>
    <dgm:cxn modelId="{2A3F664D-94BF-1640-A613-7056911AA7F4}" type="presOf" srcId="{2EDA4C2C-8E60-48A6-BC4A-79A42E2326C9}" destId="{F22D72ED-7E9A-0B4C-9B4C-6ED8D4A6B4B2}" srcOrd="0" destOrd="0" presId="urn:microsoft.com/office/officeart/2005/8/layout/process4"/>
    <dgm:cxn modelId="{D4088F88-027A-4B3D-A49E-087CD64B6181}" srcId="{0E9A18C9-BAD6-447A-A886-098488E7F190}" destId="{2EDA4C2C-8E60-48A6-BC4A-79A42E2326C9}" srcOrd="0" destOrd="0" parTransId="{80C2F567-72CA-4526-82EC-97E815234557}" sibTransId="{6BF05D19-3023-45FE-BD5F-CF8AFBB4AF26}"/>
    <dgm:cxn modelId="{4024D991-8994-894A-8325-4FCF3BC682F0}" type="presOf" srcId="{45CAFD94-CC38-4A45-8D95-69859D3830BA}" destId="{9D2E56D0-B556-E34C-A08E-AE88E0537B99}" srcOrd="0" destOrd="0" presId="urn:microsoft.com/office/officeart/2005/8/layout/process4"/>
    <dgm:cxn modelId="{E39A4A6C-CC6B-9E48-9A64-D1369D8F881B}" type="presParOf" srcId="{41147A18-2E45-4A48-8668-08042D743842}" destId="{92F8640E-2B40-BB44-B0C5-98185A605C5D}" srcOrd="0" destOrd="0" presId="urn:microsoft.com/office/officeart/2005/8/layout/process4"/>
    <dgm:cxn modelId="{DFE67657-E44B-784F-B120-EB65773E6094}" type="presParOf" srcId="{92F8640E-2B40-BB44-B0C5-98185A605C5D}" destId="{9D2E56D0-B556-E34C-A08E-AE88E0537B99}" srcOrd="0" destOrd="0" presId="urn:microsoft.com/office/officeart/2005/8/layout/process4"/>
    <dgm:cxn modelId="{04056C9D-068F-9E49-B69B-A11A223BF5FD}" type="presParOf" srcId="{41147A18-2E45-4A48-8668-08042D743842}" destId="{B05A7201-CC21-DA40-802D-1256D2912CBC}" srcOrd="1" destOrd="0" presId="urn:microsoft.com/office/officeart/2005/8/layout/process4"/>
    <dgm:cxn modelId="{22547588-C931-264F-8100-7617923E5DEB}" type="presParOf" srcId="{41147A18-2E45-4A48-8668-08042D743842}" destId="{A4E1FADC-0DF3-724B-9A77-93C0360F9618}" srcOrd="2" destOrd="0" presId="urn:microsoft.com/office/officeart/2005/8/layout/process4"/>
    <dgm:cxn modelId="{A54BE442-5236-3C4B-815A-A2DDF36BFFEB}" type="presParOf" srcId="{A4E1FADC-0DF3-724B-9A77-93C0360F9618}" destId="{F22D72ED-7E9A-0B4C-9B4C-6ED8D4A6B4B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6C281E-8FB9-4B22-AF6F-1688574089F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5DFB5AD-C74B-4C33-B57D-68E1B625F519}">
      <dgm:prSet/>
      <dgm:spPr/>
      <dgm:t>
        <a:bodyPr/>
        <a:lstStyle/>
        <a:p>
          <a:r>
            <a:rPr lang="en-US" dirty="0">
              <a:latin typeface="American Typewriter" panose="02090604020004020304" pitchFamily="18" charset="77"/>
            </a:rPr>
            <a:t>The United States imported roughly four million tons of aluminum in 2019</a:t>
          </a:r>
        </a:p>
      </dgm:t>
    </dgm:pt>
    <dgm:pt modelId="{3B0A1BD0-4D06-45BF-AFA4-8657581A6B13}" type="parTrans" cxnId="{2162F88B-AC16-4760-B634-795E56B218ED}">
      <dgm:prSet/>
      <dgm:spPr/>
      <dgm:t>
        <a:bodyPr/>
        <a:lstStyle/>
        <a:p>
          <a:endParaRPr lang="en-US"/>
        </a:p>
      </dgm:t>
    </dgm:pt>
    <dgm:pt modelId="{83A59ABB-4B80-47DF-BE46-5333CD8C5B3A}" type="sibTrans" cxnId="{2162F88B-AC16-4760-B634-795E56B218ED}">
      <dgm:prSet/>
      <dgm:spPr/>
      <dgm:t>
        <a:bodyPr/>
        <a:lstStyle/>
        <a:p>
          <a:endParaRPr lang="en-US"/>
        </a:p>
      </dgm:t>
    </dgm:pt>
    <dgm:pt modelId="{8AE4C707-EB30-4EC0-A1ED-C4CEABE2A2CD}">
      <dgm:prSet/>
      <dgm:spPr/>
      <dgm:t>
        <a:bodyPr/>
        <a:lstStyle/>
        <a:p>
          <a:r>
            <a:rPr lang="en-US" dirty="0">
              <a:latin typeface="American Typewriter" panose="02090604020004020304" pitchFamily="18" charset="77"/>
            </a:rPr>
            <a:t>Consumption in the United States totaled roughly 3.4 million tons </a:t>
          </a:r>
        </a:p>
      </dgm:t>
    </dgm:pt>
    <dgm:pt modelId="{5E4B8463-200F-4146-A8A2-17A6BE75CCBD}" type="parTrans" cxnId="{7FEEBC07-3C24-4C71-8396-B72D93C4D675}">
      <dgm:prSet/>
      <dgm:spPr/>
      <dgm:t>
        <a:bodyPr/>
        <a:lstStyle/>
        <a:p>
          <a:endParaRPr lang="en-US"/>
        </a:p>
      </dgm:t>
    </dgm:pt>
    <dgm:pt modelId="{6E2864E9-B9F3-420C-9BE1-4ACFBEF2D23D}" type="sibTrans" cxnId="{7FEEBC07-3C24-4C71-8396-B72D93C4D675}">
      <dgm:prSet/>
      <dgm:spPr/>
      <dgm:t>
        <a:bodyPr/>
        <a:lstStyle/>
        <a:p>
          <a:endParaRPr lang="en-US"/>
        </a:p>
      </dgm:t>
    </dgm:pt>
    <dgm:pt modelId="{1EC201DB-735A-4DCF-8846-63EA74966F2B}">
      <dgm:prSet/>
      <dgm:spPr/>
      <dgm:t>
        <a:bodyPr/>
        <a:lstStyle/>
        <a:p>
          <a:r>
            <a:rPr lang="en-US" dirty="0">
              <a:latin typeface="American Typewriter" panose="02090604020004020304" pitchFamily="18" charset="77"/>
            </a:rPr>
            <a:t>Canada is the largest exporter of aluminum to the US, and plays a key role in US manufacturing industries </a:t>
          </a:r>
        </a:p>
      </dgm:t>
    </dgm:pt>
    <dgm:pt modelId="{0D3C10BA-4849-47CF-95B0-52CDB1F22BC7}" type="parTrans" cxnId="{26C22638-FC5D-45CD-BAD4-088E80D38101}">
      <dgm:prSet/>
      <dgm:spPr/>
      <dgm:t>
        <a:bodyPr/>
        <a:lstStyle/>
        <a:p>
          <a:endParaRPr lang="en-US"/>
        </a:p>
      </dgm:t>
    </dgm:pt>
    <dgm:pt modelId="{10FB9F97-D37A-4EBE-BADE-528C0FE47598}" type="sibTrans" cxnId="{26C22638-FC5D-45CD-BAD4-088E80D38101}">
      <dgm:prSet/>
      <dgm:spPr/>
      <dgm:t>
        <a:bodyPr/>
        <a:lstStyle/>
        <a:p>
          <a:endParaRPr lang="en-US"/>
        </a:p>
      </dgm:t>
    </dgm:pt>
    <dgm:pt modelId="{A1C8FD35-986E-6042-ADBE-5E490A7E889D}" type="pres">
      <dgm:prSet presAssocID="{336C281E-8FB9-4B22-AF6F-1688574089F4}" presName="linear" presStyleCnt="0">
        <dgm:presLayoutVars>
          <dgm:animLvl val="lvl"/>
          <dgm:resizeHandles val="exact"/>
        </dgm:presLayoutVars>
      </dgm:prSet>
      <dgm:spPr/>
    </dgm:pt>
    <dgm:pt modelId="{F19AFB69-5A00-9E4D-9835-F54A78E39565}" type="pres">
      <dgm:prSet presAssocID="{D5DFB5AD-C74B-4C33-B57D-68E1B625F519}" presName="parentText" presStyleLbl="node1" presStyleIdx="0" presStyleCnt="3">
        <dgm:presLayoutVars>
          <dgm:chMax val="0"/>
          <dgm:bulletEnabled val="1"/>
        </dgm:presLayoutVars>
      </dgm:prSet>
      <dgm:spPr/>
    </dgm:pt>
    <dgm:pt modelId="{A2A25480-BB7A-C348-997E-0DE0A75B5D30}" type="pres">
      <dgm:prSet presAssocID="{83A59ABB-4B80-47DF-BE46-5333CD8C5B3A}" presName="spacer" presStyleCnt="0"/>
      <dgm:spPr/>
    </dgm:pt>
    <dgm:pt modelId="{62F1B772-C601-8A48-B1B6-4BE2849CC78A}" type="pres">
      <dgm:prSet presAssocID="{8AE4C707-EB30-4EC0-A1ED-C4CEABE2A2CD}" presName="parentText" presStyleLbl="node1" presStyleIdx="1" presStyleCnt="3">
        <dgm:presLayoutVars>
          <dgm:chMax val="0"/>
          <dgm:bulletEnabled val="1"/>
        </dgm:presLayoutVars>
      </dgm:prSet>
      <dgm:spPr/>
    </dgm:pt>
    <dgm:pt modelId="{2B4410F7-AC18-7F4F-8EE7-341F820E7B6D}" type="pres">
      <dgm:prSet presAssocID="{6E2864E9-B9F3-420C-9BE1-4ACFBEF2D23D}" presName="spacer" presStyleCnt="0"/>
      <dgm:spPr/>
    </dgm:pt>
    <dgm:pt modelId="{35A58A03-4A0F-6247-A59A-F53C11706B36}" type="pres">
      <dgm:prSet presAssocID="{1EC201DB-735A-4DCF-8846-63EA74966F2B}" presName="parentText" presStyleLbl="node1" presStyleIdx="2" presStyleCnt="3">
        <dgm:presLayoutVars>
          <dgm:chMax val="0"/>
          <dgm:bulletEnabled val="1"/>
        </dgm:presLayoutVars>
      </dgm:prSet>
      <dgm:spPr/>
    </dgm:pt>
  </dgm:ptLst>
  <dgm:cxnLst>
    <dgm:cxn modelId="{7FEEBC07-3C24-4C71-8396-B72D93C4D675}" srcId="{336C281E-8FB9-4B22-AF6F-1688574089F4}" destId="{8AE4C707-EB30-4EC0-A1ED-C4CEABE2A2CD}" srcOrd="1" destOrd="0" parTransId="{5E4B8463-200F-4146-A8A2-17A6BE75CCBD}" sibTransId="{6E2864E9-B9F3-420C-9BE1-4ACFBEF2D23D}"/>
    <dgm:cxn modelId="{A7AD6A0C-3E10-BA48-980E-C032E9CB5530}" type="presOf" srcId="{8AE4C707-EB30-4EC0-A1ED-C4CEABE2A2CD}" destId="{62F1B772-C601-8A48-B1B6-4BE2849CC78A}" srcOrd="0" destOrd="0" presId="urn:microsoft.com/office/officeart/2005/8/layout/vList2"/>
    <dgm:cxn modelId="{26C22638-FC5D-45CD-BAD4-088E80D38101}" srcId="{336C281E-8FB9-4B22-AF6F-1688574089F4}" destId="{1EC201DB-735A-4DCF-8846-63EA74966F2B}" srcOrd="2" destOrd="0" parTransId="{0D3C10BA-4849-47CF-95B0-52CDB1F22BC7}" sibTransId="{10FB9F97-D37A-4EBE-BADE-528C0FE47598}"/>
    <dgm:cxn modelId="{2C7BF253-2548-7848-9305-A9E48BE13F2B}" type="presOf" srcId="{336C281E-8FB9-4B22-AF6F-1688574089F4}" destId="{A1C8FD35-986E-6042-ADBE-5E490A7E889D}" srcOrd="0" destOrd="0" presId="urn:microsoft.com/office/officeart/2005/8/layout/vList2"/>
    <dgm:cxn modelId="{78299F5C-AB85-8F4A-AE09-3F5DF44F8F51}" type="presOf" srcId="{D5DFB5AD-C74B-4C33-B57D-68E1B625F519}" destId="{F19AFB69-5A00-9E4D-9835-F54A78E39565}" srcOrd="0" destOrd="0" presId="urn:microsoft.com/office/officeart/2005/8/layout/vList2"/>
    <dgm:cxn modelId="{2162F88B-AC16-4760-B634-795E56B218ED}" srcId="{336C281E-8FB9-4B22-AF6F-1688574089F4}" destId="{D5DFB5AD-C74B-4C33-B57D-68E1B625F519}" srcOrd="0" destOrd="0" parTransId="{3B0A1BD0-4D06-45BF-AFA4-8657581A6B13}" sibTransId="{83A59ABB-4B80-47DF-BE46-5333CD8C5B3A}"/>
    <dgm:cxn modelId="{9CE8CEC0-1465-C948-9F68-5C98F3ECDAA3}" type="presOf" srcId="{1EC201DB-735A-4DCF-8846-63EA74966F2B}" destId="{35A58A03-4A0F-6247-A59A-F53C11706B36}" srcOrd="0" destOrd="0" presId="urn:microsoft.com/office/officeart/2005/8/layout/vList2"/>
    <dgm:cxn modelId="{BC2DA269-9ABC-524B-A3BD-17079E275D50}" type="presParOf" srcId="{A1C8FD35-986E-6042-ADBE-5E490A7E889D}" destId="{F19AFB69-5A00-9E4D-9835-F54A78E39565}" srcOrd="0" destOrd="0" presId="urn:microsoft.com/office/officeart/2005/8/layout/vList2"/>
    <dgm:cxn modelId="{1D30C033-9450-4D4F-9F25-7199EE01D37B}" type="presParOf" srcId="{A1C8FD35-986E-6042-ADBE-5E490A7E889D}" destId="{A2A25480-BB7A-C348-997E-0DE0A75B5D30}" srcOrd="1" destOrd="0" presId="urn:microsoft.com/office/officeart/2005/8/layout/vList2"/>
    <dgm:cxn modelId="{7D8AC288-CE12-8A46-9F2B-B1CDEC645FB7}" type="presParOf" srcId="{A1C8FD35-986E-6042-ADBE-5E490A7E889D}" destId="{62F1B772-C601-8A48-B1B6-4BE2849CC78A}" srcOrd="2" destOrd="0" presId="urn:microsoft.com/office/officeart/2005/8/layout/vList2"/>
    <dgm:cxn modelId="{EDCD206D-2D7E-F74C-AC31-3E1CD31DDFA7}" type="presParOf" srcId="{A1C8FD35-986E-6042-ADBE-5E490A7E889D}" destId="{2B4410F7-AC18-7F4F-8EE7-341F820E7B6D}" srcOrd="3" destOrd="0" presId="urn:microsoft.com/office/officeart/2005/8/layout/vList2"/>
    <dgm:cxn modelId="{BB705070-0030-4442-BAD9-5C1C3796FC69}" type="presParOf" srcId="{A1C8FD35-986E-6042-ADBE-5E490A7E889D}" destId="{35A58A03-4A0F-6247-A59A-F53C11706B3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C398A8-811A-4D9D-89CC-62F41985714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02E80E3E-147E-4B32-9C00-32B738E4D902}">
      <dgm:prSet/>
      <dgm:spPr/>
      <dgm:t>
        <a:bodyPr/>
        <a:lstStyle/>
        <a:p>
          <a:r>
            <a:rPr lang="en-US" dirty="0">
              <a:latin typeface="American Typewriter" panose="02090604020004020304" pitchFamily="18" charset="77"/>
            </a:rPr>
            <a:t>Alcoa (United States)</a:t>
          </a:r>
        </a:p>
      </dgm:t>
    </dgm:pt>
    <dgm:pt modelId="{D09FDBCB-FCB1-4A21-A2BA-8992E3038C32}" type="parTrans" cxnId="{7ECEB929-2AD0-4EDE-88D3-8E6C6F8D4D6C}">
      <dgm:prSet/>
      <dgm:spPr/>
      <dgm:t>
        <a:bodyPr/>
        <a:lstStyle/>
        <a:p>
          <a:endParaRPr lang="en-US"/>
        </a:p>
      </dgm:t>
    </dgm:pt>
    <dgm:pt modelId="{20A32CAD-CA52-4AF5-8BDA-85130CFF8831}" type="sibTrans" cxnId="{7ECEB929-2AD0-4EDE-88D3-8E6C6F8D4D6C}">
      <dgm:prSet/>
      <dgm:spPr/>
      <dgm:t>
        <a:bodyPr/>
        <a:lstStyle/>
        <a:p>
          <a:endParaRPr lang="en-US"/>
        </a:p>
      </dgm:t>
    </dgm:pt>
    <dgm:pt modelId="{11E40168-563E-4BC8-97D7-E039C4594D33}">
      <dgm:prSet/>
      <dgm:spPr/>
      <dgm:t>
        <a:bodyPr/>
        <a:lstStyle/>
        <a:p>
          <a:r>
            <a:rPr lang="en-US" dirty="0">
              <a:latin typeface="American Typewriter" panose="02090604020004020304" pitchFamily="18" charset="77"/>
            </a:rPr>
            <a:t>Alumina Limited (Australia)</a:t>
          </a:r>
        </a:p>
      </dgm:t>
    </dgm:pt>
    <dgm:pt modelId="{71BF5E27-D547-4C69-BC22-137FFBC2DD74}" type="parTrans" cxnId="{3EA2EDAC-8A54-407A-956B-C770E849BFDF}">
      <dgm:prSet/>
      <dgm:spPr/>
      <dgm:t>
        <a:bodyPr/>
        <a:lstStyle/>
        <a:p>
          <a:endParaRPr lang="en-US"/>
        </a:p>
      </dgm:t>
    </dgm:pt>
    <dgm:pt modelId="{B6AEA2D6-5853-4327-B36A-F89CC5277FE2}" type="sibTrans" cxnId="{3EA2EDAC-8A54-407A-956B-C770E849BFDF}">
      <dgm:prSet/>
      <dgm:spPr/>
      <dgm:t>
        <a:bodyPr/>
        <a:lstStyle/>
        <a:p>
          <a:endParaRPr lang="en-US"/>
        </a:p>
      </dgm:t>
    </dgm:pt>
    <dgm:pt modelId="{8D98DE28-442D-4AB6-8818-3B8B8F302E1C}">
      <dgm:prSet/>
      <dgm:spPr/>
      <dgm:t>
        <a:bodyPr/>
        <a:lstStyle/>
        <a:p>
          <a:r>
            <a:rPr lang="en-US" dirty="0" err="1">
              <a:latin typeface="American Typewriter" panose="02090604020004020304" pitchFamily="18" charset="77"/>
            </a:rPr>
            <a:t>Chalco</a:t>
          </a:r>
          <a:r>
            <a:rPr lang="en-US" dirty="0">
              <a:latin typeface="American Typewriter" panose="02090604020004020304" pitchFamily="18" charset="77"/>
            </a:rPr>
            <a:t> (China)</a:t>
          </a:r>
        </a:p>
      </dgm:t>
    </dgm:pt>
    <dgm:pt modelId="{7A98F69C-86F4-46D7-B8FA-18B5A839A52B}" type="parTrans" cxnId="{9D943B6B-00AF-4C28-8FA6-19562B6BAF70}">
      <dgm:prSet/>
      <dgm:spPr/>
      <dgm:t>
        <a:bodyPr/>
        <a:lstStyle/>
        <a:p>
          <a:endParaRPr lang="en-US"/>
        </a:p>
      </dgm:t>
    </dgm:pt>
    <dgm:pt modelId="{867585F0-F349-4613-83D2-BF4B8B661E18}" type="sibTrans" cxnId="{9D943B6B-00AF-4C28-8FA6-19562B6BAF70}">
      <dgm:prSet/>
      <dgm:spPr/>
      <dgm:t>
        <a:bodyPr/>
        <a:lstStyle/>
        <a:p>
          <a:endParaRPr lang="en-US"/>
        </a:p>
      </dgm:t>
    </dgm:pt>
    <dgm:pt modelId="{AFCB7C80-C477-48BA-92B1-B775D3A9AE88}">
      <dgm:prSet/>
      <dgm:spPr/>
      <dgm:t>
        <a:bodyPr/>
        <a:lstStyle/>
        <a:p>
          <a:r>
            <a:rPr lang="en-US" dirty="0">
              <a:latin typeface="American Typewriter" panose="02090604020004020304" pitchFamily="18" charset="77"/>
            </a:rPr>
            <a:t>Emirates Global </a:t>
          </a:r>
          <a:r>
            <a:rPr lang="en-US" dirty="0" err="1">
              <a:latin typeface="American Typewriter" panose="02090604020004020304" pitchFamily="18" charset="77"/>
            </a:rPr>
            <a:t>Aluminium</a:t>
          </a:r>
          <a:r>
            <a:rPr lang="en-US" dirty="0">
              <a:latin typeface="American Typewriter" panose="02090604020004020304" pitchFamily="18" charset="77"/>
            </a:rPr>
            <a:t> (United Arab Emirates)</a:t>
          </a:r>
        </a:p>
      </dgm:t>
    </dgm:pt>
    <dgm:pt modelId="{6B4D2980-E0FB-4AD4-AF61-E467C19C6EF7}" type="parTrans" cxnId="{9DBA95CD-6DC2-44B4-B55D-04C771131B9F}">
      <dgm:prSet/>
      <dgm:spPr/>
      <dgm:t>
        <a:bodyPr/>
        <a:lstStyle/>
        <a:p>
          <a:endParaRPr lang="en-US"/>
        </a:p>
      </dgm:t>
    </dgm:pt>
    <dgm:pt modelId="{B634F7B1-9FB2-43F8-9C0A-F5FE6915E00D}" type="sibTrans" cxnId="{9DBA95CD-6DC2-44B4-B55D-04C771131B9F}">
      <dgm:prSet/>
      <dgm:spPr/>
      <dgm:t>
        <a:bodyPr/>
        <a:lstStyle/>
        <a:p>
          <a:endParaRPr lang="en-US"/>
        </a:p>
      </dgm:t>
    </dgm:pt>
    <dgm:pt modelId="{2894B447-722C-43EC-BBFF-87B722B781D7}">
      <dgm:prSet/>
      <dgm:spPr/>
      <dgm:t>
        <a:bodyPr/>
        <a:lstStyle/>
        <a:p>
          <a:r>
            <a:rPr lang="en-US" dirty="0">
              <a:latin typeface="American Typewriter" panose="02090604020004020304" pitchFamily="18" charset="77"/>
            </a:rPr>
            <a:t>Hindalco Industries (India)</a:t>
          </a:r>
        </a:p>
      </dgm:t>
    </dgm:pt>
    <dgm:pt modelId="{1DE68EF2-B932-4947-A481-4B3F55F6F05D}" type="parTrans" cxnId="{8C95BCDC-24FE-417B-8687-38099C0729F5}">
      <dgm:prSet/>
      <dgm:spPr/>
      <dgm:t>
        <a:bodyPr/>
        <a:lstStyle/>
        <a:p>
          <a:endParaRPr lang="en-US"/>
        </a:p>
      </dgm:t>
    </dgm:pt>
    <dgm:pt modelId="{8B1B19F0-6326-4BB3-893A-2D7C35B0B6CE}" type="sibTrans" cxnId="{8C95BCDC-24FE-417B-8687-38099C0729F5}">
      <dgm:prSet/>
      <dgm:spPr/>
      <dgm:t>
        <a:bodyPr/>
        <a:lstStyle/>
        <a:p>
          <a:endParaRPr lang="en-US"/>
        </a:p>
      </dgm:t>
    </dgm:pt>
    <dgm:pt modelId="{A382BCD2-9828-4952-819A-235B582C7F99}">
      <dgm:prSet/>
      <dgm:spPr/>
      <dgm:t>
        <a:bodyPr/>
        <a:lstStyle/>
        <a:p>
          <a:r>
            <a:rPr lang="en-US" dirty="0" err="1">
              <a:latin typeface="American Typewriter" panose="02090604020004020304" pitchFamily="18" charset="77"/>
            </a:rPr>
            <a:t>Norsk</a:t>
          </a:r>
          <a:r>
            <a:rPr lang="en-US" dirty="0">
              <a:latin typeface="American Typewriter" panose="02090604020004020304" pitchFamily="18" charset="77"/>
            </a:rPr>
            <a:t> Hydro ASA (Norway)</a:t>
          </a:r>
        </a:p>
      </dgm:t>
    </dgm:pt>
    <dgm:pt modelId="{6454A29C-5326-4A2E-AA73-3862C9602414}" type="parTrans" cxnId="{8B6E4CB1-8C4E-473A-9326-8DAAB32DEA4C}">
      <dgm:prSet/>
      <dgm:spPr/>
      <dgm:t>
        <a:bodyPr/>
        <a:lstStyle/>
        <a:p>
          <a:endParaRPr lang="en-US"/>
        </a:p>
      </dgm:t>
    </dgm:pt>
    <dgm:pt modelId="{79E40F2B-178B-4178-A5A2-94F295325942}" type="sibTrans" cxnId="{8B6E4CB1-8C4E-473A-9326-8DAAB32DEA4C}">
      <dgm:prSet/>
      <dgm:spPr/>
      <dgm:t>
        <a:bodyPr/>
        <a:lstStyle/>
        <a:p>
          <a:endParaRPr lang="en-US"/>
        </a:p>
      </dgm:t>
    </dgm:pt>
    <dgm:pt modelId="{D98CE140-1009-4682-B703-769B6A39C337}">
      <dgm:prSet/>
      <dgm:spPr/>
      <dgm:t>
        <a:bodyPr/>
        <a:lstStyle/>
        <a:p>
          <a:r>
            <a:rPr lang="en-US" dirty="0">
              <a:latin typeface="American Typewriter" panose="02090604020004020304" pitchFamily="18" charset="77"/>
            </a:rPr>
            <a:t>United Company RUSAL (Russia)</a:t>
          </a:r>
        </a:p>
      </dgm:t>
    </dgm:pt>
    <dgm:pt modelId="{42D3C506-5DDF-469D-B81A-DFE75D675F6B}" type="parTrans" cxnId="{FBA85E2A-97F1-43F3-8458-3F4F95854524}">
      <dgm:prSet/>
      <dgm:spPr/>
      <dgm:t>
        <a:bodyPr/>
        <a:lstStyle/>
        <a:p>
          <a:endParaRPr lang="en-US"/>
        </a:p>
      </dgm:t>
    </dgm:pt>
    <dgm:pt modelId="{FFCA4FBE-589B-47E9-8974-B6664FDFE247}" type="sibTrans" cxnId="{FBA85E2A-97F1-43F3-8458-3F4F95854524}">
      <dgm:prSet/>
      <dgm:spPr/>
      <dgm:t>
        <a:bodyPr/>
        <a:lstStyle/>
        <a:p>
          <a:endParaRPr lang="en-US"/>
        </a:p>
      </dgm:t>
    </dgm:pt>
    <dgm:pt modelId="{10D242E8-B262-5C4D-807E-57D903F01C40}" type="pres">
      <dgm:prSet presAssocID="{FBC398A8-811A-4D9D-89CC-62F419857142}" presName="linear" presStyleCnt="0">
        <dgm:presLayoutVars>
          <dgm:animLvl val="lvl"/>
          <dgm:resizeHandles val="exact"/>
        </dgm:presLayoutVars>
      </dgm:prSet>
      <dgm:spPr/>
    </dgm:pt>
    <dgm:pt modelId="{E4D79CD8-F9B6-6D40-9EBC-93293DDF70F4}" type="pres">
      <dgm:prSet presAssocID="{02E80E3E-147E-4B32-9C00-32B738E4D902}" presName="parentText" presStyleLbl="node1" presStyleIdx="0" presStyleCnt="7">
        <dgm:presLayoutVars>
          <dgm:chMax val="0"/>
          <dgm:bulletEnabled val="1"/>
        </dgm:presLayoutVars>
      </dgm:prSet>
      <dgm:spPr/>
    </dgm:pt>
    <dgm:pt modelId="{A29564A0-A63E-2346-B317-A54459463AE4}" type="pres">
      <dgm:prSet presAssocID="{20A32CAD-CA52-4AF5-8BDA-85130CFF8831}" presName="spacer" presStyleCnt="0"/>
      <dgm:spPr/>
    </dgm:pt>
    <dgm:pt modelId="{6E822EFB-3543-1C4A-8DB1-1296BA6B46F0}" type="pres">
      <dgm:prSet presAssocID="{11E40168-563E-4BC8-97D7-E039C4594D33}" presName="parentText" presStyleLbl="node1" presStyleIdx="1" presStyleCnt="7" custLinFactNeighborX="136">
        <dgm:presLayoutVars>
          <dgm:chMax val="0"/>
          <dgm:bulletEnabled val="1"/>
        </dgm:presLayoutVars>
      </dgm:prSet>
      <dgm:spPr/>
    </dgm:pt>
    <dgm:pt modelId="{A50D5849-FF2D-7A47-A923-0C28787FD672}" type="pres">
      <dgm:prSet presAssocID="{B6AEA2D6-5853-4327-B36A-F89CC5277FE2}" presName="spacer" presStyleCnt="0"/>
      <dgm:spPr/>
    </dgm:pt>
    <dgm:pt modelId="{53C1946A-B342-5842-A1E9-23461EFE3FF9}" type="pres">
      <dgm:prSet presAssocID="{8D98DE28-442D-4AB6-8818-3B8B8F302E1C}" presName="parentText" presStyleLbl="node1" presStyleIdx="2" presStyleCnt="7">
        <dgm:presLayoutVars>
          <dgm:chMax val="0"/>
          <dgm:bulletEnabled val="1"/>
        </dgm:presLayoutVars>
      </dgm:prSet>
      <dgm:spPr/>
    </dgm:pt>
    <dgm:pt modelId="{08093F8B-BF77-6549-BA7E-77079BDF4605}" type="pres">
      <dgm:prSet presAssocID="{867585F0-F349-4613-83D2-BF4B8B661E18}" presName="spacer" presStyleCnt="0"/>
      <dgm:spPr/>
    </dgm:pt>
    <dgm:pt modelId="{2F9BDFF1-F6EB-6C49-85F6-2A01999E3407}" type="pres">
      <dgm:prSet presAssocID="{AFCB7C80-C477-48BA-92B1-B775D3A9AE88}" presName="parentText" presStyleLbl="node1" presStyleIdx="3" presStyleCnt="7">
        <dgm:presLayoutVars>
          <dgm:chMax val="0"/>
          <dgm:bulletEnabled val="1"/>
        </dgm:presLayoutVars>
      </dgm:prSet>
      <dgm:spPr/>
    </dgm:pt>
    <dgm:pt modelId="{82F28EC9-F654-C64C-A9D9-F61C2AD84D71}" type="pres">
      <dgm:prSet presAssocID="{B634F7B1-9FB2-43F8-9C0A-F5FE6915E00D}" presName="spacer" presStyleCnt="0"/>
      <dgm:spPr/>
    </dgm:pt>
    <dgm:pt modelId="{9875CDB4-F29F-1443-821D-F273402FF187}" type="pres">
      <dgm:prSet presAssocID="{2894B447-722C-43EC-BBFF-87B722B781D7}" presName="parentText" presStyleLbl="node1" presStyleIdx="4" presStyleCnt="7">
        <dgm:presLayoutVars>
          <dgm:chMax val="0"/>
          <dgm:bulletEnabled val="1"/>
        </dgm:presLayoutVars>
      </dgm:prSet>
      <dgm:spPr/>
    </dgm:pt>
    <dgm:pt modelId="{BD7F2A92-5FBF-8140-B166-BBC01FEAED38}" type="pres">
      <dgm:prSet presAssocID="{8B1B19F0-6326-4BB3-893A-2D7C35B0B6CE}" presName="spacer" presStyleCnt="0"/>
      <dgm:spPr/>
    </dgm:pt>
    <dgm:pt modelId="{78BC0657-BE59-C34A-979D-80C5D3657FE9}" type="pres">
      <dgm:prSet presAssocID="{A382BCD2-9828-4952-819A-235B582C7F99}" presName="parentText" presStyleLbl="node1" presStyleIdx="5" presStyleCnt="7">
        <dgm:presLayoutVars>
          <dgm:chMax val="0"/>
          <dgm:bulletEnabled val="1"/>
        </dgm:presLayoutVars>
      </dgm:prSet>
      <dgm:spPr/>
    </dgm:pt>
    <dgm:pt modelId="{57616F53-1FC7-C84F-BAF7-E6D4FF9C0F51}" type="pres">
      <dgm:prSet presAssocID="{79E40F2B-178B-4178-A5A2-94F295325942}" presName="spacer" presStyleCnt="0"/>
      <dgm:spPr/>
    </dgm:pt>
    <dgm:pt modelId="{B31641CE-F576-FB45-8B06-82CD364BABB6}" type="pres">
      <dgm:prSet presAssocID="{D98CE140-1009-4682-B703-769B6A39C337}" presName="parentText" presStyleLbl="node1" presStyleIdx="6" presStyleCnt="7" custLinFactNeighborX="112" custLinFactNeighborY="-42905">
        <dgm:presLayoutVars>
          <dgm:chMax val="0"/>
          <dgm:bulletEnabled val="1"/>
        </dgm:presLayoutVars>
      </dgm:prSet>
      <dgm:spPr/>
    </dgm:pt>
  </dgm:ptLst>
  <dgm:cxnLst>
    <dgm:cxn modelId="{7ECEB929-2AD0-4EDE-88D3-8E6C6F8D4D6C}" srcId="{FBC398A8-811A-4D9D-89CC-62F419857142}" destId="{02E80E3E-147E-4B32-9C00-32B738E4D902}" srcOrd="0" destOrd="0" parTransId="{D09FDBCB-FCB1-4A21-A2BA-8992E3038C32}" sibTransId="{20A32CAD-CA52-4AF5-8BDA-85130CFF8831}"/>
    <dgm:cxn modelId="{FBA85E2A-97F1-43F3-8458-3F4F95854524}" srcId="{FBC398A8-811A-4D9D-89CC-62F419857142}" destId="{D98CE140-1009-4682-B703-769B6A39C337}" srcOrd="6" destOrd="0" parTransId="{42D3C506-5DDF-469D-B81A-DFE75D675F6B}" sibTransId="{FFCA4FBE-589B-47E9-8974-B6664FDFE247}"/>
    <dgm:cxn modelId="{C821093A-B572-6842-B2E9-85BDE3E8B1BA}" type="presOf" srcId="{11E40168-563E-4BC8-97D7-E039C4594D33}" destId="{6E822EFB-3543-1C4A-8DB1-1296BA6B46F0}" srcOrd="0" destOrd="0" presId="urn:microsoft.com/office/officeart/2005/8/layout/vList2"/>
    <dgm:cxn modelId="{19529B61-EA78-584D-B23B-391CE9BC567A}" type="presOf" srcId="{D98CE140-1009-4682-B703-769B6A39C337}" destId="{B31641CE-F576-FB45-8B06-82CD364BABB6}" srcOrd="0" destOrd="0" presId="urn:microsoft.com/office/officeart/2005/8/layout/vList2"/>
    <dgm:cxn modelId="{9D943B6B-00AF-4C28-8FA6-19562B6BAF70}" srcId="{FBC398A8-811A-4D9D-89CC-62F419857142}" destId="{8D98DE28-442D-4AB6-8818-3B8B8F302E1C}" srcOrd="2" destOrd="0" parTransId="{7A98F69C-86F4-46D7-B8FA-18B5A839A52B}" sibTransId="{867585F0-F349-4613-83D2-BF4B8B661E18}"/>
    <dgm:cxn modelId="{A0139E84-F05B-AF4E-85CE-0A6258AC4F9F}" type="presOf" srcId="{A382BCD2-9828-4952-819A-235B582C7F99}" destId="{78BC0657-BE59-C34A-979D-80C5D3657FE9}" srcOrd="0" destOrd="0" presId="urn:microsoft.com/office/officeart/2005/8/layout/vList2"/>
    <dgm:cxn modelId="{1ED35498-1E02-1148-968E-D6C8F9DA6238}" type="presOf" srcId="{2894B447-722C-43EC-BBFF-87B722B781D7}" destId="{9875CDB4-F29F-1443-821D-F273402FF187}" srcOrd="0" destOrd="0" presId="urn:microsoft.com/office/officeart/2005/8/layout/vList2"/>
    <dgm:cxn modelId="{7638E6A6-FF97-834C-964A-B33AD1558D0C}" type="presOf" srcId="{FBC398A8-811A-4D9D-89CC-62F419857142}" destId="{10D242E8-B262-5C4D-807E-57D903F01C40}" srcOrd="0" destOrd="0" presId="urn:microsoft.com/office/officeart/2005/8/layout/vList2"/>
    <dgm:cxn modelId="{3EA2EDAC-8A54-407A-956B-C770E849BFDF}" srcId="{FBC398A8-811A-4D9D-89CC-62F419857142}" destId="{11E40168-563E-4BC8-97D7-E039C4594D33}" srcOrd="1" destOrd="0" parTransId="{71BF5E27-D547-4C69-BC22-137FFBC2DD74}" sibTransId="{B6AEA2D6-5853-4327-B36A-F89CC5277FE2}"/>
    <dgm:cxn modelId="{8B6E4CB1-8C4E-473A-9326-8DAAB32DEA4C}" srcId="{FBC398A8-811A-4D9D-89CC-62F419857142}" destId="{A382BCD2-9828-4952-819A-235B582C7F99}" srcOrd="5" destOrd="0" parTransId="{6454A29C-5326-4A2E-AA73-3862C9602414}" sibTransId="{79E40F2B-178B-4178-A5A2-94F295325942}"/>
    <dgm:cxn modelId="{9DBA95CD-6DC2-44B4-B55D-04C771131B9F}" srcId="{FBC398A8-811A-4D9D-89CC-62F419857142}" destId="{AFCB7C80-C477-48BA-92B1-B775D3A9AE88}" srcOrd="3" destOrd="0" parTransId="{6B4D2980-E0FB-4AD4-AF61-E467C19C6EF7}" sibTransId="{B634F7B1-9FB2-43F8-9C0A-F5FE6915E00D}"/>
    <dgm:cxn modelId="{8C95BCDC-24FE-417B-8687-38099C0729F5}" srcId="{FBC398A8-811A-4D9D-89CC-62F419857142}" destId="{2894B447-722C-43EC-BBFF-87B722B781D7}" srcOrd="4" destOrd="0" parTransId="{1DE68EF2-B932-4947-A481-4B3F55F6F05D}" sibTransId="{8B1B19F0-6326-4BB3-893A-2D7C35B0B6CE}"/>
    <dgm:cxn modelId="{5CB39DE7-54CC-8345-A43D-580610AD78E4}" type="presOf" srcId="{8D98DE28-442D-4AB6-8818-3B8B8F302E1C}" destId="{53C1946A-B342-5842-A1E9-23461EFE3FF9}" srcOrd="0" destOrd="0" presId="urn:microsoft.com/office/officeart/2005/8/layout/vList2"/>
    <dgm:cxn modelId="{3431A0EC-9B01-AC4C-9635-EC9B499AE0FC}" type="presOf" srcId="{AFCB7C80-C477-48BA-92B1-B775D3A9AE88}" destId="{2F9BDFF1-F6EB-6C49-85F6-2A01999E3407}" srcOrd="0" destOrd="0" presId="urn:microsoft.com/office/officeart/2005/8/layout/vList2"/>
    <dgm:cxn modelId="{7FF231F7-B0FE-0C48-B8F4-D0D0F6A4B92B}" type="presOf" srcId="{02E80E3E-147E-4B32-9C00-32B738E4D902}" destId="{E4D79CD8-F9B6-6D40-9EBC-93293DDF70F4}" srcOrd="0" destOrd="0" presId="urn:microsoft.com/office/officeart/2005/8/layout/vList2"/>
    <dgm:cxn modelId="{FF5D14E3-E0CD-1C4D-8D75-E6AAF6B95778}" type="presParOf" srcId="{10D242E8-B262-5C4D-807E-57D903F01C40}" destId="{E4D79CD8-F9B6-6D40-9EBC-93293DDF70F4}" srcOrd="0" destOrd="0" presId="urn:microsoft.com/office/officeart/2005/8/layout/vList2"/>
    <dgm:cxn modelId="{8B0E3AFD-EC97-2C4A-91C8-0526488ED008}" type="presParOf" srcId="{10D242E8-B262-5C4D-807E-57D903F01C40}" destId="{A29564A0-A63E-2346-B317-A54459463AE4}" srcOrd="1" destOrd="0" presId="urn:microsoft.com/office/officeart/2005/8/layout/vList2"/>
    <dgm:cxn modelId="{CD028992-C7A8-F248-841B-369BCCDCDFD1}" type="presParOf" srcId="{10D242E8-B262-5C4D-807E-57D903F01C40}" destId="{6E822EFB-3543-1C4A-8DB1-1296BA6B46F0}" srcOrd="2" destOrd="0" presId="urn:microsoft.com/office/officeart/2005/8/layout/vList2"/>
    <dgm:cxn modelId="{49911398-84EF-9640-8F5F-9DDDFDCE73C8}" type="presParOf" srcId="{10D242E8-B262-5C4D-807E-57D903F01C40}" destId="{A50D5849-FF2D-7A47-A923-0C28787FD672}" srcOrd="3" destOrd="0" presId="urn:microsoft.com/office/officeart/2005/8/layout/vList2"/>
    <dgm:cxn modelId="{AF5DDA3C-CEB6-9D4A-AA05-D86742EAE8E7}" type="presParOf" srcId="{10D242E8-B262-5C4D-807E-57D903F01C40}" destId="{53C1946A-B342-5842-A1E9-23461EFE3FF9}" srcOrd="4" destOrd="0" presId="urn:microsoft.com/office/officeart/2005/8/layout/vList2"/>
    <dgm:cxn modelId="{645EEFD3-9BAF-1B40-82EE-FDBE471509D5}" type="presParOf" srcId="{10D242E8-B262-5C4D-807E-57D903F01C40}" destId="{08093F8B-BF77-6549-BA7E-77079BDF4605}" srcOrd="5" destOrd="0" presId="urn:microsoft.com/office/officeart/2005/8/layout/vList2"/>
    <dgm:cxn modelId="{21A47FFC-4F0A-1F4A-883C-9451C78ACF94}" type="presParOf" srcId="{10D242E8-B262-5C4D-807E-57D903F01C40}" destId="{2F9BDFF1-F6EB-6C49-85F6-2A01999E3407}" srcOrd="6" destOrd="0" presId="urn:microsoft.com/office/officeart/2005/8/layout/vList2"/>
    <dgm:cxn modelId="{C32BB560-13C3-584C-B44B-74C03638BB9B}" type="presParOf" srcId="{10D242E8-B262-5C4D-807E-57D903F01C40}" destId="{82F28EC9-F654-C64C-A9D9-F61C2AD84D71}" srcOrd="7" destOrd="0" presId="urn:microsoft.com/office/officeart/2005/8/layout/vList2"/>
    <dgm:cxn modelId="{BA2BE186-D848-9C45-AEC2-B27EDC537A62}" type="presParOf" srcId="{10D242E8-B262-5C4D-807E-57D903F01C40}" destId="{9875CDB4-F29F-1443-821D-F273402FF187}" srcOrd="8" destOrd="0" presId="urn:microsoft.com/office/officeart/2005/8/layout/vList2"/>
    <dgm:cxn modelId="{BEC2F912-AC2D-BC4F-8EB6-B157E8A8A078}" type="presParOf" srcId="{10D242E8-B262-5C4D-807E-57D903F01C40}" destId="{BD7F2A92-5FBF-8140-B166-BBC01FEAED38}" srcOrd="9" destOrd="0" presId="urn:microsoft.com/office/officeart/2005/8/layout/vList2"/>
    <dgm:cxn modelId="{EAAE6AF3-058A-284D-82CC-2A467F2C6F31}" type="presParOf" srcId="{10D242E8-B262-5C4D-807E-57D903F01C40}" destId="{78BC0657-BE59-C34A-979D-80C5D3657FE9}" srcOrd="10" destOrd="0" presId="urn:microsoft.com/office/officeart/2005/8/layout/vList2"/>
    <dgm:cxn modelId="{897B444A-DA17-6C4A-8A9D-31494F4473DE}" type="presParOf" srcId="{10D242E8-B262-5C4D-807E-57D903F01C40}" destId="{57616F53-1FC7-C84F-BAF7-E6D4FF9C0F51}" srcOrd="11" destOrd="0" presId="urn:microsoft.com/office/officeart/2005/8/layout/vList2"/>
    <dgm:cxn modelId="{27637C4D-279D-4B4F-A906-0D2DFCB3A30D}" type="presParOf" srcId="{10D242E8-B262-5C4D-807E-57D903F01C40}" destId="{B31641CE-F576-FB45-8B06-82CD364BABB6}"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FC20E6-47BE-4DB7-8092-6CBF84B2740A}"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3B76161E-BB06-4BED-B0B6-F4A98CE9B3BC}">
      <dgm:prSet/>
      <dgm:spPr/>
      <dgm:t>
        <a:bodyPr/>
        <a:lstStyle/>
        <a:p>
          <a:r>
            <a:rPr lang="en-US" dirty="0">
              <a:latin typeface="American Typewriter" panose="02090604020004020304" pitchFamily="18" charset="77"/>
            </a:rPr>
            <a:t>Phase 1 – Digestion: During the digestion stage, the bauxite is ground and mixed with sodium hydroxide before being pumped into large, pressurized tanks. The pressure then breaks all this down to a saturated solution. </a:t>
          </a:r>
        </a:p>
      </dgm:t>
    </dgm:pt>
    <dgm:pt modelId="{0075335E-777A-427A-AD80-68B8D19304D9}" type="parTrans" cxnId="{54A3400E-9D9D-497D-98B5-1ADC330B15E2}">
      <dgm:prSet/>
      <dgm:spPr/>
      <dgm:t>
        <a:bodyPr/>
        <a:lstStyle/>
        <a:p>
          <a:endParaRPr lang="en-US"/>
        </a:p>
      </dgm:t>
    </dgm:pt>
    <dgm:pt modelId="{6790BB2C-5E08-430F-B8AD-FA8C8429ADB9}" type="sibTrans" cxnId="{54A3400E-9D9D-497D-98B5-1ADC330B15E2}">
      <dgm:prSet/>
      <dgm:spPr/>
      <dgm:t>
        <a:bodyPr/>
        <a:lstStyle/>
        <a:p>
          <a:endParaRPr lang="en-US"/>
        </a:p>
      </dgm:t>
    </dgm:pt>
    <dgm:pt modelId="{895BBB46-B811-417C-9FDE-A5F1A586C05B}">
      <dgm:prSet/>
      <dgm:spPr/>
      <dgm:t>
        <a:bodyPr/>
        <a:lstStyle/>
        <a:p>
          <a:r>
            <a:rPr lang="en-US" dirty="0">
              <a:latin typeface="American Typewriter" panose="02090604020004020304" pitchFamily="18" charset="77"/>
            </a:rPr>
            <a:t>Phase 2 – Clarification: The solution is passed in-between tanks with catching cloths which trap it. </a:t>
          </a:r>
        </a:p>
      </dgm:t>
    </dgm:pt>
    <dgm:pt modelId="{C46648B2-8E50-4F2A-9D15-C6BECB12FCAB}" type="parTrans" cxnId="{B471CAAB-A821-4DFC-AA31-2FDD56546720}">
      <dgm:prSet/>
      <dgm:spPr/>
      <dgm:t>
        <a:bodyPr/>
        <a:lstStyle/>
        <a:p>
          <a:endParaRPr lang="en-US"/>
        </a:p>
      </dgm:t>
    </dgm:pt>
    <dgm:pt modelId="{184EA341-5A2D-49D5-B771-6B866F991F9E}" type="sibTrans" cxnId="{B471CAAB-A821-4DFC-AA31-2FDD56546720}">
      <dgm:prSet/>
      <dgm:spPr/>
      <dgm:t>
        <a:bodyPr/>
        <a:lstStyle/>
        <a:p>
          <a:endParaRPr lang="en-US"/>
        </a:p>
      </dgm:t>
    </dgm:pt>
    <dgm:pt modelId="{44916497-A4C5-450C-B058-75441F3561C2}">
      <dgm:prSet/>
      <dgm:spPr/>
      <dgm:t>
        <a:bodyPr/>
        <a:lstStyle/>
        <a:p>
          <a:r>
            <a:rPr lang="en-US" dirty="0">
              <a:latin typeface="American Typewriter" panose="02090604020004020304" pitchFamily="18" charset="77"/>
            </a:rPr>
            <a:t>Phase 3 – Precipitation: In this phase large chunks of aluminum hydrate begin to form and are filtered out. </a:t>
          </a:r>
        </a:p>
      </dgm:t>
    </dgm:pt>
    <dgm:pt modelId="{CCAB2E12-2297-406C-99FC-DB14FE1FE025}" type="parTrans" cxnId="{214D6277-89B4-4592-8D2E-1C2D09227928}">
      <dgm:prSet/>
      <dgm:spPr/>
      <dgm:t>
        <a:bodyPr/>
        <a:lstStyle/>
        <a:p>
          <a:endParaRPr lang="en-US"/>
        </a:p>
      </dgm:t>
    </dgm:pt>
    <dgm:pt modelId="{EE414544-B56E-40A0-9FE9-F9D4C7F4BA2C}" type="sibTrans" cxnId="{214D6277-89B4-4592-8D2E-1C2D09227928}">
      <dgm:prSet/>
      <dgm:spPr/>
      <dgm:t>
        <a:bodyPr/>
        <a:lstStyle/>
        <a:p>
          <a:endParaRPr lang="en-US"/>
        </a:p>
      </dgm:t>
    </dgm:pt>
    <dgm:pt modelId="{12F2D187-16A5-4C1F-9C33-8E480E65A83A}">
      <dgm:prSet/>
      <dgm:spPr/>
      <dgm:t>
        <a:bodyPr/>
        <a:lstStyle/>
        <a:p>
          <a:r>
            <a:rPr lang="en-US" dirty="0">
              <a:latin typeface="American Typewriter" panose="02090604020004020304" pitchFamily="18" charset="77"/>
            </a:rPr>
            <a:t>Phase 4 – Calcination: The aluminum hydrate is exposed to incredibly high temperatures which forms aluminum oxide. </a:t>
          </a:r>
          <a:br>
            <a:rPr lang="en-US" dirty="0">
              <a:latin typeface="American Typewriter" panose="02090604020004020304" pitchFamily="18" charset="77"/>
            </a:rPr>
          </a:br>
          <a:endParaRPr lang="en-US" dirty="0">
            <a:latin typeface="American Typewriter" panose="02090604020004020304" pitchFamily="18" charset="77"/>
          </a:endParaRPr>
        </a:p>
      </dgm:t>
    </dgm:pt>
    <dgm:pt modelId="{DE773F5B-6D77-44FC-A6E2-2489F4E1725B}" type="parTrans" cxnId="{36E6CCEA-61E2-4D04-AD88-C6EA8EAF2BA5}">
      <dgm:prSet/>
      <dgm:spPr/>
      <dgm:t>
        <a:bodyPr/>
        <a:lstStyle/>
        <a:p>
          <a:endParaRPr lang="en-US"/>
        </a:p>
      </dgm:t>
    </dgm:pt>
    <dgm:pt modelId="{3DE82914-6A46-4796-A28F-4D729D2769DB}" type="sibTrans" cxnId="{36E6CCEA-61E2-4D04-AD88-C6EA8EAF2BA5}">
      <dgm:prSet/>
      <dgm:spPr/>
      <dgm:t>
        <a:bodyPr/>
        <a:lstStyle/>
        <a:p>
          <a:endParaRPr lang="en-US"/>
        </a:p>
      </dgm:t>
    </dgm:pt>
    <dgm:pt modelId="{7D6AFB65-CF6D-0149-9C74-162761731D22}" type="pres">
      <dgm:prSet presAssocID="{2BFC20E6-47BE-4DB7-8092-6CBF84B2740A}" presName="Name0" presStyleCnt="0">
        <dgm:presLayoutVars>
          <dgm:dir/>
          <dgm:resizeHandles val="exact"/>
        </dgm:presLayoutVars>
      </dgm:prSet>
      <dgm:spPr/>
    </dgm:pt>
    <dgm:pt modelId="{E40C66FC-FC23-D446-86E8-4E3288E2D6BA}" type="pres">
      <dgm:prSet presAssocID="{3B76161E-BB06-4BED-B0B6-F4A98CE9B3BC}" presName="node" presStyleLbl="node1" presStyleIdx="0" presStyleCnt="4">
        <dgm:presLayoutVars>
          <dgm:bulletEnabled val="1"/>
        </dgm:presLayoutVars>
      </dgm:prSet>
      <dgm:spPr/>
    </dgm:pt>
    <dgm:pt modelId="{95A85FF4-3315-3046-9A92-D4BC84C1913D}" type="pres">
      <dgm:prSet presAssocID="{6790BB2C-5E08-430F-B8AD-FA8C8429ADB9}" presName="sibTrans" presStyleLbl="sibTrans1D1" presStyleIdx="0" presStyleCnt="3"/>
      <dgm:spPr/>
    </dgm:pt>
    <dgm:pt modelId="{E66B15A2-F22F-AA41-9238-99987E0EB1D2}" type="pres">
      <dgm:prSet presAssocID="{6790BB2C-5E08-430F-B8AD-FA8C8429ADB9}" presName="connectorText" presStyleLbl="sibTrans1D1" presStyleIdx="0" presStyleCnt="3"/>
      <dgm:spPr/>
    </dgm:pt>
    <dgm:pt modelId="{C5FBFD41-06AB-5344-85BE-331C480D3B4B}" type="pres">
      <dgm:prSet presAssocID="{895BBB46-B811-417C-9FDE-A5F1A586C05B}" presName="node" presStyleLbl="node1" presStyleIdx="1" presStyleCnt="4">
        <dgm:presLayoutVars>
          <dgm:bulletEnabled val="1"/>
        </dgm:presLayoutVars>
      </dgm:prSet>
      <dgm:spPr/>
    </dgm:pt>
    <dgm:pt modelId="{5AB4F232-826E-5A4A-9038-6311F6C24054}" type="pres">
      <dgm:prSet presAssocID="{184EA341-5A2D-49D5-B771-6B866F991F9E}" presName="sibTrans" presStyleLbl="sibTrans1D1" presStyleIdx="1" presStyleCnt="3"/>
      <dgm:spPr/>
    </dgm:pt>
    <dgm:pt modelId="{41BC9CB0-C9B8-6449-9574-08086C81E19B}" type="pres">
      <dgm:prSet presAssocID="{184EA341-5A2D-49D5-B771-6B866F991F9E}" presName="connectorText" presStyleLbl="sibTrans1D1" presStyleIdx="1" presStyleCnt="3"/>
      <dgm:spPr/>
    </dgm:pt>
    <dgm:pt modelId="{443C9BE5-3977-DC4A-A9AF-3174153AE2FB}" type="pres">
      <dgm:prSet presAssocID="{44916497-A4C5-450C-B058-75441F3561C2}" presName="node" presStyleLbl="node1" presStyleIdx="2" presStyleCnt="4">
        <dgm:presLayoutVars>
          <dgm:bulletEnabled val="1"/>
        </dgm:presLayoutVars>
      </dgm:prSet>
      <dgm:spPr/>
    </dgm:pt>
    <dgm:pt modelId="{8764C044-6101-C84A-86D9-1D91BB588829}" type="pres">
      <dgm:prSet presAssocID="{EE414544-B56E-40A0-9FE9-F9D4C7F4BA2C}" presName="sibTrans" presStyleLbl="sibTrans1D1" presStyleIdx="2" presStyleCnt="3"/>
      <dgm:spPr/>
    </dgm:pt>
    <dgm:pt modelId="{33A0D9C4-B94E-8B45-9D6B-24DD632DAD4E}" type="pres">
      <dgm:prSet presAssocID="{EE414544-B56E-40A0-9FE9-F9D4C7F4BA2C}" presName="connectorText" presStyleLbl="sibTrans1D1" presStyleIdx="2" presStyleCnt="3"/>
      <dgm:spPr/>
    </dgm:pt>
    <dgm:pt modelId="{8CD1C331-175E-D846-A42A-5C169162DDDC}" type="pres">
      <dgm:prSet presAssocID="{12F2D187-16A5-4C1F-9C33-8E480E65A83A}" presName="node" presStyleLbl="node1" presStyleIdx="3" presStyleCnt="4">
        <dgm:presLayoutVars>
          <dgm:bulletEnabled val="1"/>
        </dgm:presLayoutVars>
      </dgm:prSet>
      <dgm:spPr/>
    </dgm:pt>
  </dgm:ptLst>
  <dgm:cxnLst>
    <dgm:cxn modelId="{54A3400E-9D9D-497D-98B5-1ADC330B15E2}" srcId="{2BFC20E6-47BE-4DB7-8092-6CBF84B2740A}" destId="{3B76161E-BB06-4BED-B0B6-F4A98CE9B3BC}" srcOrd="0" destOrd="0" parTransId="{0075335E-777A-427A-AD80-68B8D19304D9}" sibTransId="{6790BB2C-5E08-430F-B8AD-FA8C8429ADB9}"/>
    <dgm:cxn modelId="{7907481F-164E-4643-8C57-5F158F73EFA1}" type="presOf" srcId="{184EA341-5A2D-49D5-B771-6B866F991F9E}" destId="{41BC9CB0-C9B8-6449-9574-08086C81E19B}" srcOrd="1" destOrd="0" presId="urn:microsoft.com/office/officeart/2016/7/layout/RepeatingBendingProcessNew"/>
    <dgm:cxn modelId="{F0074C54-E70A-D247-B9FD-ECEF9904BE9A}" type="presOf" srcId="{6790BB2C-5E08-430F-B8AD-FA8C8429ADB9}" destId="{E66B15A2-F22F-AA41-9238-99987E0EB1D2}" srcOrd="1" destOrd="0" presId="urn:microsoft.com/office/officeart/2016/7/layout/RepeatingBendingProcessNew"/>
    <dgm:cxn modelId="{56CC4664-A147-814F-9715-9AE83F802469}" type="presOf" srcId="{44916497-A4C5-450C-B058-75441F3561C2}" destId="{443C9BE5-3977-DC4A-A9AF-3174153AE2FB}" srcOrd="0" destOrd="0" presId="urn:microsoft.com/office/officeart/2016/7/layout/RepeatingBendingProcessNew"/>
    <dgm:cxn modelId="{DC43916B-2FCE-7148-91B4-914D39DB3614}" type="presOf" srcId="{6790BB2C-5E08-430F-B8AD-FA8C8429ADB9}" destId="{95A85FF4-3315-3046-9A92-D4BC84C1913D}" srcOrd="0" destOrd="0" presId="urn:microsoft.com/office/officeart/2016/7/layout/RepeatingBendingProcessNew"/>
    <dgm:cxn modelId="{214D6277-89B4-4592-8D2E-1C2D09227928}" srcId="{2BFC20E6-47BE-4DB7-8092-6CBF84B2740A}" destId="{44916497-A4C5-450C-B058-75441F3561C2}" srcOrd="2" destOrd="0" parTransId="{CCAB2E12-2297-406C-99FC-DB14FE1FE025}" sibTransId="{EE414544-B56E-40A0-9FE9-F9D4C7F4BA2C}"/>
    <dgm:cxn modelId="{D0B4548D-30A5-4544-87ED-7E99EBD56BC5}" type="presOf" srcId="{184EA341-5A2D-49D5-B771-6B866F991F9E}" destId="{5AB4F232-826E-5A4A-9038-6311F6C24054}" srcOrd="0" destOrd="0" presId="urn:microsoft.com/office/officeart/2016/7/layout/RepeatingBendingProcessNew"/>
    <dgm:cxn modelId="{C0E97F8D-1933-6648-96D1-E79943B26328}" type="presOf" srcId="{895BBB46-B811-417C-9FDE-A5F1A586C05B}" destId="{C5FBFD41-06AB-5344-85BE-331C480D3B4B}" srcOrd="0" destOrd="0" presId="urn:microsoft.com/office/officeart/2016/7/layout/RepeatingBendingProcessNew"/>
    <dgm:cxn modelId="{CD5E929E-F5C2-3043-9271-E3FD12ED02DE}" type="presOf" srcId="{12F2D187-16A5-4C1F-9C33-8E480E65A83A}" destId="{8CD1C331-175E-D846-A42A-5C169162DDDC}" srcOrd="0" destOrd="0" presId="urn:microsoft.com/office/officeart/2016/7/layout/RepeatingBendingProcessNew"/>
    <dgm:cxn modelId="{B471CAAB-A821-4DFC-AA31-2FDD56546720}" srcId="{2BFC20E6-47BE-4DB7-8092-6CBF84B2740A}" destId="{895BBB46-B811-417C-9FDE-A5F1A586C05B}" srcOrd="1" destOrd="0" parTransId="{C46648B2-8E50-4F2A-9D15-C6BECB12FCAB}" sibTransId="{184EA341-5A2D-49D5-B771-6B866F991F9E}"/>
    <dgm:cxn modelId="{B660F3B8-F698-9C43-851F-889E23435F2F}" type="presOf" srcId="{EE414544-B56E-40A0-9FE9-F9D4C7F4BA2C}" destId="{8764C044-6101-C84A-86D9-1D91BB588829}" srcOrd="0" destOrd="0" presId="urn:microsoft.com/office/officeart/2016/7/layout/RepeatingBendingProcessNew"/>
    <dgm:cxn modelId="{62DDC6D1-B81A-E049-A493-664ADF150CB6}" type="presOf" srcId="{EE414544-B56E-40A0-9FE9-F9D4C7F4BA2C}" destId="{33A0D9C4-B94E-8B45-9D6B-24DD632DAD4E}" srcOrd="1" destOrd="0" presId="urn:microsoft.com/office/officeart/2016/7/layout/RepeatingBendingProcessNew"/>
    <dgm:cxn modelId="{E89271D4-D12A-0041-B4FA-51F011162438}" type="presOf" srcId="{2BFC20E6-47BE-4DB7-8092-6CBF84B2740A}" destId="{7D6AFB65-CF6D-0149-9C74-162761731D22}" srcOrd="0" destOrd="0" presId="urn:microsoft.com/office/officeart/2016/7/layout/RepeatingBendingProcessNew"/>
    <dgm:cxn modelId="{07CAFFDC-B512-514E-8FFA-D2B4EC72856F}" type="presOf" srcId="{3B76161E-BB06-4BED-B0B6-F4A98CE9B3BC}" destId="{E40C66FC-FC23-D446-86E8-4E3288E2D6BA}" srcOrd="0" destOrd="0" presId="urn:microsoft.com/office/officeart/2016/7/layout/RepeatingBendingProcessNew"/>
    <dgm:cxn modelId="{36E6CCEA-61E2-4D04-AD88-C6EA8EAF2BA5}" srcId="{2BFC20E6-47BE-4DB7-8092-6CBF84B2740A}" destId="{12F2D187-16A5-4C1F-9C33-8E480E65A83A}" srcOrd="3" destOrd="0" parTransId="{DE773F5B-6D77-44FC-A6E2-2489F4E1725B}" sibTransId="{3DE82914-6A46-4796-A28F-4D729D2769DB}"/>
    <dgm:cxn modelId="{5E0B0A68-5103-EB48-AC92-872EFDA15E3A}" type="presParOf" srcId="{7D6AFB65-CF6D-0149-9C74-162761731D22}" destId="{E40C66FC-FC23-D446-86E8-4E3288E2D6BA}" srcOrd="0" destOrd="0" presId="urn:microsoft.com/office/officeart/2016/7/layout/RepeatingBendingProcessNew"/>
    <dgm:cxn modelId="{43E1FCF8-CECE-454F-B1C8-89B4A4DEBF9F}" type="presParOf" srcId="{7D6AFB65-CF6D-0149-9C74-162761731D22}" destId="{95A85FF4-3315-3046-9A92-D4BC84C1913D}" srcOrd="1" destOrd="0" presId="urn:microsoft.com/office/officeart/2016/7/layout/RepeatingBendingProcessNew"/>
    <dgm:cxn modelId="{E0CF0CCF-F75E-8B46-A826-47E4FA5259D1}" type="presParOf" srcId="{95A85FF4-3315-3046-9A92-D4BC84C1913D}" destId="{E66B15A2-F22F-AA41-9238-99987E0EB1D2}" srcOrd="0" destOrd="0" presId="urn:microsoft.com/office/officeart/2016/7/layout/RepeatingBendingProcessNew"/>
    <dgm:cxn modelId="{B7ABD812-6D53-B242-BA4C-3AC13D39F928}" type="presParOf" srcId="{7D6AFB65-CF6D-0149-9C74-162761731D22}" destId="{C5FBFD41-06AB-5344-85BE-331C480D3B4B}" srcOrd="2" destOrd="0" presId="urn:microsoft.com/office/officeart/2016/7/layout/RepeatingBendingProcessNew"/>
    <dgm:cxn modelId="{B10F4D85-9C19-7641-8D90-90F2C36788D4}" type="presParOf" srcId="{7D6AFB65-CF6D-0149-9C74-162761731D22}" destId="{5AB4F232-826E-5A4A-9038-6311F6C24054}" srcOrd="3" destOrd="0" presId="urn:microsoft.com/office/officeart/2016/7/layout/RepeatingBendingProcessNew"/>
    <dgm:cxn modelId="{AE7A3C7B-8578-EB4D-8303-B1B1B5F53ADD}" type="presParOf" srcId="{5AB4F232-826E-5A4A-9038-6311F6C24054}" destId="{41BC9CB0-C9B8-6449-9574-08086C81E19B}" srcOrd="0" destOrd="0" presId="urn:microsoft.com/office/officeart/2016/7/layout/RepeatingBendingProcessNew"/>
    <dgm:cxn modelId="{05CF1572-DC81-334B-A07D-0138B95F3A2A}" type="presParOf" srcId="{7D6AFB65-CF6D-0149-9C74-162761731D22}" destId="{443C9BE5-3977-DC4A-A9AF-3174153AE2FB}" srcOrd="4" destOrd="0" presId="urn:microsoft.com/office/officeart/2016/7/layout/RepeatingBendingProcessNew"/>
    <dgm:cxn modelId="{B8051EBD-4B8F-7E42-8C23-3242A951262E}" type="presParOf" srcId="{7D6AFB65-CF6D-0149-9C74-162761731D22}" destId="{8764C044-6101-C84A-86D9-1D91BB588829}" srcOrd="5" destOrd="0" presId="urn:microsoft.com/office/officeart/2016/7/layout/RepeatingBendingProcessNew"/>
    <dgm:cxn modelId="{4B286A5D-F206-1448-81FC-B5C87E32F4DD}" type="presParOf" srcId="{8764C044-6101-C84A-86D9-1D91BB588829}" destId="{33A0D9C4-B94E-8B45-9D6B-24DD632DAD4E}" srcOrd="0" destOrd="0" presId="urn:microsoft.com/office/officeart/2016/7/layout/RepeatingBendingProcessNew"/>
    <dgm:cxn modelId="{C730ADBE-ADB8-7340-9BFC-65ECFFE8483F}" type="presParOf" srcId="{7D6AFB65-CF6D-0149-9C74-162761731D22}" destId="{8CD1C331-175E-D846-A42A-5C169162DDDC}" srcOrd="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A7CD62-AD52-4F5C-BA50-913D81058FC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B3818EF-DB9D-447B-B4C9-44F47FA026FC}">
      <dgm:prSet/>
      <dgm:spPr/>
      <dgm:t>
        <a:bodyPr/>
        <a:lstStyle/>
        <a:p>
          <a:r>
            <a:rPr lang="en-US" dirty="0">
              <a:latin typeface="American Typewriter" panose="02090604020004020304" pitchFamily="18" charset="77"/>
            </a:rPr>
            <a:t>Phases 5 Through 7  – Smelting: The alumina is dissolved in a smelting cell, a deep steel mold lined with carbon and filled with a heated liquid conductor that consists mainly of the aluminum compound cryolite. </a:t>
          </a:r>
        </a:p>
      </dgm:t>
    </dgm:pt>
    <dgm:pt modelId="{E25459AF-E5CA-44D7-949C-2173966F977D}" type="parTrans" cxnId="{15A3120D-820D-4B3B-A267-0E1A093037BF}">
      <dgm:prSet/>
      <dgm:spPr/>
      <dgm:t>
        <a:bodyPr/>
        <a:lstStyle/>
        <a:p>
          <a:endParaRPr lang="en-US"/>
        </a:p>
      </dgm:t>
    </dgm:pt>
    <dgm:pt modelId="{77D44078-0A03-460B-BDE4-E50EF78C1317}" type="sibTrans" cxnId="{15A3120D-820D-4B3B-A267-0E1A093037BF}">
      <dgm:prSet/>
      <dgm:spPr/>
      <dgm:t>
        <a:bodyPr/>
        <a:lstStyle/>
        <a:p>
          <a:endParaRPr lang="en-US"/>
        </a:p>
      </dgm:t>
    </dgm:pt>
    <dgm:pt modelId="{B0D7D877-078F-466B-82A1-39F23F37C185}">
      <dgm:prSet/>
      <dgm:spPr/>
      <dgm:t>
        <a:bodyPr/>
        <a:lstStyle/>
        <a:p>
          <a:r>
            <a:rPr lang="en-US" dirty="0">
              <a:latin typeface="American Typewriter" panose="02090604020004020304" pitchFamily="18" charset="77"/>
            </a:rPr>
            <a:t>Next, an electric current is run through the cryolite, causing a crust to form over the top of the alumina melt. When additional alumina is periodically stirred into the mixture, this crust is broken and stirred in as well. As the alumina dissolves, </a:t>
          </a:r>
          <a:r>
            <a:rPr lang="en-US" dirty="0" err="1">
              <a:latin typeface="American Typewriter" panose="02090604020004020304" pitchFamily="18" charset="77"/>
            </a:rPr>
            <a:t>i</a:t>
          </a:r>
          <a:r>
            <a:rPr lang="en-US" dirty="0">
              <a:latin typeface="American Typewriter" panose="02090604020004020304" pitchFamily="18" charset="77"/>
            </a:rPr>
            <a:t> decomposes to produce a layer of pure, molten aluminum on the bottom of the smelting cell. The oxygen merges with the carbon used to line the cell and escapes in the form of carbon dioxide. Still in molten form, the purified aluminum is drawn from the smelting cells, transferred into crucibles, and emptied into furnaces. At this stage, other elements can be added to produce aluminum alloys with characteristics appropriate to the end product, though foil is generally made from 99.8 or 99.9 percent pure aluminum. The liquid is then poured into direct chill casting devices, where it cools into large slabs called "ingots" or "reroll stock." After being annealed (heat treated) the ingots are suitable for rolling into foil.</a:t>
          </a:r>
        </a:p>
      </dgm:t>
    </dgm:pt>
    <dgm:pt modelId="{F9CCF2E7-8840-4F15-B6CC-668A266921FD}" type="parTrans" cxnId="{16E55AD9-AF34-4123-B365-5DF4D88A5D8E}">
      <dgm:prSet/>
      <dgm:spPr/>
      <dgm:t>
        <a:bodyPr/>
        <a:lstStyle/>
        <a:p>
          <a:endParaRPr lang="en-US"/>
        </a:p>
      </dgm:t>
    </dgm:pt>
    <dgm:pt modelId="{D5A978F3-FE0B-4B43-99A1-57FE921CBF89}" type="sibTrans" cxnId="{16E55AD9-AF34-4123-B365-5DF4D88A5D8E}">
      <dgm:prSet/>
      <dgm:spPr/>
      <dgm:t>
        <a:bodyPr/>
        <a:lstStyle/>
        <a:p>
          <a:endParaRPr lang="en-US"/>
        </a:p>
      </dgm:t>
    </dgm:pt>
    <dgm:pt modelId="{B5E0735D-A429-0A48-BFE8-D185D1E5662C}" type="pres">
      <dgm:prSet presAssocID="{C4A7CD62-AD52-4F5C-BA50-913D81058FCE}" presName="linear" presStyleCnt="0">
        <dgm:presLayoutVars>
          <dgm:animLvl val="lvl"/>
          <dgm:resizeHandles val="exact"/>
        </dgm:presLayoutVars>
      </dgm:prSet>
      <dgm:spPr/>
    </dgm:pt>
    <dgm:pt modelId="{255F13DD-2DB4-F342-863C-75918D5BD015}" type="pres">
      <dgm:prSet presAssocID="{9B3818EF-DB9D-447B-B4C9-44F47FA026FC}" presName="parentText" presStyleLbl="node1" presStyleIdx="0" presStyleCnt="2">
        <dgm:presLayoutVars>
          <dgm:chMax val="0"/>
          <dgm:bulletEnabled val="1"/>
        </dgm:presLayoutVars>
      </dgm:prSet>
      <dgm:spPr/>
    </dgm:pt>
    <dgm:pt modelId="{CB00899B-0DAB-4F42-939E-3A9D5B965261}" type="pres">
      <dgm:prSet presAssocID="{77D44078-0A03-460B-BDE4-E50EF78C1317}" presName="spacer" presStyleCnt="0"/>
      <dgm:spPr/>
    </dgm:pt>
    <dgm:pt modelId="{0D3D962C-E172-0648-89F8-85DA3A2CB2FD}" type="pres">
      <dgm:prSet presAssocID="{B0D7D877-078F-466B-82A1-39F23F37C185}" presName="parentText" presStyleLbl="node1" presStyleIdx="1" presStyleCnt="2">
        <dgm:presLayoutVars>
          <dgm:chMax val="0"/>
          <dgm:bulletEnabled val="1"/>
        </dgm:presLayoutVars>
      </dgm:prSet>
      <dgm:spPr/>
    </dgm:pt>
  </dgm:ptLst>
  <dgm:cxnLst>
    <dgm:cxn modelId="{15A3120D-820D-4B3B-A267-0E1A093037BF}" srcId="{C4A7CD62-AD52-4F5C-BA50-913D81058FCE}" destId="{9B3818EF-DB9D-447B-B4C9-44F47FA026FC}" srcOrd="0" destOrd="0" parTransId="{E25459AF-E5CA-44D7-949C-2173966F977D}" sibTransId="{77D44078-0A03-460B-BDE4-E50EF78C1317}"/>
    <dgm:cxn modelId="{C637D43B-6E84-1646-BB1F-30F66F1DBF50}" type="presOf" srcId="{C4A7CD62-AD52-4F5C-BA50-913D81058FCE}" destId="{B5E0735D-A429-0A48-BFE8-D185D1E5662C}" srcOrd="0" destOrd="0" presId="urn:microsoft.com/office/officeart/2005/8/layout/vList2"/>
    <dgm:cxn modelId="{AED2C6C0-4CA2-7148-9C9D-113001DDBE17}" type="presOf" srcId="{B0D7D877-078F-466B-82A1-39F23F37C185}" destId="{0D3D962C-E172-0648-89F8-85DA3A2CB2FD}" srcOrd="0" destOrd="0" presId="urn:microsoft.com/office/officeart/2005/8/layout/vList2"/>
    <dgm:cxn modelId="{16E55AD9-AF34-4123-B365-5DF4D88A5D8E}" srcId="{C4A7CD62-AD52-4F5C-BA50-913D81058FCE}" destId="{B0D7D877-078F-466B-82A1-39F23F37C185}" srcOrd="1" destOrd="0" parTransId="{F9CCF2E7-8840-4F15-B6CC-668A266921FD}" sibTransId="{D5A978F3-FE0B-4B43-99A1-57FE921CBF89}"/>
    <dgm:cxn modelId="{9817F9F3-550F-894C-B5E8-2712A98C28D2}" type="presOf" srcId="{9B3818EF-DB9D-447B-B4C9-44F47FA026FC}" destId="{255F13DD-2DB4-F342-863C-75918D5BD015}" srcOrd="0" destOrd="0" presId="urn:microsoft.com/office/officeart/2005/8/layout/vList2"/>
    <dgm:cxn modelId="{578B1AF6-AF3C-764B-84FC-17C134AA3771}" type="presParOf" srcId="{B5E0735D-A429-0A48-BFE8-D185D1E5662C}" destId="{255F13DD-2DB4-F342-863C-75918D5BD015}" srcOrd="0" destOrd="0" presId="urn:microsoft.com/office/officeart/2005/8/layout/vList2"/>
    <dgm:cxn modelId="{B035F544-084A-7546-8B4A-24102A101A64}" type="presParOf" srcId="{B5E0735D-A429-0A48-BFE8-D185D1E5662C}" destId="{CB00899B-0DAB-4F42-939E-3A9D5B965261}" srcOrd="1" destOrd="0" presId="urn:microsoft.com/office/officeart/2005/8/layout/vList2"/>
    <dgm:cxn modelId="{331E189C-483C-594F-9B55-06D2CD68BE7F}" type="presParOf" srcId="{B5E0735D-A429-0A48-BFE8-D185D1E5662C}" destId="{0D3D962C-E172-0648-89F8-85DA3A2CB2F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2F3DCF9-FCD3-4CAB-8775-EEA6A36D1D99}"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DCB8F43F-D834-429F-8DDC-89F5B5E9A047}">
      <dgm:prSet/>
      <dgm:spPr/>
      <dgm:t>
        <a:bodyPr/>
        <a:lstStyle/>
        <a:p>
          <a:r>
            <a:rPr lang="en-US" dirty="0">
              <a:latin typeface="American Typewriter" panose="02090604020004020304" pitchFamily="18" charset="77"/>
            </a:rPr>
            <a:t>No, it definitely does not. But, being that aluminum foil is used in various ways from beauty salons to kitchens it is not shocking drugs users would find a use for it also. Supposedly aluminum foil can be used to create makeshift pipes and other forms of drug paraphernalia. </a:t>
          </a:r>
        </a:p>
      </dgm:t>
    </dgm:pt>
    <dgm:pt modelId="{902644EE-F45E-4961-A8E7-7B47480E1D58}" type="parTrans" cxnId="{0E253EF9-0D7C-428D-95A8-A9667E9AE2EF}">
      <dgm:prSet/>
      <dgm:spPr/>
      <dgm:t>
        <a:bodyPr/>
        <a:lstStyle/>
        <a:p>
          <a:endParaRPr lang="en-US"/>
        </a:p>
      </dgm:t>
    </dgm:pt>
    <dgm:pt modelId="{E07179BB-DDC4-49C0-BD59-FE6C2C0FB11A}" type="sibTrans" cxnId="{0E253EF9-0D7C-428D-95A8-A9667E9AE2EF}">
      <dgm:prSet/>
      <dgm:spPr/>
      <dgm:t>
        <a:bodyPr/>
        <a:lstStyle/>
        <a:p>
          <a:endParaRPr lang="en-US"/>
        </a:p>
      </dgm:t>
    </dgm:pt>
    <dgm:pt modelId="{A1BC6215-E381-4F7E-B3EB-B45BA210A6F2}">
      <dgm:prSet/>
      <dgm:spPr/>
      <dgm:t>
        <a:bodyPr/>
        <a:lstStyle/>
        <a:p>
          <a:r>
            <a:rPr lang="en-US" dirty="0">
              <a:latin typeface="American Typewriter" panose="02090604020004020304" pitchFamily="18" charset="77"/>
            </a:rPr>
            <a:t>One site I came across suggests keeping aluminum foil out of the hands of troubled youths. </a:t>
          </a:r>
        </a:p>
      </dgm:t>
    </dgm:pt>
    <dgm:pt modelId="{6C7858D5-3F7B-455A-9E70-F2BB1263E71B}" type="parTrans" cxnId="{DA720C07-4A88-47D7-BF5E-02141A8A69BE}">
      <dgm:prSet/>
      <dgm:spPr/>
      <dgm:t>
        <a:bodyPr/>
        <a:lstStyle/>
        <a:p>
          <a:endParaRPr lang="en-US"/>
        </a:p>
      </dgm:t>
    </dgm:pt>
    <dgm:pt modelId="{66B065FB-C4B1-4CE2-84C0-3AD0133EBA0D}" type="sibTrans" cxnId="{DA720C07-4A88-47D7-BF5E-02141A8A69BE}">
      <dgm:prSet/>
      <dgm:spPr/>
      <dgm:t>
        <a:bodyPr/>
        <a:lstStyle/>
        <a:p>
          <a:endParaRPr lang="en-US"/>
        </a:p>
      </dgm:t>
    </dgm:pt>
    <dgm:pt modelId="{4CF55DDA-CBD8-D249-8385-286A127A8D3C}" type="pres">
      <dgm:prSet presAssocID="{E2F3DCF9-FCD3-4CAB-8775-EEA6A36D1D99}" presName="linear" presStyleCnt="0">
        <dgm:presLayoutVars>
          <dgm:animLvl val="lvl"/>
          <dgm:resizeHandles val="exact"/>
        </dgm:presLayoutVars>
      </dgm:prSet>
      <dgm:spPr/>
    </dgm:pt>
    <dgm:pt modelId="{8E830E05-B3A0-1C41-82EB-E8279E3FA475}" type="pres">
      <dgm:prSet presAssocID="{DCB8F43F-D834-429F-8DDC-89F5B5E9A047}" presName="parentText" presStyleLbl="node1" presStyleIdx="0" presStyleCnt="2">
        <dgm:presLayoutVars>
          <dgm:chMax val="0"/>
          <dgm:bulletEnabled val="1"/>
        </dgm:presLayoutVars>
      </dgm:prSet>
      <dgm:spPr/>
    </dgm:pt>
    <dgm:pt modelId="{8D28E73E-1C88-1742-84C1-059281109AF3}" type="pres">
      <dgm:prSet presAssocID="{E07179BB-DDC4-49C0-BD59-FE6C2C0FB11A}" presName="spacer" presStyleCnt="0"/>
      <dgm:spPr/>
    </dgm:pt>
    <dgm:pt modelId="{CB4E88E0-282E-974C-A041-9D44979D64E6}" type="pres">
      <dgm:prSet presAssocID="{A1BC6215-E381-4F7E-B3EB-B45BA210A6F2}" presName="parentText" presStyleLbl="node1" presStyleIdx="1" presStyleCnt="2">
        <dgm:presLayoutVars>
          <dgm:chMax val="0"/>
          <dgm:bulletEnabled val="1"/>
        </dgm:presLayoutVars>
      </dgm:prSet>
      <dgm:spPr/>
    </dgm:pt>
  </dgm:ptLst>
  <dgm:cxnLst>
    <dgm:cxn modelId="{DA720C07-4A88-47D7-BF5E-02141A8A69BE}" srcId="{E2F3DCF9-FCD3-4CAB-8775-EEA6A36D1D99}" destId="{A1BC6215-E381-4F7E-B3EB-B45BA210A6F2}" srcOrd="1" destOrd="0" parTransId="{6C7858D5-3F7B-455A-9E70-F2BB1263E71B}" sibTransId="{66B065FB-C4B1-4CE2-84C0-3AD0133EBA0D}"/>
    <dgm:cxn modelId="{36404F1E-7B48-004D-8872-5211BCC14DC7}" type="presOf" srcId="{E2F3DCF9-FCD3-4CAB-8775-EEA6A36D1D99}" destId="{4CF55DDA-CBD8-D249-8385-286A127A8D3C}" srcOrd="0" destOrd="0" presId="urn:microsoft.com/office/officeart/2005/8/layout/vList2"/>
    <dgm:cxn modelId="{7EC86F80-6C77-2D4D-93AE-02CB60E1F5AF}" type="presOf" srcId="{A1BC6215-E381-4F7E-B3EB-B45BA210A6F2}" destId="{CB4E88E0-282E-974C-A041-9D44979D64E6}" srcOrd="0" destOrd="0" presId="urn:microsoft.com/office/officeart/2005/8/layout/vList2"/>
    <dgm:cxn modelId="{FDE9B087-4A69-4241-A58E-6F5398866F7A}" type="presOf" srcId="{DCB8F43F-D834-429F-8DDC-89F5B5E9A047}" destId="{8E830E05-B3A0-1C41-82EB-E8279E3FA475}" srcOrd="0" destOrd="0" presId="urn:microsoft.com/office/officeart/2005/8/layout/vList2"/>
    <dgm:cxn modelId="{0E253EF9-0D7C-428D-95A8-A9667E9AE2EF}" srcId="{E2F3DCF9-FCD3-4CAB-8775-EEA6A36D1D99}" destId="{DCB8F43F-D834-429F-8DDC-89F5B5E9A047}" srcOrd="0" destOrd="0" parTransId="{902644EE-F45E-4961-A8E7-7B47480E1D58}" sibTransId="{E07179BB-DDC4-49C0-BD59-FE6C2C0FB11A}"/>
    <dgm:cxn modelId="{4ADA9F24-6F46-2240-A37A-F60FBE73FD95}" type="presParOf" srcId="{4CF55DDA-CBD8-D249-8385-286A127A8D3C}" destId="{8E830E05-B3A0-1C41-82EB-E8279E3FA475}" srcOrd="0" destOrd="0" presId="urn:microsoft.com/office/officeart/2005/8/layout/vList2"/>
    <dgm:cxn modelId="{FC9C27C5-47DC-CD42-824D-0D19FD78B46C}" type="presParOf" srcId="{4CF55DDA-CBD8-D249-8385-286A127A8D3C}" destId="{8D28E73E-1C88-1742-84C1-059281109AF3}" srcOrd="1" destOrd="0" presId="urn:microsoft.com/office/officeart/2005/8/layout/vList2"/>
    <dgm:cxn modelId="{3362D1E5-C541-3E48-B6AC-3CC931489BD7}" type="presParOf" srcId="{4CF55DDA-CBD8-D249-8385-286A127A8D3C}" destId="{CB4E88E0-282E-974C-A041-9D44979D64E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9A99384-05DC-47BB-930D-6E526B5E9E4E}"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23B6F50-5579-4763-BA40-0FFFAE5FEC99}">
      <dgm:prSet/>
      <dgm:spPr/>
      <dgm:t>
        <a:bodyPr/>
        <a:lstStyle/>
        <a:p>
          <a:r>
            <a:rPr lang="en-US" dirty="0">
              <a:latin typeface="American Typewriter" panose="02090604020004020304" pitchFamily="18" charset="77"/>
            </a:rPr>
            <a:t>During my research I found no instances of violence within the aluminum trade. Injustice is found largely within aluminum pollution.</a:t>
          </a:r>
        </a:p>
      </dgm:t>
    </dgm:pt>
    <dgm:pt modelId="{35A56923-3490-4C8D-954C-1295616E9611}" type="parTrans" cxnId="{C120C89E-8C7A-4E69-90C8-3777FBF687CC}">
      <dgm:prSet/>
      <dgm:spPr/>
      <dgm:t>
        <a:bodyPr/>
        <a:lstStyle/>
        <a:p>
          <a:endParaRPr lang="en-US"/>
        </a:p>
      </dgm:t>
    </dgm:pt>
    <dgm:pt modelId="{B1D61EE0-B0F3-497F-ACE2-8484E61E8BE0}" type="sibTrans" cxnId="{C120C89E-8C7A-4E69-90C8-3777FBF687CC}">
      <dgm:prSet/>
      <dgm:spPr/>
      <dgm:t>
        <a:bodyPr/>
        <a:lstStyle/>
        <a:p>
          <a:endParaRPr lang="en-US"/>
        </a:p>
      </dgm:t>
    </dgm:pt>
    <dgm:pt modelId="{544B23D5-2A4A-4D9D-9D52-95CCF76DB77A}">
      <dgm:prSet/>
      <dgm:spPr/>
      <dgm:t>
        <a:bodyPr/>
        <a:lstStyle/>
        <a:p>
          <a:r>
            <a:rPr lang="en-US" dirty="0">
              <a:latin typeface="American Typewriter" panose="02090604020004020304" pitchFamily="18" charset="77"/>
            </a:rPr>
            <a:t>Fresh water ecosystems </a:t>
          </a:r>
        </a:p>
      </dgm:t>
    </dgm:pt>
    <dgm:pt modelId="{CF52B978-005E-4541-9B07-2F64B9866E6A}" type="parTrans" cxnId="{625FCAA9-1A44-4422-942E-4C16FFB3B89C}">
      <dgm:prSet/>
      <dgm:spPr/>
      <dgm:t>
        <a:bodyPr/>
        <a:lstStyle/>
        <a:p>
          <a:endParaRPr lang="en-US"/>
        </a:p>
      </dgm:t>
    </dgm:pt>
    <dgm:pt modelId="{BB85702C-649C-4D96-8286-25FE50FFDDFD}" type="sibTrans" cxnId="{625FCAA9-1A44-4422-942E-4C16FFB3B89C}">
      <dgm:prSet/>
      <dgm:spPr/>
      <dgm:t>
        <a:bodyPr/>
        <a:lstStyle/>
        <a:p>
          <a:endParaRPr lang="en-US"/>
        </a:p>
      </dgm:t>
    </dgm:pt>
    <dgm:pt modelId="{D597D387-A0D1-2A45-9CBC-1E1C91A19896}" type="pres">
      <dgm:prSet presAssocID="{D9A99384-05DC-47BB-930D-6E526B5E9E4E}" presName="linear" presStyleCnt="0">
        <dgm:presLayoutVars>
          <dgm:animLvl val="lvl"/>
          <dgm:resizeHandles val="exact"/>
        </dgm:presLayoutVars>
      </dgm:prSet>
      <dgm:spPr/>
    </dgm:pt>
    <dgm:pt modelId="{ED2EDF5D-6EDA-3B41-98B3-CAA3F1F65CA5}" type="pres">
      <dgm:prSet presAssocID="{723B6F50-5579-4763-BA40-0FFFAE5FEC99}" presName="parentText" presStyleLbl="node1" presStyleIdx="0" presStyleCnt="2">
        <dgm:presLayoutVars>
          <dgm:chMax val="0"/>
          <dgm:bulletEnabled val="1"/>
        </dgm:presLayoutVars>
      </dgm:prSet>
      <dgm:spPr/>
    </dgm:pt>
    <dgm:pt modelId="{8B6FCE11-84F9-6149-ABDB-436B761C1C69}" type="pres">
      <dgm:prSet presAssocID="{B1D61EE0-B0F3-497F-ACE2-8484E61E8BE0}" presName="spacer" presStyleCnt="0"/>
      <dgm:spPr/>
    </dgm:pt>
    <dgm:pt modelId="{77A39225-20E5-964C-AE79-1F3FA267AE1F}" type="pres">
      <dgm:prSet presAssocID="{544B23D5-2A4A-4D9D-9D52-95CCF76DB77A}" presName="parentText" presStyleLbl="node1" presStyleIdx="1" presStyleCnt="2" custLinFactNeighborX="-11842" custLinFactNeighborY="-9738">
        <dgm:presLayoutVars>
          <dgm:chMax val="0"/>
          <dgm:bulletEnabled val="1"/>
        </dgm:presLayoutVars>
      </dgm:prSet>
      <dgm:spPr/>
    </dgm:pt>
  </dgm:ptLst>
  <dgm:cxnLst>
    <dgm:cxn modelId="{93DFDF08-624D-7D44-86DA-97DAFA33C8B0}" type="presOf" srcId="{D9A99384-05DC-47BB-930D-6E526B5E9E4E}" destId="{D597D387-A0D1-2A45-9CBC-1E1C91A19896}" srcOrd="0" destOrd="0" presId="urn:microsoft.com/office/officeart/2005/8/layout/vList2"/>
    <dgm:cxn modelId="{5357C54B-ADD7-A442-8200-C8399DE2B51A}" type="presOf" srcId="{723B6F50-5579-4763-BA40-0FFFAE5FEC99}" destId="{ED2EDF5D-6EDA-3B41-98B3-CAA3F1F65CA5}" srcOrd="0" destOrd="0" presId="urn:microsoft.com/office/officeart/2005/8/layout/vList2"/>
    <dgm:cxn modelId="{C6D1669E-F78D-0C40-A244-18ED7CDE13A0}" type="presOf" srcId="{544B23D5-2A4A-4D9D-9D52-95CCF76DB77A}" destId="{77A39225-20E5-964C-AE79-1F3FA267AE1F}" srcOrd="0" destOrd="0" presId="urn:microsoft.com/office/officeart/2005/8/layout/vList2"/>
    <dgm:cxn modelId="{C120C89E-8C7A-4E69-90C8-3777FBF687CC}" srcId="{D9A99384-05DC-47BB-930D-6E526B5E9E4E}" destId="{723B6F50-5579-4763-BA40-0FFFAE5FEC99}" srcOrd="0" destOrd="0" parTransId="{35A56923-3490-4C8D-954C-1295616E9611}" sibTransId="{B1D61EE0-B0F3-497F-ACE2-8484E61E8BE0}"/>
    <dgm:cxn modelId="{625FCAA9-1A44-4422-942E-4C16FFB3B89C}" srcId="{D9A99384-05DC-47BB-930D-6E526B5E9E4E}" destId="{544B23D5-2A4A-4D9D-9D52-95CCF76DB77A}" srcOrd="1" destOrd="0" parTransId="{CF52B978-005E-4541-9B07-2F64B9866E6A}" sibTransId="{BB85702C-649C-4D96-8286-25FE50FFDDFD}"/>
    <dgm:cxn modelId="{6C7834E4-58E7-3A45-A776-EAAABC2EAFAD}" type="presParOf" srcId="{D597D387-A0D1-2A45-9CBC-1E1C91A19896}" destId="{ED2EDF5D-6EDA-3B41-98B3-CAA3F1F65CA5}" srcOrd="0" destOrd="0" presId="urn:microsoft.com/office/officeart/2005/8/layout/vList2"/>
    <dgm:cxn modelId="{A6BB05B3-322D-3D42-ABB2-068B235D9111}" type="presParOf" srcId="{D597D387-A0D1-2A45-9CBC-1E1C91A19896}" destId="{8B6FCE11-84F9-6149-ABDB-436B761C1C69}" srcOrd="1" destOrd="0" presId="urn:microsoft.com/office/officeart/2005/8/layout/vList2"/>
    <dgm:cxn modelId="{F67A36DB-679C-DC43-9F5E-A819D74FA407}" type="presParOf" srcId="{D597D387-A0D1-2A45-9CBC-1E1C91A19896}" destId="{77A39225-20E5-964C-AE79-1F3FA267AE1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FC07393-38F0-4378-A245-43A8B032AFE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73F466E-6CF4-4DEF-A7EE-87E6736CA482}">
      <dgm:prSet/>
      <dgm:spPr/>
      <dgm:t>
        <a:bodyPr/>
        <a:lstStyle/>
        <a:p>
          <a:r>
            <a:rPr lang="en-US" dirty="0">
              <a:latin typeface="American Typewriter" panose="02090604020004020304" pitchFamily="18" charset="77"/>
            </a:rPr>
            <a:t>Both open and underground mines affect the plant and animal life immediately surrounding an area and beyond for multiple generations. Clear-cutting trees and grasslands contributes to biodiversity loss, habitat loss, carbon emissions, and erosion.</a:t>
          </a:r>
        </a:p>
      </dgm:t>
    </dgm:pt>
    <dgm:pt modelId="{334B480E-1686-4DD6-894F-B2AC8E2339C8}" type="parTrans" cxnId="{54C66191-8D61-483B-AE28-4E0D3ADBD746}">
      <dgm:prSet/>
      <dgm:spPr/>
      <dgm:t>
        <a:bodyPr/>
        <a:lstStyle/>
        <a:p>
          <a:endParaRPr lang="en-US"/>
        </a:p>
      </dgm:t>
    </dgm:pt>
    <dgm:pt modelId="{980C0625-B0BC-4B1F-AFC6-A088D23F3C23}" type="sibTrans" cxnId="{54C66191-8D61-483B-AE28-4E0D3ADBD746}">
      <dgm:prSet/>
      <dgm:spPr/>
      <dgm:t>
        <a:bodyPr/>
        <a:lstStyle/>
        <a:p>
          <a:endParaRPr lang="en-US"/>
        </a:p>
      </dgm:t>
    </dgm:pt>
    <dgm:pt modelId="{9419356A-4C13-46C7-8AB4-81E631ABBCDF}">
      <dgm:prSet/>
      <dgm:spPr/>
      <dgm:t>
        <a:bodyPr/>
        <a:lstStyle/>
        <a:p>
          <a:r>
            <a:rPr lang="en-US" dirty="0">
              <a:latin typeface="American Typewriter" panose="02090604020004020304" pitchFamily="18" charset="77"/>
            </a:rPr>
            <a:t>A silver lining? Roughly 75% of all aluminum manufactured in the U.S. is still in use today. </a:t>
          </a:r>
        </a:p>
      </dgm:t>
    </dgm:pt>
    <dgm:pt modelId="{30E52721-23A3-4F21-B694-BCFA1133C4D0}" type="parTrans" cxnId="{728FD86C-FB51-4D58-B7E8-13A72D85F498}">
      <dgm:prSet/>
      <dgm:spPr/>
      <dgm:t>
        <a:bodyPr/>
        <a:lstStyle/>
        <a:p>
          <a:endParaRPr lang="en-US"/>
        </a:p>
      </dgm:t>
    </dgm:pt>
    <dgm:pt modelId="{EF65F72D-99C1-4962-B335-13CA4C157303}" type="sibTrans" cxnId="{728FD86C-FB51-4D58-B7E8-13A72D85F498}">
      <dgm:prSet/>
      <dgm:spPr/>
      <dgm:t>
        <a:bodyPr/>
        <a:lstStyle/>
        <a:p>
          <a:endParaRPr lang="en-US"/>
        </a:p>
      </dgm:t>
    </dgm:pt>
    <dgm:pt modelId="{8ECFBBF4-9A7D-594A-9AE2-41220BB56A9E}" type="pres">
      <dgm:prSet presAssocID="{5FC07393-38F0-4378-A245-43A8B032AFE1}" presName="linear" presStyleCnt="0">
        <dgm:presLayoutVars>
          <dgm:animLvl val="lvl"/>
          <dgm:resizeHandles val="exact"/>
        </dgm:presLayoutVars>
      </dgm:prSet>
      <dgm:spPr/>
    </dgm:pt>
    <dgm:pt modelId="{034A8B0C-067E-434A-AC0F-5EBBBEA29BF6}" type="pres">
      <dgm:prSet presAssocID="{273F466E-6CF4-4DEF-A7EE-87E6736CA482}" presName="parentText" presStyleLbl="node1" presStyleIdx="0" presStyleCnt="2">
        <dgm:presLayoutVars>
          <dgm:chMax val="0"/>
          <dgm:bulletEnabled val="1"/>
        </dgm:presLayoutVars>
      </dgm:prSet>
      <dgm:spPr/>
    </dgm:pt>
    <dgm:pt modelId="{E4A0F614-2DCA-7642-BA5B-2EE85524E8AA}" type="pres">
      <dgm:prSet presAssocID="{980C0625-B0BC-4B1F-AFC6-A088D23F3C23}" presName="spacer" presStyleCnt="0"/>
      <dgm:spPr/>
    </dgm:pt>
    <dgm:pt modelId="{828C7BB3-DCB9-AA44-B350-2BE732A28481}" type="pres">
      <dgm:prSet presAssocID="{9419356A-4C13-46C7-8AB4-81E631ABBCDF}" presName="parentText" presStyleLbl="node1" presStyleIdx="1" presStyleCnt="2">
        <dgm:presLayoutVars>
          <dgm:chMax val="0"/>
          <dgm:bulletEnabled val="1"/>
        </dgm:presLayoutVars>
      </dgm:prSet>
      <dgm:spPr/>
    </dgm:pt>
  </dgm:ptLst>
  <dgm:cxnLst>
    <dgm:cxn modelId="{728FD86C-FB51-4D58-B7E8-13A72D85F498}" srcId="{5FC07393-38F0-4378-A245-43A8B032AFE1}" destId="{9419356A-4C13-46C7-8AB4-81E631ABBCDF}" srcOrd="1" destOrd="0" parTransId="{30E52721-23A3-4F21-B694-BCFA1133C4D0}" sibTransId="{EF65F72D-99C1-4962-B335-13CA4C157303}"/>
    <dgm:cxn modelId="{54C66191-8D61-483B-AE28-4E0D3ADBD746}" srcId="{5FC07393-38F0-4378-A245-43A8B032AFE1}" destId="{273F466E-6CF4-4DEF-A7EE-87E6736CA482}" srcOrd="0" destOrd="0" parTransId="{334B480E-1686-4DD6-894F-B2AC8E2339C8}" sibTransId="{980C0625-B0BC-4B1F-AFC6-A088D23F3C23}"/>
    <dgm:cxn modelId="{6B90B6AB-83DF-7C49-9C4B-8BC9B89540A9}" type="presOf" srcId="{5FC07393-38F0-4378-A245-43A8B032AFE1}" destId="{8ECFBBF4-9A7D-594A-9AE2-41220BB56A9E}" srcOrd="0" destOrd="0" presId="urn:microsoft.com/office/officeart/2005/8/layout/vList2"/>
    <dgm:cxn modelId="{4004C8B8-723D-5948-B8FF-55077932645B}" type="presOf" srcId="{9419356A-4C13-46C7-8AB4-81E631ABBCDF}" destId="{828C7BB3-DCB9-AA44-B350-2BE732A28481}" srcOrd="0" destOrd="0" presId="urn:microsoft.com/office/officeart/2005/8/layout/vList2"/>
    <dgm:cxn modelId="{5F733EDD-880A-3944-BEE4-1A3AE4E05CCE}" type="presOf" srcId="{273F466E-6CF4-4DEF-A7EE-87E6736CA482}" destId="{034A8B0C-067E-434A-AC0F-5EBBBEA29BF6}" srcOrd="0" destOrd="0" presId="urn:microsoft.com/office/officeart/2005/8/layout/vList2"/>
    <dgm:cxn modelId="{0E14249F-8A90-7A43-BDE3-A57B953F33B8}" type="presParOf" srcId="{8ECFBBF4-9A7D-594A-9AE2-41220BB56A9E}" destId="{034A8B0C-067E-434A-AC0F-5EBBBEA29BF6}" srcOrd="0" destOrd="0" presId="urn:microsoft.com/office/officeart/2005/8/layout/vList2"/>
    <dgm:cxn modelId="{5A53E189-31DE-9940-8372-7FC0B75FC3F0}" type="presParOf" srcId="{8ECFBBF4-9A7D-594A-9AE2-41220BB56A9E}" destId="{E4A0F614-2DCA-7642-BA5B-2EE85524E8AA}" srcOrd="1" destOrd="0" presId="urn:microsoft.com/office/officeart/2005/8/layout/vList2"/>
    <dgm:cxn modelId="{9A7A8F6D-5C03-9849-B4C4-602172D20B46}" type="presParOf" srcId="{8ECFBBF4-9A7D-594A-9AE2-41220BB56A9E}" destId="{828C7BB3-DCB9-AA44-B350-2BE732A2848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BB85E35-4C40-40C8-B323-684CB2B2073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EAF2BCC-2EE3-4E3E-BB31-91320412742F}">
      <dgm:prSet/>
      <dgm:spPr/>
      <dgm:t>
        <a:bodyPr/>
        <a:lstStyle/>
        <a:p>
          <a:r>
            <a:rPr lang="en-US" dirty="0">
              <a:latin typeface="American Typewriter" panose="02090604020004020304" pitchFamily="18" charset="77"/>
            </a:rPr>
            <a:t>The processes involved in the production and distribution of aluminum foil are quite transparent as it is one of the largest and fastest growing industries on the globe. Basic information can be found by doing a simple search on </a:t>
          </a:r>
          <a:r>
            <a:rPr lang="en-US" dirty="0" err="1">
              <a:latin typeface="American Typewriter" panose="02090604020004020304" pitchFamily="18" charset="77"/>
            </a:rPr>
            <a:t>Youtube</a:t>
          </a:r>
          <a:r>
            <a:rPr lang="en-US" dirty="0">
              <a:latin typeface="American Typewriter" panose="02090604020004020304" pitchFamily="18" charset="77"/>
            </a:rPr>
            <a:t>, Google, Etc. </a:t>
          </a:r>
        </a:p>
      </dgm:t>
    </dgm:pt>
    <dgm:pt modelId="{5A0CF782-BF65-4A50-9F29-356F07FC6E4E}" type="parTrans" cxnId="{09C1C4A1-68CE-4EF8-AACA-F9AA9393382B}">
      <dgm:prSet/>
      <dgm:spPr/>
      <dgm:t>
        <a:bodyPr/>
        <a:lstStyle/>
        <a:p>
          <a:endParaRPr lang="en-US"/>
        </a:p>
      </dgm:t>
    </dgm:pt>
    <dgm:pt modelId="{99A851E7-EF3C-4946-A939-3435312AD7D6}" type="sibTrans" cxnId="{09C1C4A1-68CE-4EF8-AACA-F9AA9393382B}">
      <dgm:prSet/>
      <dgm:spPr/>
      <dgm:t>
        <a:bodyPr/>
        <a:lstStyle/>
        <a:p>
          <a:endParaRPr lang="en-US"/>
        </a:p>
      </dgm:t>
    </dgm:pt>
    <dgm:pt modelId="{10DE5D8A-C867-438D-A655-180FA5C7A8B7}">
      <dgm:prSet/>
      <dgm:spPr/>
      <dgm:t>
        <a:bodyPr/>
        <a:lstStyle/>
        <a:p>
          <a:r>
            <a:rPr lang="en-US" dirty="0">
              <a:hlinkClick xmlns:r="http://schemas.openxmlformats.org/officeDocument/2006/relationships" r:id="rId1"/>
            </a:rPr>
            <a:t>https://www.youtube.com/watch?v=yn9qhQSMCRk</a:t>
          </a:r>
          <a:endParaRPr lang="en-US" dirty="0"/>
        </a:p>
      </dgm:t>
    </dgm:pt>
    <dgm:pt modelId="{3E6F1AAE-4A7A-4EC3-BC32-C252230F7983}" type="parTrans" cxnId="{6315E3BC-D37B-49C2-AFF8-16A079E81C6C}">
      <dgm:prSet/>
      <dgm:spPr/>
      <dgm:t>
        <a:bodyPr/>
        <a:lstStyle/>
        <a:p>
          <a:endParaRPr lang="en-US"/>
        </a:p>
      </dgm:t>
    </dgm:pt>
    <dgm:pt modelId="{641FDC50-18DE-4D1A-A154-88B91249F0EE}" type="sibTrans" cxnId="{6315E3BC-D37B-49C2-AFF8-16A079E81C6C}">
      <dgm:prSet/>
      <dgm:spPr/>
      <dgm:t>
        <a:bodyPr/>
        <a:lstStyle/>
        <a:p>
          <a:endParaRPr lang="en-US"/>
        </a:p>
      </dgm:t>
    </dgm:pt>
    <dgm:pt modelId="{ACC4344E-1838-4035-BB4C-5D0CD1CF7E7B}">
      <dgm:prSet/>
      <dgm:spPr/>
      <dgm:t>
        <a:bodyPr/>
        <a:lstStyle/>
        <a:p>
          <a:r>
            <a:rPr lang="en-US">
              <a:hlinkClick xmlns:r="http://schemas.openxmlformats.org/officeDocument/2006/relationships" r:id="rId2"/>
            </a:rPr>
            <a:t>https://www.youtube.com/watch?v=eGdXxFjqFsg</a:t>
          </a:r>
          <a:endParaRPr lang="en-US"/>
        </a:p>
      </dgm:t>
    </dgm:pt>
    <dgm:pt modelId="{9EB5D59E-0AAA-454C-B955-625CBB9041CD}" type="parTrans" cxnId="{1B61EAF0-68AD-48D3-B43E-095266289F5A}">
      <dgm:prSet/>
      <dgm:spPr/>
      <dgm:t>
        <a:bodyPr/>
        <a:lstStyle/>
        <a:p>
          <a:endParaRPr lang="en-US"/>
        </a:p>
      </dgm:t>
    </dgm:pt>
    <dgm:pt modelId="{DFAB2271-B8D6-48E2-9BA4-2604A51AE2AC}" type="sibTrans" cxnId="{1B61EAF0-68AD-48D3-B43E-095266289F5A}">
      <dgm:prSet/>
      <dgm:spPr/>
      <dgm:t>
        <a:bodyPr/>
        <a:lstStyle/>
        <a:p>
          <a:endParaRPr lang="en-US"/>
        </a:p>
      </dgm:t>
    </dgm:pt>
    <dgm:pt modelId="{0BD18590-2269-453E-8FCE-93D83853BEEB}">
      <dgm:prSet/>
      <dgm:spPr/>
      <dgm:t>
        <a:bodyPr/>
        <a:lstStyle/>
        <a:p>
          <a:r>
            <a:rPr lang="en-US">
              <a:hlinkClick xmlns:r="http://schemas.openxmlformats.org/officeDocument/2006/relationships" r:id="rId3"/>
            </a:rPr>
            <a:t>https://www.youtube.com/watch?v=t4HAzfhWtqE</a:t>
          </a:r>
          <a:endParaRPr lang="en-US"/>
        </a:p>
      </dgm:t>
    </dgm:pt>
    <dgm:pt modelId="{ADBF01C0-EA5D-428F-92BE-DDA4F37E9C2F}" type="parTrans" cxnId="{D660F979-2D5B-4F12-8F06-01ACCBE90A5B}">
      <dgm:prSet/>
      <dgm:spPr/>
      <dgm:t>
        <a:bodyPr/>
        <a:lstStyle/>
        <a:p>
          <a:endParaRPr lang="en-US"/>
        </a:p>
      </dgm:t>
    </dgm:pt>
    <dgm:pt modelId="{CAB9E927-A8F7-487C-83CE-EB4AEDCC51F6}" type="sibTrans" cxnId="{D660F979-2D5B-4F12-8F06-01ACCBE90A5B}">
      <dgm:prSet/>
      <dgm:spPr/>
      <dgm:t>
        <a:bodyPr/>
        <a:lstStyle/>
        <a:p>
          <a:endParaRPr lang="en-US"/>
        </a:p>
      </dgm:t>
    </dgm:pt>
    <dgm:pt modelId="{45B46F60-C99D-1743-9D77-026AE5A0F849}" type="pres">
      <dgm:prSet presAssocID="{6BB85E35-4C40-40C8-B323-684CB2B20734}" presName="linear" presStyleCnt="0">
        <dgm:presLayoutVars>
          <dgm:animLvl val="lvl"/>
          <dgm:resizeHandles val="exact"/>
        </dgm:presLayoutVars>
      </dgm:prSet>
      <dgm:spPr/>
    </dgm:pt>
    <dgm:pt modelId="{3EB41758-38E9-384F-A4A6-0272A1244FF2}" type="pres">
      <dgm:prSet presAssocID="{DEAF2BCC-2EE3-4E3E-BB31-91320412742F}" presName="parentText" presStyleLbl="node1" presStyleIdx="0" presStyleCnt="4">
        <dgm:presLayoutVars>
          <dgm:chMax val="0"/>
          <dgm:bulletEnabled val="1"/>
        </dgm:presLayoutVars>
      </dgm:prSet>
      <dgm:spPr/>
    </dgm:pt>
    <dgm:pt modelId="{CA44EF36-0A87-9F4D-9674-DB6A4405B441}" type="pres">
      <dgm:prSet presAssocID="{99A851E7-EF3C-4946-A939-3435312AD7D6}" presName="spacer" presStyleCnt="0"/>
      <dgm:spPr/>
    </dgm:pt>
    <dgm:pt modelId="{A8AB8ADA-D43E-4A4F-8DE5-6509527E1FEE}" type="pres">
      <dgm:prSet presAssocID="{10DE5D8A-C867-438D-A655-180FA5C7A8B7}" presName="parentText" presStyleLbl="node1" presStyleIdx="1" presStyleCnt="4">
        <dgm:presLayoutVars>
          <dgm:chMax val="0"/>
          <dgm:bulletEnabled val="1"/>
        </dgm:presLayoutVars>
      </dgm:prSet>
      <dgm:spPr/>
    </dgm:pt>
    <dgm:pt modelId="{C4B165C0-94BF-E344-AF39-128F38557EA5}" type="pres">
      <dgm:prSet presAssocID="{641FDC50-18DE-4D1A-A154-88B91249F0EE}" presName="spacer" presStyleCnt="0"/>
      <dgm:spPr/>
    </dgm:pt>
    <dgm:pt modelId="{F0ED7A4E-5AD4-3044-BE8E-11DE0AAAC203}" type="pres">
      <dgm:prSet presAssocID="{ACC4344E-1838-4035-BB4C-5D0CD1CF7E7B}" presName="parentText" presStyleLbl="node1" presStyleIdx="2" presStyleCnt="4">
        <dgm:presLayoutVars>
          <dgm:chMax val="0"/>
          <dgm:bulletEnabled val="1"/>
        </dgm:presLayoutVars>
      </dgm:prSet>
      <dgm:spPr/>
    </dgm:pt>
    <dgm:pt modelId="{5F4E1481-F5B3-5943-BD64-252199085BB5}" type="pres">
      <dgm:prSet presAssocID="{DFAB2271-B8D6-48E2-9BA4-2604A51AE2AC}" presName="spacer" presStyleCnt="0"/>
      <dgm:spPr/>
    </dgm:pt>
    <dgm:pt modelId="{3D57B3A5-E3C6-5846-B709-C7B274AF340D}" type="pres">
      <dgm:prSet presAssocID="{0BD18590-2269-453E-8FCE-93D83853BEEB}" presName="parentText" presStyleLbl="node1" presStyleIdx="3" presStyleCnt="4">
        <dgm:presLayoutVars>
          <dgm:chMax val="0"/>
          <dgm:bulletEnabled val="1"/>
        </dgm:presLayoutVars>
      </dgm:prSet>
      <dgm:spPr/>
    </dgm:pt>
  </dgm:ptLst>
  <dgm:cxnLst>
    <dgm:cxn modelId="{20A67349-E44C-B84F-88B6-3C467DF82079}" type="presOf" srcId="{10DE5D8A-C867-438D-A655-180FA5C7A8B7}" destId="{A8AB8ADA-D43E-4A4F-8DE5-6509527E1FEE}" srcOrd="0" destOrd="0" presId="urn:microsoft.com/office/officeart/2005/8/layout/vList2"/>
    <dgm:cxn modelId="{87F08949-C368-B14F-85F0-61E4057E1208}" type="presOf" srcId="{ACC4344E-1838-4035-BB4C-5D0CD1CF7E7B}" destId="{F0ED7A4E-5AD4-3044-BE8E-11DE0AAAC203}" srcOrd="0" destOrd="0" presId="urn:microsoft.com/office/officeart/2005/8/layout/vList2"/>
    <dgm:cxn modelId="{955B9656-0AE3-C54E-8825-A5AEE9DADE9B}" type="presOf" srcId="{DEAF2BCC-2EE3-4E3E-BB31-91320412742F}" destId="{3EB41758-38E9-384F-A4A6-0272A1244FF2}" srcOrd="0" destOrd="0" presId="urn:microsoft.com/office/officeart/2005/8/layout/vList2"/>
    <dgm:cxn modelId="{D660F979-2D5B-4F12-8F06-01ACCBE90A5B}" srcId="{6BB85E35-4C40-40C8-B323-684CB2B20734}" destId="{0BD18590-2269-453E-8FCE-93D83853BEEB}" srcOrd="3" destOrd="0" parTransId="{ADBF01C0-EA5D-428F-92BE-DDA4F37E9C2F}" sibTransId="{CAB9E927-A8F7-487C-83CE-EB4AEDCC51F6}"/>
    <dgm:cxn modelId="{8270818A-33DF-C846-848B-F7B3E99FEC86}" type="presOf" srcId="{0BD18590-2269-453E-8FCE-93D83853BEEB}" destId="{3D57B3A5-E3C6-5846-B709-C7B274AF340D}" srcOrd="0" destOrd="0" presId="urn:microsoft.com/office/officeart/2005/8/layout/vList2"/>
    <dgm:cxn modelId="{09C1C4A1-68CE-4EF8-AACA-F9AA9393382B}" srcId="{6BB85E35-4C40-40C8-B323-684CB2B20734}" destId="{DEAF2BCC-2EE3-4E3E-BB31-91320412742F}" srcOrd="0" destOrd="0" parTransId="{5A0CF782-BF65-4A50-9F29-356F07FC6E4E}" sibTransId="{99A851E7-EF3C-4946-A939-3435312AD7D6}"/>
    <dgm:cxn modelId="{3E12F1AA-A4D7-5648-9C01-6EE786C4B9F3}" type="presOf" srcId="{6BB85E35-4C40-40C8-B323-684CB2B20734}" destId="{45B46F60-C99D-1743-9D77-026AE5A0F849}" srcOrd="0" destOrd="0" presId="urn:microsoft.com/office/officeart/2005/8/layout/vList2"/>
    <dgm:cxn modelId="{6315E3BC-D37B-49C2-AFF8-16A079E81C6C}" srcId="{6BB85E35-4C40-40C8-B323-684CB2B20734}" destId="{10DE5D8A-C867-438D-A655-180FA5C7A8B7}" srcOrd="1" destOrd="0" parTransId="{3E6F1AAE-4A7A-4EC3-BC32-C252230F7983}" sibTransId="{641FDC50-18DE-4D1A-A154-88B91249F0EE}"/>
    <dgm:cxn modelId="{1B61EAF0-68AD-48D3-B43E-095266289F5A}" srcId="{6BB85E35-4C40-40C8-B323-684CB2B20734}" destId="{ACC4344E-1838-4035-BB4C-5D0CD1CF7E7B}" srcOrd="2" destOrd="0" parTransId="{9EB5D59E-0AAA-454C-B955-625CBB9041CD}" sibTransId="{DFAB2271-B8D6-48E2-9BA4-2604A51AE2AC}"/>
    <dgm:cxn modelId="{38FB9B64-2776-2748-9167-C13FDE87BDC2}" type="presParOf" srcId="{45B46F60-C99D-1743-9D77-026AE5A0F849}" destId="{3EB41758-38E9-384F-A4A6-0272A1244FF2}" srcOrd="0" destOrd="0" presId="urn:microsoft.com/office/officeart/2005/8/layout/vList2"/>
    <dgm:cxn modelId="{F3427C9E-AFB3-7841-998C-2B99F440E100}" type="presParOf" srcId="{45B46F60-C99D-1743-9D77-026AE5A0F849}" destId="{CA44EF36-0A87-9F4D-9674-DB6A4405B441}" srcOrd="1" destOrd="0" presId="urn:microsoft.com/office/officeart/2005/8/layout/vList2"/>
    <dgm:cxn modelId="{54BBFDC1-73FB-6342-A4C2-66339A8325D1}" type="presParOf" srcId="{45B46F60-C99D-1743-9D77-026AE5A0F849}" destId="{A8AB8ADA-D43E-4A4F-8DE5-6509527E1FEE}" srcOrd="2" destOrd="0" presId="urn:microsoft.com/office/officeart/2005/8/layout/vList2"/>
    <dgm:cxn modelId="{F10E5248-BA6A-2340-8A33-55A7AB8A9996}" type="presParOf" srcId="{45B46F60-C99D-1743-9D77-026AE5A0F849}" destId="{C4B165C0-94BF-E344-AF39-128F38557EA5}" srcOrd="3" destOrd="0" presId="urn:microsoft.com/office/officeart/2005/8/layout/vList2"/>
    <dgm:cxn modelId="{5F031CEF-C73E-9146-A44E-98F2958AC748}" type="presParOf" srcId="{45B46F60-C99D-1743-9D77-026AE5A0F849}" destId="{F0ED7A4E-5AD4-3044-BE8E-11DE0AAAC203}" srcOrd="4" destOrd="0" presId="urn:microsoft.com/office/officeart/2005/8/layout/vList2"/>
    <dgm:cxn modelId="{1F88372C-ACD4-1B49-8CF6-D18091B83E98}" type="presParOf" srcId="{45B46F60-C99D-1743-9D77-026AE5A0F849}" destId="{5F4E1481-F5B3-5943-BD64-252199085BB5}" srcOrd="5" destOrd="0" presId="urn:microsoft.com/office/officeart/2005/8/layout/vList2"/>
    <dgm:cxn modelId="{24A2C78A-C238-094F-850A-69CBB85B82EB}" type="presParOf" srcId="{45B46F60-C99D-1743-9D77-026AE5A0F849}" destId="{3D57B3A5-E3C6-5846-B709-C7B274AF340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D0191F-758B-234B-A0A9-3E5D501B77CD}">
      <dsp:nvSpPr>
        <dsp:cNvPr id="0" name=""/>
        <dsp:cNvSpPr/>
      </dsp:nvSpPr>
      <dsp:spPr>
        <a:xfrm>
          <a:off x="0" y="21780"/>
          <a:ext cx="6240668" cy="17643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latin typeface="American Typewriter" panose="02090604020004020304" pitchFamily="18" charset="77"/>
            </a:rPr>
            <a:t>The largest producer of pure aluminum in the world is China, which produced roughly thirty three million tons of pure aluminum. </a:t>
          </a:r>
        </a:p>
      </dsp:txBody>
      <dsp:txXfrm>
        <a:off x="86129" y="107909"/>
        <a:ext cx="6068410" cy="1592102"/>
      </dsp:txXfrm>
    </dsp:sp>
    <dsp:sp modelId="{50A737D2-57EA-AB4C-85D5-F98C183C378C}">
      <dsp:nvSpPr>
        <dsp:cNvPr id="0" name=""/>
        <dsp:cNvSpPr/>
      </dsp:nvSpPr>
      <dsp:spPr>
        <a:xfrm>
          <a:off x="0" y="1861020"/>
          <a:ext cx="6240668" cy="1764360"/>
        </a:xfrm>
        <a:prstGeom prst="roundRect">
          <a:avLst/>
        </a:prstGeom>
        <a:solidFill>
          <a:schemeClr val="accent2">
            <a:hueOff val="-729781"/>
            <a:satOff val="-6367"/>
            <a:lumOff val="-82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latin typeface="American Typewriter" panose="02090604020004020304" pitchFamily="18" charset="77"/>
            </a:rPr>
            <a:t>More top producers are India, Australia, Canada.  </a:t>
          </a:r>
        </a:p>
      </dsp:txBody>
      <dsp:txXfrm>
        <a:off x="86129" y="1947149"/>
        <a:ext cx="6068410" cy="1592102"/>
      </dsp:txXfrm>
    </dsp:sp>
    <dsp:sp modelId="{51356C3D-1039-F54D-A075-84BD7517B7A2}">
      <dsp:nvSpPr>
        <dsp:cNvPr id="0" name=""/>
        <dsp:cNvSpPr/>
      </dsp:nvSpPr>
      <dsp:spPr>
        <a:xfrm>
          <a:off x="0" y="3700260"/>
          <a:ext cx="6240668" cy="1764360"/>
        </a:xfrm>
        <a:prstGeom prst="roundRect">
          <a:avLst/>
        </a:prstGeom>
        <a:solidFill>
          <a:schemeClr val="accent2">
            <a:hueOff val="-1459563"/>
            <a:satOff val="-12734"/>
            <a:lumOff val="-1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latin typeface="American Typewriter" panose="02090604020004020304" pitchFamily="18" charset="77"/>
            </a:rPr>
            <a:t>Aluminum does not exist in a pure state. It is created by process of combining bauxite ore with silica and iron oxide.  </a:t>
          </a:r>
        </a:p>
      </dsp:txBody>
      <dsp:txXfrm>
        <a:off x="86129" y="3786389"/>
        <a:ext cx="6068410" cy="159210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2E56D0-B556-E34C-A08E-AE88E0537B99}">
      <dsp:nvSpPr>
        <dsp:cNvPr id="0" name=""/>
        <dsp:cNvSpPr/>
      </dsp:nvSpPr>
      <dsp:spPr>
        <a:xfrm>
          <a:off x="0" y="3311333"/>
          <a:ext cx="6240668" cy="217259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merican Typewriter" panose="02090604020004020304" pitchFamily="18" charset="77"/>
              <a:hlinkClick xmlns:r="http://schemas.openxmlformats.org/officeDocument/2006/relationships" r:id="rId1"/>
            </a:rPr>
            <a:t>https://www.aluminum.org/common-alloy-aluminum-sheet-antidumping-and-countervailing-duty-petitions</a:t>
          </a:r>
          <a:endParaRPr lang="en-US" sz="2600" kern="1200" dirty="0">
            <a:latin typeface="American Typewriter" panose="02090604020004020304" pitchFamily="18" charset="77"/>
          </a:endParaRPr>
        </a:p>
      </dsp:txBody>
      <dsp:txXfrm>
        <a:off x="0" y="3311333"/>
        <a:ext cx="6240668" cy="2172592"/>
      </dsp:txXfrm>
    </dsp:sp>
    <dsp:sp modelId="{F22D72ED-7E9A-0B4C-9B4C-6ED8D4A6B4B2}">
      <dsp:nvSpPr>
        <dsp:cNvPr id="0" name=""/>
        <dsp:cNvSpPr/>
      </dsp:nvSpPr>
      <dsp:spPr>
        <a:xfrm rot="10800000">
          <a:off x="0" y="2473"/>
          <a:ext cx="6240668" cy="3341447"/>
        </a:xfrm>
        <a:prstGeom prst="upArrowCallout">
          <a:avLst/>
        </a:prstGeom>
        <a:solidFill>
          <a:schemeClr val="accent2">
            <a:hueOff val="-1459563"/>
            <a:satOff val="-12734"/>
            <a:lumOff val="-1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merican Typewriter" panose="02090604020004020304" pitchFamily="18" charset="77"/>
            </a:rPr>
            <a:t>Recycle, recycle, recycle! </a:t>
          </a:r>
        </a:p>
      </dsp:txBody>
      <dsp:txXfrm rot="10800000">
        <a:off x="0" y="2473"/>
        <a:ext cx="6240668" cy="21711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9AFB69-5A00-9E4D-9835-F54A78E39565}">
      <dsp:nvSpPr>
        <dsp:cNvPr id="0" name=""/>
        <dsp:cNvSpPr/>
      </dsp:nvSpPr>
      <dsp:spPr>
        <a:xfrm>
          <a:off x="0" y="62913"/>
          <a:ext cx="5710450" cy="168644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American Typewriter" panose="02090604020004020304" pitchFamily="18" charset="77"/>
            </a:rPr>
            <a:t>The United States imported roughly four million tons of aluminum in 2019</a:t>
          </a:r>
        </a:p>
      </dsp:txBody>
      <dsp:txXfrm>
        <a:off x="82325" y="145238"/>
        <a:ext cx="5545800" cy="1521795"/>
      </dsp:txXfrm>
    </dsp:sp>
    <dsp:sp modelId="{62F1B772-C601-8A48-B1B6-4BE2849CC78A}">
      <dsp:nvSpPr>
        <dsp:cNvPr id="0" name=""/>
        <dsp:cNvSpPr/>
      </dsp:nvSpPr>
      <dsp:spPr>
        <a:xfrm>
          <a:off x="0" y="1821358"/>
          <a:ext cx="5710450" cy="1686445"/>
        </a:xfrm>
        <a:prstGeom prst="roundRect">
          <a:avLst/>
        </a:prstGeom>
        <a:solidFill>
          <a:schemeClr val="accent2">
            <a:hueOff val="-729781"/>
            <a:satOff val="-6367"/>
            <a:lumOff val="-82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American Typewriter" panose="02090604020004020304" pitchFamily="18" charset="77"/>
            </a:rPr>
            <a:t>Consumption in the United States totaled roughly 3.4 million tons </a:t>
          </a:r>
        </a:p>
      </dsp:txBody>
      <dsp:txXfrm>
        <a:off x="82325" y="1903683"/>
        <a:ext cx="5545800" cy="1521795"/>
      </dsp:txXfrm>
    </dsp:sp>
    <dsp:sp modelId="{35A58A03-4A0F-6247-A59A-F53C11706B36}">
      <dsp:nvSpPr>
        <dsp:cNvPr id="0" name=""/>
        <dsp:cNvSpPr/>
      </dsp:nvSpPr>
      <dsp:spPr>
        <a:xfrm>
          <a:off x="0" y="3579804"/>
          <a:ext cx="5710450" cy="1686445"/>
        </a:xfrm>
        <a:prstGeom prst="roundRect">
          <a:avLst/>
        </a:prstGeom>
        <a:solidFill>
          <a:schemeClr val="accent2">
            <a:hueOff val="-1459563"/>
            <a:satOff val="-12734"/>
            <a:lumOff val="-1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American Typewriter" panose="02090604020004020304" pitchFamily="18" charset="77"/>
            </a:rPr>
            <a:t>Canada is the largest exporter of aluminum to the US, and plays a key role in US manufacturing industries </a:t>
          </a:r>
        </a:p>
      </dsp:txBody>
      <dsp:txXfrm>
        <a:off x="82325" y="3662129"/>
        <a:ext cx="5545800" cy="15217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D79CD8-F9B6-6D40-9EBC-93293DDF70F4}">
      <dsp:nvSpPr>
        <dsp:cNvPr id="0" name=""/>
        <dsp:cNvSpPr/>
      </dsp:nvSpPr>
      <dsp:spPr>
        <a:xfrm>
          <a:off x="0" y="1022940"/>
          <a:ext cx="6240668" cy="4446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merican Typewriter" panose="02090604020004020304" pitchFamily="18" charset="77"/>
            </a:rPr>
            <a:t>Alcoa (United States)</a:t>
          </a:r>
        </a:p>
      </dsp:txBody>
      <dsp:txXfrm>
        <a:off x="21704" y="1044644"/>
        <a:ext cx="6197260" cy="401192"/>
      </dsp:txXfrm>
    </dsp:sp>
    <dsp:sp modelId="{6E822EFB-3543-1C4A-8DB1-1296BA6B46F0}">
      <dsp:nvSpPr>
        <dsp:cNvPr id="0" name=""/>
        <dsp:cNvSpPr/>
      </dsp:nvSpPr>
      <dsp:spPr>
        <a:xfrm>
          <a:off x="0" y="1522260"/>
          <a:ext cx="6240668" cy="444600"/>
        </a:xfrm>
        <a:prstGeom prst="roundRect">
          <a:avLst/>
        </a:prstGeom>
        <a:solidFill>
          <a:schemeClr val="accent2">
            <a:hueOff val="-243261"/>
            <a:satOff val="-2122"/>
            <a:lumOff val="-27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merican Typewriter" panose="02090604020004020304" pitchFamily="18" charset="77"/>
            </a:rPr>
            <a:t>Alumina Limited (Australia)</a:t>
          </a:r>
        </a:p>
      </dsp:txBody>
      <dsp:txXfrm>
        <a:off x="21704" y="1543964"/>
        <a:ext cx="6197260" cy="401192"/>
      </dsp:txXfrm>
    </dsp:sp>
    <dsp:sp modelId="{53C1946A-B342-5842-A1E9-23461EFE3FF9}">
      <dsp:nvSpPr>
        <dsp:cNvPr id="0" name=""/>
        <dsp:cNvSpPr/>
      </dsp:nvSpPr>
      <dsp:spPr>
        <a:xfrm>
          <a:off x="0" y="2021580"/>
          <a:ext cx="6240668" cy="444600"/>
        </a:xfrm>
        <a:prstGeom prst="roundRect">
          <a:avLst/>
        </a:prstGeom>
        <a:solidFill>
          <a:schemeClr val="accent2">
            <a:hueOff val="-486521"/>
            <a:satOff val="-4245"/>
            <a:lumOff val="-54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err="1">
              <a:latin typeface="American Typewriter" panose="02090604020004020304" pitchFamily="18" charset="77"/>
            </a:rPr>
            <a:t>Chalco</a:t>
          </a:r>
          <a:r>
            <a:rPr lang="en-US" sz="1900" kern="1200" dirty="0">
              <a:latin typeface="American Typewriter" panose="02090604020004020304" pitchFamily="18" charset="77"/>
            </a:rPr>
            <a:t> (China)</a:t>
          </a:r>
        </a:p>
      </dsp:txBody>
      <dsp:txXfrm>
        <a:off x="21704" y="2043284"/>
        <a:ext cx="6197260" cy="401192"/>
      </dsp:txXfrm>
    </dsp:sp>
    <dsp:sp modelId="{2F9BDFF1-F6EB-6C49-85F6-2A01999E3407}">
      <dsp:nvSpPr>
        <dsp:cNvPr id="0" name=""/>
        <dsp:cNvSpPr/>
      </dsp:nvSpPr>
      <dsp:spPr>
        <a:xfrm>
          <a:off x="0" y="2520900"/>
          <a:ext cx="6240668" cy="444600"/>
        </a:xfrm>
        <a:prstGeom prst="roundRect">
          <a:avLst/>
        </a:prstGeom>
        <a:solidFill>
          <a:schemeClr val="accent2">
            <a:hueOff val="-729781"/>
            <a:satOff val="-6367"/>
            <a:lumOff val="-82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merican Typewriter" panose="02090604020004020304" pitchFamily="18" charset="77"/>
            </a:rPr>
            <a:t>Emirates Global </a:t>
          </a:r>
          <a:r>
            <a:rPr lang="en-US" sz="1900" kern="1200" dirty="0" err="1">
              <a:latin typeface="American Typewriter" panose="02090604020004020304" pitchFamily="18" charset="77"/>
            </a:rPr>
            <a:t>Aluminium</a:t>
          </a:r>
          <a:r>
            <a:rPr lang="en-US" sz="1900" kern="1200" dirty="0">
              <a:latin typeface="American Typewriter" panose="02090604020004020304" pitchFamily="18" charset="77"/>
            </a:rPr>
            <a:t> (United Arab Emirates)</a:t>
          </a:r>
        </a:p>
      </dsp:txBody>
      <dsp:txXfrm>
        <a:off x="21704" y="2542604"/>
        <a:ext cx="6197260" cy="401192"/>
      </dsp:txXfrm>
    </dsp:sp>
    <dsp:sp modelId="{9875CDB4-F29F-1443-821D-F273402FF187}">
      <dsp:nvSpPr>
        <dsp:cNvPr id="0" name=""/>
        <dsp:cNvSpPr/>
      </dsp:nvSpPr>
      <dsp:spPr>
        <a:xfrm>
          <a:off x="0" y="3020220"/>
          <a:ext cx="6240668" cy="444600"/>
        </a:xfrm>
        <a:prstGeom prst="roundRect">
          <a:avLst/>
        </a:prstGeom>
        <a:solidFill>
          <a:schemeClr val="accent2">
            <a:hueOff val="-973042"/>
            <a:satOff val="-8489"/>
            <a:lumOff val="-10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merican Typewriter" panose="02090604020004020304" pitchFamily="18" charset="77"/>
            </a:rPr>
            <a:t>Hindalco Industries (India)</a:t>
          </a:r>
        </a:p>
      </dsp:txBody>
      <dsp:txXfrm>
        <a:off x="21704" y="3041924"/>
        <a:ext cx="6197260" cy="401192"/>
      </dsp:txXfrm>
    </dsp:sp>
    <dsp:sp modelId="{78BC0657-BE59-C34A-979D-80C5D3657FE9}">
      <dsp:nvSpPr>
        <dsp:cNvPr id="0" name=""/>
        <dsp:cNvSpPr/>
      </dsp:nvSpPr>
      <dsp:spPr>
        <a:xfrm>
          <a:off x="0" y="3519540"/>
          <a:ext cx="6240668" cy="444600"/>
        </a:xfrm>
        <a:prstGeom prst="roundRect">
          <a:avLst/>
        </a:prstGeom>
        <a:solidFill>
          <a:schemeClr val="accent2">
            <a:hueOff val="-1216302"/>
            <a:satOff val="-10612"/>
            <a:lumOff val="-13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err="1">
              <a:latin typeface="American Typewriter" panose="02090604020004020304" pitchFamily="18" charset="77"/>
            </a:rPr>
            <a:t>Norsk</a:t>
          </a:r>
          <a:r>
            <a:rPr lang="en-US" sz="1900" kern="1200" dirty="0">
              <a:latin typeface="American Typewriter" panose="02090604020004020304" pitchFamily="18" charset="77"/>
            </a:rPr>
            <a:t> Hydro ASA (Norway)</a:t>
          </a:r>
        </a:p>
      </dsp:txBody>
      <dsp:txXfrm>
        <a:off x="21704" y="3541244"/>
        <a:ext cx="6197260" cy="401192"/>
      </dsp:txXfrm>
    </dsp:sp>
    <dsp:sp modelId="{B31641CE-F576-FB45-8B06-82CD364BABB6}">
      <dsp:nvSpPr>
        <dsp:cNvPr id="0" name=""/>
        <dsp:cNvSpPr/>
      </dsp:nvSpPr>
      <dsp:spPr>
        <a:xfrm>
          <a:off x="0" y="3995382"/>
          <a:ext cx="6240668" cy="444600"/>
        </a:xfrm>
        <a:prstGeom prst="roundRect">
          <a:avLst/>
        </a:prstGeom>
        <a:solidFill>
          <a:schemeClr val="accent2">
            <a:hueOff val="-1459563"/>
            <a:satOff val="-12734"/>
            <a:lumOff val="-1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merican Typewriter" panose="02090604020004020304" pitchFamily="18" charset="77"/>
            </a:rPr>
            <a:t>United Company RUSAL (Russia)</a:t>
          </a:r>
        </a:p>
      </dsp:txBody>
      <dsp:txXfrm>
        <a:off x="21704" y="4017086"/>
        <a:ext cx="6197260" cy="4011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A85FF4-3315-3046-9A92-D4BC84C1913D}">
      <dsp:nvSpPr>
        <dsp:cNvPr id="0" name=""/>
        <dsp:cNvSpPr/>
      </dsp:nvSpPr>
      <dsp:spPr>
        <a:xfrm>
          <a:off x="2796841" y="1536587"/>
          <a:ext cx="612786" cy="91440"/>
        </a:xfrm>
        <a:custGeom>
          <a:avLst/>
          <a:gdLst/>
          <a:ahLst/>
          <a:cxnLst/>
          <a:rect l="0" t="0" r="0" b="0"/>
          <a:pathLst>
            <a:path>
              <a:moveTo>
                <a:pt x="0" y="45720"/>
              </a:moveTo>
              <a:lnTo>
                <a:pt x="612786"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87149" y="1579090"/>
        <a:ext cx="32169" cy="6433"/>
      </dsp:txXfrm>
    </dsp:sp>
    <dsp:sp modelId="{E40C66FC-FC23-D446-86E8-4E3288E2D6BA}">
      <dsp:nvSpPr>
        <dsp:cNvPr id="0" name=""/>
        <dsp:cNvSpPr/>
      </dsp:nvSpPr>
      <dsp:spPr>
        <a:xfrm>
          <a:off x="1310" y="743108"/>
          <a:ext cx="2797331" cy="16783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72" tIns="143881" rIns="137072" bIns="143881"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American Typewriter" panose="02090604020004020304" pitchFamily="18" charset="77"/>
            </a:rPr>
            <a:t>Phase 1 – Digestion: During the digestion stage, the bauxite is ground and mixed with sodium hydroxide before being pumped into large, pressurized tanks. The pressure then breaks all this down to a saturated solution. </a:t>
          </a:r>
        </a:p>
      </dsp:txBody>
      <dsp:txXfrm>
        <a:off x="1310" y="743108"/>
        <a:ext cx="2797331" cy="1678398"/>
      </dsp:txXfrm>
    </dsp:sp>
    <dsp:sp modelId="{5AB4F232-826E-5A4A-9038-6311F6C24054}">
      <dsp:nvSpPr>
        <dsp:cNvPr id="0" name=""/>
        <dsp:cNvSpPr/>
      </dsp:nvSpPr>
      <dsp:spPr>
        <a:xfrm>
          <a:off x="1399975" y="2419706"/>
          <a:ext cx="3440717" cy="612786"/>
        </a:xfrm>
        <a:custGeom>
          <a:avLst/>
          <a:gdLst/>
          <a:ahLst/>
          <a:cxnLst/>
          <a:rect l="0" t="0" r="0" b="0"/>
          <a:pathLst>
            <a:path>
              <a:moveTo>
                <a:pt x="3440717" y="0"/>
              </a:moveTo>
              <a:lnTo>
                <a:pt x="3440717" y="323493"/>
              </a:lnTo>
              <a:lnTo>
                <a:pt x="0" y="323493"/>
              </a:lnTo>
              <a:lnTo>
                <a:pt x="0" y="612786"/>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32825" y="2722883"/>
        <a:ext cx="175017" cy="6433"/>
      </dsp:txXfrm>
    </dsp:sp>
    <dsp:sp modelId="{C5FBFD41-06AB-5344-85BE-331C480D3B4B}">
      <dsp:nvSpPr>
        <dsp:cNvPr id="0" name=""/>
        <dsp:cNvSpPr/>
      </dsp:nvSpPr>
      <dsp:spPr>
        <a:xfrm>
          <a:off x="3442027" y="743108"/>
          <a:ext cx="2797331" cy="16783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72" tIns="143881" rIns="137072" bIns="143881"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American Typewriter" panose="02090604020004020304" pitchFamily="18" charset="77"/>
            </a:rPr>
            <a:t>Phase 2 – Clarification: The solution is passed in-between tanks with catching cloths which trap it. </a:t>
          </a:r>
        </a:p>
      </dsp:txBody>
      <dsp:txXfrm>
        <a:off x="3442027" y="743108"/>
        <a:ext cx="2797331" cy="1678398"/>
      </dsp:txXfrm>
    </dsp:sp>
    <dsp:sp modelId="{8764C044-6101-C84A-86D9-1D91BB588829}">
      <dsp:nvSpPr>
        <dsp:cNvPr id="0" name=""/>
        <dsp:cNvSpPr/>
      </dsp:nvSpPr>
      <dsp:spPr>
        <a:xfrm>
          <a:off x="2796841" y="3858372"/>
          <a:ext cx="612786" cy="91440"/>
        </a:xfrm>
        <a:custGeom>
          <a:avLst/>
          <a:gdLst/>
          <a:ahLst/>
          <a:cxnLst/>
          <a:rect l="0" t="0" r="0" b="0"/>
          <a:pathLst>
            <a:path>
              <a:moveTo>
                <a:pt x="0" y="45720"/>
              </a:moveTo>
              <a:lnTo>
                <a:pt x="612786"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87149" y="3900875"/>
        <a:ext cx="32169" cy="6433"/>
      </dsp:txXfrm>
    </dsp:sp>
    <dsp:sp modelId="{443C9BE5-3977-DC4A-A9AF-3174153AE2FB}">
      <dsp:nvSpPr>
        <dsp:cNvPr id="0" name=""/>
        <dsp:cNvSpPr/>
      </dsp:nvSpPr>
      <dsp:spPr>
        <a:xfrm>
          <a:off x="1310" y="3064893"/>
          <a:ext cx="2797331" cy="16783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72" tIns="143881" rIns="137072" bIns="143881"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American Typewriter" panose="02090604020004020304" pitchFamily="18" charset="77"/>
            </a:rPr>
            <a:t>Phase 3 – Precipitation: In this phase large chunks of aluminum hydrate begin to form and are filtered out. </a:t>
          </a:r>
        </a:p>
      </dsp:txBody>
      <dsp:txXfrm>
        <a:off x="1310" y="3064893"/>
        <a:ext cx="2797331" cy="1678398"/>
      </dsp:txXfrm>
    </dsp:sp>
    <dsp:sp modelId="{8CD1C331-175E-D846-A42A-5C169162DDDC}">
      <dsp:nvSpPr>
        <dsp:cNvPr id="0" name=""/>
        <dsp:cNvSpPr/>
      </dsp:nvSpPr>
      <dsp:spPr>
        <a:xfrm>
          <a:off x="3442027" y="3064893"/>
          <a:ext cx="2797331" cy="16783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72" tIns="143881" rIns="137072" bIns="143881"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American Typewriter" panose="02090604020004020304" pitchFamily="18" charset="77"/>
            </a:rPr>
            <a:t>Phase 4 – Calcination: The aluminum hydrate is exposed to incredibly high temperatures which forms aluminum oxide. </a:t>
          </a:r>
          <a:br>
            <a:rPr lang="en-US" sz="1300" kern="1200" dirty="0">
              <a:latin typeface="American Typewriter" panose="02090604020004020304" pitchFamily="18" charset="77"/>
            </a:rPr>
          </a:br>
          <a:endParaRPr lang="en-US" sz="1300" kern="1200" dirty="0">
            <a:latin typeface="American Typewriter" panose="02090604020004020304" pitchFamily="18" charset="77"/>
          </a:endParaRPr>
        </a:p>
      </dsp:txBody>
      <dsp:txXfrm>
        <a:off x="3442027" y="3064893"/>
        <a:ext cx="2797331" cy="16783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5F13DD-2DB4-F342-863C-75918D5BD015}">
      <dsp:nvSpPr>
        <dsp:cNvPr id="0" name=""/>
        <dsp:cNvSpPr/>
      </dsp:nvSpPr>
      <dsp:spPr>
        <a:xfrm>
          <a:off x="0" y="317182"/>
          <a:ext cx="6240668" cy="240873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latin typeface="American Typewriter" panose="02090604020004020304" pitchFamily="18" charset="77"/>
            </a:rPr>
            <a:t>Phases 5 Through 7  – Smelting: The alumina is dissolved in a smelting cell, a deep steel mold lined with carbon and filled with a heated liquid conductor that consists mainly of the aluminum compound cryolite. </a:t>
          </a:r>
        </a:p>
      </dsp:txBody>
      <dsp:txXfrm>
        <a:off x="117585" y="434767"/>
        <a:ext cx="6005498" cy="2173567"/>
      </dsp:txXfrm>
    </dsp:sp>
    <dsp:sp modelId="{0D3D962C-E172-0648-89F8-85DA3A2CB2FD}">
      <dsp:nvSpPr>
        <dsp:cNvPr id="0" name=""/>
        <dsp:cNvSpPr/>
      </dsp:nvSpPr>
      <dsp:spPr>
        <a:xfrm>
          <a:off x="0" y="2760480"/>
          <a:ext cx="6240668" cy="2408737"/>
        </a:xfrm>
        <a:prstGeom prst="roundRect">
          <a:avLst/>
        </a:prstGeom>
        <a:solidFill>
          <a:schemeClr val="accent2">
            <a:hueOff val="-1459563"/>
            <a:satOff val="-12734"/>
            <a:lumOff val="-1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latin typeface="American Typewriter" panose="02090604020004020304" pitchFamily="18" charset="77"/>
            </a:rPr>
            <a:t>Next, an electric current is run through the cryolite, causing a crust to form over the top of the alumina melt. When additional alumina is periodically stirred into the mixture, this crust is broken and stirred in as well. As the alumina dissolves, </a:t>
          </a:r>
          <a:r>
            <a:rPr lang="en-US" sz="1200" kern="1200" dirty="0" err="1">
              <a:latin typeface="American Typewriter" panose="02090604020004020304" pitchFamily="18" charset="77"/>
            </a:rPr>
            <a:t>i</a:t>
          </a:r>
          <a:r>
            <a:rPr lang="en-US" sz="1200" kern="1200" dirty="0">
              <a:latin typeface="American Typewriter" panose="02090604020004020304" pitchFamily="18" charset="77"/>
            </a:rPr>
            <a:t> decomposes to produce a layer of pure, molten aluminum on the bottom of the smelting cell. The oxygen merges with the carbon used to line the cell and escapes in the form of carbon dioxide. Still in molten form, the purified aluminum is drawn from the smelting cells, transferred into crucibles, and emptied into furnaces. At this stage, other elements can be added to produce aluminum alloys with characteristics appropriate to the end product, though foil is generally made from 99.8 or 99.9 percent pure aluminum. The liquid is then poured into direct chill casting devices, where it cools into large slabs called "ingots" or "reroll stock." After being annealed (heat treated) the ingots are suitable for rolling into foil.</a:t>
          </a:r>
        </a:p>
      </dsp:txBody>
      <dsp:txXfrm>
        <a:off x="117585" y="2878065"/>
        <a:ext cx="6005498" cy="21735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30E05-B3A0-1C41-82EB-E8279E3FA475}">
      <dsp:nvSpPr>
        <dsp:cNvPr id="0" name=""/>
        <dsp:cNvSpPr/>
      </dsp:nvSpPr>
      <dsp:spPr>
        <a:xfrm>
          <a:off x="0" y="275621"/>
          <a:ext cx="5710450" cy="23587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latin typeface="American Typewriter" panose="02090604020004020304" pitchFamily="18" charset="77"/>
            </a:rPr>
            <a:t>No, it definitely does not. But, being that aluminum foil is used in various ways from beauty salons to kitchens it is not shocking drugs users would find a use for it also. Supposedly aluminum foil can be used to create makeshift pipes and other forms of drug paraphernalia. </a:t>
          </a:r>
        </a:p>
      </dsp:txBody>
      <dsp:txXfrm>
        <a:off x="115143" y="390764"/>
        <a:ext cx="5480164" cy="2128434"/>
      </dsp:txXfrm>
    </dsp:sp>
    <dsp:sp modelId="{CB4E88E0-282E-974C-A041-9D44979D64E6}">
      <dsp:nvSpPr>
        <dsp:cNvPr id="0" name=""/>
        <dsp:cNvSpPr/>
      </dsp:nvSpPr>
      <dsp:spPr>
        <a:xfrm>
          <a:off x="0" y="2694821"/>
          <a:ext cx="5710450" cy="23587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latin typeface="American Typewriter" panose="02090604020004020304" pitchFamily="18" charset="77"/>
            </a:rPr>
            <a:t>One site I came across suggests keeping aluminum foil out of the hands of troubled youths. </a:t>
          </a:r>
        </a:p>
      </dsp:txBody>
      <dsp:txXfrm>
        <a:off x="115143" y="2809964"/>
        <a:ext cx="5480164" cy="212843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2EDF5D-6EDA-3B41-98B3-CAA3F1F65CA5}">
      <dsp:nvSpPr>
        <dsp:cNvPr id="0" name=""/>
        <dsp:cNvSpPr/>
      </dsp:nvSpPr>
      <dsp:spPr>
        <a:xfrm>
          <a:off x="0" y="81041"/>
          <a:ext cx="5710450" cy="253889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latin typeface="American Typewriter" panose="02090604020004020304" pitchFamily="18" charset="77"/>
            </a:rPr>
            <a:t>During my research I found no instances of violence within the aluminum trade. Injustice is found largely within aluminum pollution.</a:t>
          </a:r>
        </a:p>
      </dsp:txBody>
      <dsp:txXfrm>
        <a:off x="123939" y="204980"/>
        <a:ext cx="5462572" cy="2291021"/>
      </dsp:txXfrm>
    </dsp:sp>
    <dsp:sp modelId="{77A39225-20E5-964C-AE79-1F3FA267AE1F}">
      <dsp:nvSpPr>
        <dsp:cNvPr id="0" name=""/>
        <dsp:cNvSpPr/>
      </dsp:nvSpPr>
      <dsp:spPr>
        <a:xfrm>
          <a:off x="0" y="2700527"/>
          <a:ext cx="5710450" cy="2538899"/>
        </a:xfrm>
        <a:prstGeom prst="roundRect">
          <a:avLst/>
        </a:prstGeom>
        <a:solidFill>
          <a:schemeClr val="accent2">
            <a:hueOff val="-1459563"/>
            <a:satOff val="-12734"/>
            <a:lumOff val="-1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latin typeface="American Typewriter" panose="02090604020004020304" pitchFamily="18" charset="77"/>
            </a:rPr>
            <a:t>Fresh water ecosystems </a:t>
          </a:r>
        </a:p>
      </dsp:txBody>
      <dsp:txXfrm>
        <a:off x="123939" y="2824466"/>
        <a:ext cx="5462572" cy="229102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4A8B0C-067E-434A-AC0F-5EBBBEA29BF6}">
      <dsp:nvSpPr>
        <dsp:cNvPr id="0" name=""/>
        <dsp:cNvSpPr/>
      </dsp:nvSpPr>
      <dsp:spPr>
        <a:xfrm>
          <a:off x="0" y="161861"/>
          <a:ext cx="5710450" cy="24710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American Typewriter" panose="02090604020004020304" pitchFamily="18" charset="77"/>
            </a:rPr>
            <a:t>Both open and underground mines affect the plant and animal life immediately surrounding an area and beyond for multiple generations. Clear-cutting trees and grasslands contributes to biodiversity loss, habitat loss, carbon emissions, and erosion.</a:t>
          </a:r>
        </a:p>
      </dsp:txBody>
      <dsp:txXfrm>
        <a:off x="120626" y="282487"/>
        <a:ext cx="5469198" cy="2229788"/>
      </dsp:txXfrm>
    </dsp:sp>
    <dsp:sp modelId="{828C7BB3-DCB9-AA44-B350-2BE732A28481}">
      <dsp:nvSpPr>
        <dsp:cNvPr id="0" name=""/>
        <dsp:cNvSpPr/>
      </dsp:nvSpPr>
      <dsp:spPr>
        <a:xfrm>
          <a:off x="0" y="2696261"/>
          <a:ext cx="5710450" cy="2471040"/>
        </a:xfrm>
        <a:prstGeom prst="roundRect">
          <a:avLst/>
        </a:prstGeom>
        <a:solidFill>
          <a:schemeClr val="accent2">
            <a:hueOff val="-1459563"/>
            <a:satOff val="-12734"/>
            <a:lumOff val="-1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American Typewriter" panose="02090604020004020304" pitchFamily="18" charset="77"/>
            </a:rPr>
            <a:t>A silver lining? Roughly 75% of all aluminum manufactured in the U.S. is still in use today. </a:t>
          </a:r>
        </a:p>
      </dsp:txBody>
      <dsp:txXfrm>
        <a:off x="120626" y="2816887"/>
        <a:ext cx="5469198" cy="222978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B41758-38E9-384F-A4A6-0272A1244FF2}">
      <dsp:nvSpPr>
        <dsp:cNvPr id="0" name=""/>
        <dsp:cNvSpPr/>
      </dsp:nvSpPr>
      <dsp:spPr>
        <a:xfrm>
          <a:off x="0" y="142781"/>
          <a:ext cx="5710450" cy="12285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American Typewriter" panose="02090604020004020304" pitchFamily="18" charset="77"/>
            </a:rPr>
            <a:t>The processes involved in the production and distribution of aluminum foil are quite transparent as it is one of the largest and fastest growing industries on the globe. Basic information can be found by doing a simple search on </a:t>
          </a:r>
          <a:r>
            <a:rPr lang="en-US" sz="1500" kern="1200" dirty="0" err="1">
              <a:latin typeface="American Typewriter" panose="02090604020004020304" pitchFamily="18" charset="77"/>
            </a:rPr>
            <a:t>Youtube</a:t>
          </a:r>
          <a:r>
            <a:rPr lang="en-US" sz="1500" kern="1200" dirty="0">
              <a:latin typeface="American Typewriter" panose="02090604020004020304" pitchFamily="18" charset="77"/>
            </a:rPr>
            <a:t>, Google, Etc. </a:t>
          </a:r>
        </a:p>
      </dsp:txBody>
      <dsp:txXfrm>
        <a:off x="59970" y="202751"/>
        <a:ext cx="5590510" cy="1108560"/>
      </dsp:txXfrm>
    </dsp:sp>
    <dsp:sp modelId="{A8AB8ADA-D43E-4A4F-8DE5-6509527E1FEE}">
      <dsp:nvSpPr>
        <dsp:cNvPr id="0" name=""/>
        <dsp:cNvSpPr/>
      </dsp:nvSpPr>
      <dsp:spPr>
        <a:xfrm>
          <a:off x="0" y="1414481"/>
          <a:ext cx="5710450" cy="1228500"/>
        </a:xfrm>
        <a:prstGeom prst="roundRect">
          <a:avLst/>
        </a:prstGeom>
        <a:solidFill>
          <a:schemeClr val="accent2">
            <a:hueOff val="-486521"/>
            <a:satOff val="-4245"/>
            <a:lumOff val="-54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hlinkClick xmlns:r="http://schemas.openxmlformats.org/officeDocument/2006/relationships" r:id="rId1"/>
            </a:rPr>
            <a:t>https://www.youtube.com/watch?v=yn9qhQSMCRk</a:t>
          </a:r>
          <a:endParaRPr lang="en-US" sz="1500" kern="1200" dirty="0"/>
        </a:p>
      </dsp:txBody>
      <dsp:txXfrm>
        <a:off x="59970" y="1474451"/>
        <a:ext cx="5590510" cy="1108560"/>
      </dsp:txXfrm>
    </dsp:sp>
    <dsp:sp modelId="{F0ED7A4E-5AD4-3044-BE8E-11DE0AAAC203}">
      <dsp:nvSpPr>
        <dsp:cNvPr id="0" name=""/>
        <dsp:cNvSpPr/>
      </dsp:nvSpPr>
      <dsp:spPr>
        <a:xfrm>
          <a:off x="0" y="2686181"/>
          <a:ext cx="5710450" cy="1228500"/>
        </a:xfrm>
        <a:prstGeom prst="roundRect">
          <a:avLst/>
        </a:prstGeom>
        <a:solidFill>
          <a:schemeClr val="accent2">
            <a:hueOff val="-973042"/>
            <a:satOff val="-8489"/>
            <a:lumOff val="-10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hlinkClick xmlns:r="http://schemas.openxmlformats.org/officeDocument/2006/relationships" r:id="rId2"/>
            </a:rPr>
            <a:t>https://www.youtube.com/watch?v=eGdXxFjqFsg</a:t>
          </a:r>
          <a:endParaRPr lang="en-US" sz="1500" kern="1200"/>
        </a:p>
      </dsp:txBody>
      <dsp:txXfrm>
        <a:off x="59970" y="2746151"/>
        <a:ext cx="5590510" cy="1108560"/>
      </dsp:txXfrm>
    </dsp:sp>
    <dsp:sp modelId="{3D57B3A5-E3C6-5846-B709-C7B274AF340D}">
      <dsp:nvSpPr>
        <dsp:cNvPr id="0" name=""/>
        <dsp:cNvSpPr/>
      </dsp:nvSpPr>
      <dsp:spPr>
        <a:xfrm>
          <a:off x="0" y="3957881"/>
          <a:ext cx="5710450" cy="1228500"/>
        </a:xfrm>
        <a:prstGeom prst="roundRect">
          <a:avLst/>
        </a:prstGeom>
        <a:solidFill>
          <a:schemeClr val="accent2">
            <a:hueOff val="-1459563"/>
            <a:satOff val="-12734"/>
            <a:lumOff val="-1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hlinkClick xmlns:r="http://schemas.openxmlformats.org/officeDocument/2006/relationships" r:id="rId3"/>
            </a:rPr>
            <a:t>https://www.youtube.com/watch?v=t4HAzfhWtqE</a:t>
          </a:r>
          <a:endParaRPr lang="en-US" sz="1500" kern="1200"/>
        </a:p>
      </dsp:txBody>
      <dsp:txXfrm>
        <a:off x="59970" y="4017851"/>
        <a:ext cx="5590510" cy="11085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524000" y="1463557"/>
            <a:ext cx="9144000" cy="2387600"/>
          </a:xfrm>
        </p:spPr>
        <p:txBody>
          <a:bodyPr anchor="b">
            <a:normAutofit/>
          </a:bodyPr>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524000" y="3943232"/>
            <a:ext cx="9144000" cy="1655762"/>
          </a:xfrm>
        </p:spPr>
        <p:txBody>
          <a:bodyPr>
            <a:normAutofit/>
          </a:bodyPr>
          <a:lstStyle>
            <a:lvl1pPr marL="0" indent="0" algn="ctr">
              <a:lnSpc>
                <a:spcPts val="32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C1D965B-87A4-4F43-BE02-800BCCDF42EF}"/>
              </a:ext>
            </a:extLst>
          </p:cNvPr>
          <p:cNvSpPr>
            <a:spLocks noGrp="1"/>
          </p:cNvSpPr>
          <p:nvPr>
            <p:ph type="dt" sz="half" idx="10"/>
          </p:nvPr>
        </p:nvSpPr>
        <p:spPr>
          <a:xfrm>
            <a:off x="420624" y="6217920"/>
            <a:ext cx="2743200" cy="640080"/>
          </a:xfrm>
        </p:spPr>
        <p:txBody>
          <a:bodyPr anchor="ctr" anchorCtr="0"/>
          <a:lstStyle/>
          <a:p>
            <a:fld id="{403CB87E-4591-47A1-9046-CF63F17215EF}" type="datetime2">
              <a:rPr lang="en-US" smtClean="0"/>
              <a:t>Monday, April 26, 2021</a:t>
            </a:fld>
            <a:endParaRPr lang="en-US" dirty="0"/>
          </a:p>
        </p:txBody>
      </p:sp>
      <p:sp>
        <p:nvSpPr>
          <p:cNvPr id="5" name="Footer Placeholder 4">
            <a:extLst>
              <a:ext uri="{FF2B5EF4-FFF2-40B4-BE49-F238E27FC236}">
                <a16:creationId xmlns:a16="http://schemas.microsoft.com/office/drawing/2014/main" id="{389ED35B-CBF1-40D9-BAA7-CF9E1E22B8FC}"/>
              </a:ext>
            </a:extLst>
          </p:cNvPr>
          <p:cNvSpPr>
            <a:spLocks noGrp="1"/>
          </p:cNvSpPr>
          <p:nvPr>
            <p:ph type="ftr" sz="quarter" idx="11"/>
          </p:nvPr>
        </p:nvSpPr>
        <p:spPr>
          <a:xfrm>
            <a:off x="3767328" y="6217920"/>
            <a:ext cx="7196328" cy="640080"/>
          </a:xfrm>
        </p:spPr>
        <p:txBody>
          <a:bodyPr anchor="ctr" anchorCtr="0"/>
          <a:lstStyle/>
          <a:p>
            <a:r>
              <a:rPr lang="en-US" dirty="0"/>
              <a:t>Sample Footer Text</a:t>
            </a:r>
          </a:p>
        </p:txBody>
      </p:sp>
      <p:sp>
        <p:nvSpPr>
          <p:cNvPr id="6" name="Slide Number Placeholder 5">
            <a:extLst>
              <a:ext uri="{FF2B5EF4-FFF2-40B4-BE49-F238E27FC236}">
                <a16:creationId xmlns:a16="http://schemas.microsoft.com/office/drawing/2014/main" id="{3D26653A-450D-4BDE-8718-99F2D9314259}"/>
              </a:ext>
            </a:extLst>
          </p:cNvPr>
          <p:cNvSpPr>
            <a:spLocks noGrp="1"/>
          </p:cNvSpPr>
          <p:nvPr>
            <p:ph type="sldNum" sz="quarter" idx="12"/>
          </p:nvPr>
        </p:nvSpPr>
        <p:spPr>
          <a:xfrm>
            <a:off x="11503152" y="0"/>
            <a:ext cx="685800" cy="685800"/>
          </a:xfrm>
        </p:spPr>
        <p:txBody>
          <a:bodyPr/>
          <a:lstStyle>
            <a:lvl1pPr algn="ctr">
              <a:defRPr/>
            </a:lvl1pPr>
          </a:lstStyle>
          <a:p>
            <a:fld id="{3A4F6043-7A67-491B-98BC-F933DED7226D}" type="slidenum">
              <a:rPr lang="en-US" smtClean="0"/>
              <a:t>‹#›</a:t>
            </a:fld>
            <a:endParaRPr lang="en-US"/>
          </a:p>
        </p:txBody>
      </p:sp>
    </p:spTree>
    <p:extLst>
      <p:ext uri="{BB962C8B-B14F-4D97-AF65-F5344CB8AC3E}">
        <p14:creationId xmlns:p14="http://schemas.microsoft.com/office/powerpoint/2010/main" val="1669785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CB8191-8A0C-4077-9A2D-0255BF81A9D0}"/>
              </a:ext>
            </a:extLst>
          </p:cNvPr>
          <p:cNvSpPr>
            <a:spLocks noGrp="1"/>
          </p:cNvSpPr>
          <p:nvPr>
            <p:ph type="dt" sz="half" idx="10"/>
          </p:nvPr>
        </p:nvSpPr>
        <p:spPr/>
        <p:txBody>
          <a:bodyPr/>
          <a:lstStyle/>
          <a:p>
            <a:fld id="{2FA17F0E-8070-4DFE-A821-9A699EDBAD7E}" type="datetime2">
              <a:rPr lang="en-US" smtClean="0"/>
              <a:t>Monday, April 26, 2021</a:t>
            </a:fld>
            <a:endParaRPr lang="en-US"/>
          </a:p>
        </p:txBody>
      </p:sp>
      <p:sp>
        <p:nvSpPr>
          <p:cNvPr id="5" name="Footer Placeholder 4">
            <a:extLst>
              <a:ext uri="{FF2B5EF4-FFF2-40B4-BE49-F238E27FC236}">
                <a16:creationId xmlns:a16="http://schemas.microsoft.com/office/drawing/2014/main" id="{BF441B40-57AC-45F3-9AAC-DC2BEBB1218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B6D65F4-29FA-451A-878F-768E426A7EDA}"/>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15466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1141D6-1E1A-4A54-A9B4-57F86865FC03}"/>
              </a:ext>
            </a:extLst>
          </p:cNvPr>
          <p:cNvSpPr>
            <a:spLocks noGrp="1"/>
          </p:cNvSpPr>
          <p:nvPr>
            <p:ph type="dt" sz="half" idx="10"/>
          </p:nvPr>
        </p:nvSpPr>
        <p:spPr/>
        <p:txBody>
          <a:bodyPr/>
          <a:lstStyle/>
          <a:p>
            <a:fld id="{D88D34AE-C7BF-46E5-A968-01C6641F6476}" type="datetime2">
              <a:rPr lang="en-US" smtClean="0"/>
              <a:t>Monday, April 26, 2021</a:t>
            </a:fld>
            <a:endParaRPr lang="en-US"/>
          </a:p>
        </p:txBody>
      </p:sp>
      <p:sp>
        <p:nvSpPr>
          <p:cNvPr id="5" name="Footer Placeholder 4">
            <a:extLst>
              <a:ext uri="{FF2B5EF4-FFF2-40B4-BE49-F238E27FC236}">
                <a16:creationId xmlns:a16="http://schemas.microsoft.com/office/drawing/2014/main" id="{E57541D6-4702-4421-AEB2-D6CA3AADBA4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C3C9F43-CD60-4C38-94C9-0E6D3B7224F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589787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a:xfrm>
            <a:off x="420624" y="365125"/>
            <a:ext cx="10543032" cy="1325563"/>
          </a:xfrm>
        </p:spPr>
        <p:txBody>
          <a:bodyPr>
            <a:normAutofit/>
          </a:bodyPr>
          <a:lstStyle>
            <a:lvl1pPr>
              <a:lnSpc>
                <a:spcPct val="90000"/>
              </a:lnSpc>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5" y="1825625"/>
            <a:ext cx="10543031" cy="4206383"/>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D1A7D4-E57E-4789-896B-B2A051BF94F6}"/>
              </a:ext>
            </a:extLst>
          </p:cNvPr>
          <p:cNvSpPr>
            <a:spLocks noGrp="1"/>
          </p:cNvSpPr>
          <p:nvPr>
            <p:ph type="dt" sz="half" idx="10"/>
          </p:nvPr>
        </p:nvSpPr>
        <p:spPr>
          <a:xfrm>
            <a:off x="420624" y="6217920"/>
            <a:ext cx="2743200" cy="640080"/>
          </a:xfrm>
        </p:spPr>
        <p:txBody>
          <a:bodyPr/>
          <a:lstStyle>
            <a:lvl1pPr>
              <a:defRPr>
                <a:solidFill>
                  <a:schemeClr val="tx2"/>
                </a:solidFill>
              </a:defRPr>
            </a:lvl1pPr>
          </a:lstStyle>
          <a:p>
            <a:fld id="{F33DE70B-B772-416E-A790-995760B1742E}" type="datetime2">
              <a:rPr lang="en-US" smtClean="0"/>
              <a:t>Monday, April 26, 2021</a:t>
            </a:fld>
            <a:endParaRPr lang="en-US" dirty="0"/>
          </a:p>
        </p:txBody>
      </p:sp>
      <p:sp>
        <p:nvSpPr>
          <p:cNvPr id="5" name="Footer Placeholder 4">
            <a:extLst>
              <a:ext uri="{FF2B5EF4-FFF2-40B4-BE49-F238E27FC236}">
                <a16:creationId xmlns:a16="http://schemas.microsoft.com/office/drawing/2014/main" id="{A07B63EE-3B35-4F8A-BDA3-E778BFE14CA1}"/>
              </a:ext>
            </a:extLst>
          </p:cNvPr>
          <p:cNvSpPr>
            <a:spLocks noGrp="1"/>
          </p:cNvSpPr>
          <p:nvPr>
            <p:ph type="ftr" sz="quarter" idx="11"/>
          </p:nvPr>
        </p:nvSpPr>
        <p:spPr/>
        <p:txBody>
          <a:bodyPr/>
          <a:lstStyle>
            <a:lvl1pPr>
              <a:defRPr>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C8339EF2-7937-4C30-A883-7F7BD02802BC}"/>
              </a:ext>
            </a:extLst>
          </p:cNvPr>
          <p:cNvSpPr>
            <a:spLocks noGrp="1"/>
          </p:cNvSpPr>
          <p:nvPr>
            <p:ph type="sldNum" sz="quarter" idx="12"/>
          </p:nvPr>
        </p:nvSpPr>
        <p:spPr/>
        <p:txBody>
          <a:bodyPr/>
          <a:lstStyle>
            <a:lvl1pPr algn="ctr">
              <a:defRPr>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513232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43032"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43032" cy="1500187"/>
          </a:xfrm>
        </p:spPr>
        <p:txBody>
          <a:bodyPr>
            <a:no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64E2B4-314C-4D4F-8938-E437A2EF527B}"/>
              </a:ext>
            </a:extLst>
          </p:cNvPr>
          <p:cNvSpPr>
            <a:spLocks noGrp="1"/>
          </p:cNvSpPr>
          <p:nvPr>
            <p:ph type="dt" sz="half" idx="10"/>
          </p:nvPr>
        </p:nvSpPr>
        <p:spPr/>
        <p:txBody>
          <a:bodyPr/>
          <a:lstStyle/>
          <a:p>
            <a:fld id="{76760CDE-A6F1-4138-AF12-ED09E8E5FB6B}" type="datetime2">
              <a:rPr lang="en-US" smtClean="0"/>
              <a:t>Monday, April 26, 2021</a:t>
            </a:fld>
            <a:endParaRPr lang="en-US"/>
          </a:p>
        </p:txBody>
      </p:sp>
      <p:sp>
        <p:nvSpPr>
          <p:cNvPr id="5" name="Footer Placeholder 4">
            <a:extLst>
              <a:ext uri="{FF2B5EF4-FFF2-40B4-BE49-F238E27FC236}">
                <a16:creationId xmlns:a16="http://schemas.microsoft.com/office/drawing/2014/main" id="{72442F23-6986-4A36-97F0-13F305A2DEB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94BA1B9-2423-42BD-A553-DC5703F6243F}"/>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4067215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599176" cy="4206382"/>
          </a:xfrm>
        </p:spPr>
        <p:txBody>
          <a:bodyPr/>
          <a:lstStyle>
            <a:lvl1pPr marL="457200" indent="-457200">
              <a:buFont typeface="Wingdings 2" panose="05020102010507070707" pitchFamily="18" charset="2"/>
              <a:buChar char="¬"/>
              <a:defRPr/>
            </a:lvl1pPr>
            <a:lvl2pPr marL="800100" indent="-342900">
              <a:buFont typeface="Wingdings 2" panose="05020102010507070707" pitchFamily="18" charset="2"/>
              <a:buChar char="¬"/>
              <a:defRPr/>
            </a:lvl2pPr>
            <a:lvl3pPr marL="1257300" indent="-342900">
              <a:buFont typeface="Wingdings 2" panose="05020102010507070707" pitchFamily="18" charset="2"/>
              <a:buChar char="¬"/>
              <a:defRPr/>
            </a:lvl3pPr>
            <a:lvl4pPr marL="1657350" indent="-285750">
              <a:buFont typeface="Wingdings 2" panose="05020102010507070707" pitchFamily="18" charset="2"/>
              <a:buChar char="¬"/>
              <a:defRPr/>
            </a:lvl4pPr>
            <a:lvl5pPr marL="2114550" indent="-285750">
              <a:buFont typeface="Wingdings 2" panose="05020102010507070707" pitchFamily="18"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6172200" y="1825625"/>
            <a:ext cx="479145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A1B49-6AAA-4DA7-970F-B75899F1AB51}"/>
              </a:ext>
            </a:extLst>
          </p:cNvPr>
          <p:cNvSpPr>
            <a:spLocks noGrp="1"/>
          </p:cNvSpPr>
          <p:nvPr>
            <p:ph type="dt" sz="half" idx="10"/>
          </p:nvPr>
        </p:nvSpPr>
        <p:spPr/>
        <p:txBody>
          <a:bodyPr/>
          <a:lstStyle/>
          <a:p>
            <a:fld id="{DB15F8B1-DB7B-4D28-A97D-40FB2DD1EF78}" type="datetime2">
              <a:rPr lang="en-US" smtClean="0"/>
              <a:t>Monday, April 26, 2021</a:t>
            </a:fld>
            <a:endParaRPr lang="en-US"/>
          </a:p>
        </p:txBody>
      </p:sp>
      <p:sp>
        <p:nvSpPr>
          <p:cNvPr id="6" name="Footer Placeholder 5">
            <a:extLst>
              <a:ext uri="{FF2B5EF4-FFF2-40B4-BE49-F238E27FC236}">
                <a16:creationId xmlns:a16="http://schemas.microsoft.com/office/drawing/2014/main" id="{DEE3649A-B9A2-4737-B47E-758DC140688B}"/>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250C1407-C705-451C-878E-8175DCCD500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023734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0624" y="1681163"/>
            <a:ext cx="554969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0624" y="2505075"/>
            <a:ext cx="554969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970321" y="1681163"/>
            <a:ext cx="4993335"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970321" y="2505075"/>
            <a:ext cx="4993335" cy="3526932"/>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6A6298F3-0AEC-4811-99A4-B78AE3A70B1E}"/>
              </a:ext>
            </a:extLst>
          </p:cNvPr>
          <p:cNvSpPr>
            <a:spLocks noGrp="1"/>
          </p:cNvSpPr>
          <p:nvPr>
            <p:ph type="dt" sz="half" idx="10"/>
          </p:nvPr>
        </p:nvSpPr>
        <p:spPr>
          <a:xfrm>
            <a:off x="420624" y="6217920"/>
            <a:ext cx="2743200" cy="640080"/>
          </a:xfrm>
        </p:spPr>
        <p:txBody>
          <a:bodyPr/>
          <a:lstStyle/>
          <a:p>
            <a:fld id="{14039161-23B8-4738-9069-73EBE8884FDD}" type="datetime2">
              <a:rPr lang="en-US" smtClean="0"/>
              <a:t>Monday, April 26, 2021</a:t>
            </a:fld>
            <a:endParaRPr lang="en-US"/>
          </a:p>
        </p:txBody>
      </p:sp>
      <p:sp>
        <p:nvSpPr>
          <p:cNvPr id="8" name="Footer Placeholder 7">
            <a:extLst>
              <a:ext uri="{FF2B5EF4-FFF2-40B4-BE49-F238E27FC236}">
                <a16:creationId xmlns:a16="http://schemas.microsoft.com/office/drawing/2014/main" id="{AA7690B4-8A9A-4717-8B0B-2C921292656C}"/>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5328F00A-44BE-4E0A-B1CE-1FC489654F71}"/>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940750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43032" cy="1325563"/>
          </a:xfrm>
        </p:spPr>
        <p:txBody>
          <a:bodyPr>
            <a:normAutofit/>
          </a:bodyPr>
          <a:lstStyle>
            <a:lvl1pPr>
              <a:defRPr sz="5200"/>
            </a:lvl1pPr>
          </a:lstStyle>
          <a:p>
            <a:r>
              <a:rPr lang="en-US" dirty="0"/>
              <a:t>Click to edit Master title style</a:t>
            </a:r>
          </a:p>
        </p:txBody>
      </p:sp>
      <p:sp>
        <p:nvSpPr>
          <p:cNvPr id="3" name="Date Placeholder 2">
            <a:extLst>
              <a:ext uri="{FF2B5EF4-FFF2-40B4-BE49-F238E27FC236}">
                <a16:creationId xmlns:a16="http://schemas.microsoft.com/office/drawing/2014/main" id="{D443A871-5A76-4349-99F0-C46C77380477}"/>
              </a:ext>
            </a:extLst>
          </p:cNvPr>
          <p:cNvSpPr>
            <a:spLocks noGrp="1"/>
          </p:cNvSpPr>
          <p:nvPr>
            <p:ph type="dt" sz="half" idx="10"/>
          </p:nvPr>
        </p:nvSpPr>
        <p:spPr/>
        <p:txBody>
          <a:bodyPr/>
          <a:lstStyle/>
          <a:p>
            <a:fld id="{FA994D44-7693-499F-AC6C-11696134FE3F}" type="datetime2">
              <a:rPr lang="en-US" smtClean="0"/>
              <a:t>Monday, April 26, 2021</a:t>
            </a:fld>
            <a:endParaRPr lang="en-US"/>
          </a:p>
        </p:txBody>
      </p:sp>
      <p:sp>
        <p:nvSpPr>
          <p:cNvPr id="4" name="Footer Placeholder 3">
            <a:extLst>
              <a:ext uri="{FF2B5EF4-FFF2-40B4-BE49-F238E27FC236}">
                <a16:creationId xmlns:a16="http://schemas.microsoft.com/office/drawing/2014/main" id="{F472E803-8BD9-40A2-8389-C19DA11480ED}"/>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F05414ED-B772-4B84-813E-E34C9A97C05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406741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562BDD-CBFF-4046-A6B2-A9ECCB7EA144}"/>
              </a:ext>
            </a:extLst>
          </p:cNvPr>
          <p:cNvSpPr>
            <a:spLocks noGrp="1"/>
          </p:cNvSpPr>
          <p:nvPr>
            <p:ph type="dt" sz="half" idx="10"/>
          </p:nvPr>
        </p:nvSpPr>
        <p:spPr/>
        <p:txBody>
          <a:bodyPr/>
          <a:lstStyle/>
          <a:p>
            <a:fld id="{363AF2AE-472C-4EF3-ABB2-24BAA9AE3CF7}" type="datetime2">
              <a:rPr lang="en-US" smtClean="0"/>
              <a:t>Monday, April 26, 2021</a:t>
            </a:fld>
            <a:endParaRPr lang="en-US"/>
          </a:p>
        </p:txBody>
      </p:sp>
      <p:sp>
        <p:nvSpPr>
          <p:cNvPr id="3" name="Footer Placeholder 2">
            <a:extLst>
              <a:ext uri="{FF2B5EF4-FFF2-40B4-BE49-F238E27FC236}">
                <a16:creationId xmlns:a16="http://schemas.microsoft.com/office/drawing/2014/main" id="{4690B5F6-6C28-4A86-AFD0-D7F93D461945}"/>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75910D5C-1634-451B-8D99-4D47EB3A11E7}"/>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811672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43032" cy="1600200"/>
          </a:xfrm>
        </p:spPr>
        <p:txBody>
          <a:bodyPr anchor="b">
            <a:noAutofit/>
          </a:bodyPr>
          <a:lstStyle>
            <a:lvl1pPr>
              <a:defRPr sz="5200">
                <a:latin typeface="Dante (Headings)2"/>
              </a:defRPr>
            </a:lvl1pPr>
          </a:lstStyle>
          <a:p>
            <a:r>
              <a:rPr lang="en-US" dirty="0"/>
              <a:t>Click to edit Master title style</a:t>
            </a:r>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5183188" y="2199340"/>
            <a:ext cx="5780468"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94813E-250B-4422-AE46-5E1AB964A417}"/>
              </a:ext>
            </a:extLst>
          </p:cNvPr>
          <p:cNvSpPr>
            <a:spLocks noGrp="1"/>
          </p:cNvSpPr>
          <p:nvPr>
            <p:ph type="dt" sz="half" idx="10"/>
          </p:nvPr>
        </p:nvSpPr>
        <p:spPr>
          <a:xfrm>
            <a:off x="420624" y="6217920"/>
            <a:ext cx="2743200" cy="640080"/>
          </a:xfrm>
        </p:spPr>
        <p:txBody>
          <a:bodyPr/>
          <a:lstStyle/>
          <a:p>
            <a:fld id="{EAEA162C-A7C1-4263-9453-1BAFF8C39559}" type="datetime2">
              <a:rPr lang="en-US" smtClean="0"/>
              <a:t>Monday, April 26, 2021</a:t>
            </a:fld>
            <a:endParaRPr lang="en-US"/>
          </a:p>
        </p:txBody>
      </p:sp>
      <p:sp>
        <p:nvSpPr>
          <p:cNvPr id="6" name="Footer Placeholder 5">
            <a:extLst>
              <a:ext uri="{FF2B5EF4-FFF2-40B4-BE49-F238E27FC236}">
                <a16:creationId xmlns:a16="http://schemas.microsoft.com/office/drawing/2014/main" id="{61CB5B81-E9CC-45F3-8EF1-35D2C8FF15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F5DA7E97-5A73-4602-9582-6CDACB9185F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007143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4489180" cy="1600200"/>
          </a:xfrm>
        </p:spPr>
        <p:txBody>
          <a:bodyPr anchor="b">
            <a:norm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5183188"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BAF6305-9768-4792-866C-91238D45695D}"/>
              </a:ext>
            </a:extLst>
          </p:cNvPr>
          <p:cNvSpPr>
            <a:spLocks noGrp="1"/>
          </p:cNvSpPr>
          <p:nvPr>
            <p:ph type="dt" sz="half" idx="10"/>
          </p:nvPr>
        </p:nvSpPr>
        <p:spPr>
          <a:xfrm>
            <a:off x="420624" y="6217920"/>
            <a:ext cx="2743200" cy="640080"/>
          </a:xfrm>
        </p:spPr>
        <p:txBody>
          <a:bodyPr/>
          <a:lstStyle/>
          <a:p>
            <a:fld id="{64DF6793-3458-4587-8168-65F0C37A92D2}" type="datetime2">
              <a:rPr lang="en-US" smtClean="0"/>
              <a:t>Monday, April 26, 2021</a:t>
            </a:fld>
            <a:endParaRPr lang="en-US"/>
          </a:p>
        </p:txBody>
      </p:sp>
      <p:sp>
        <p:nvSpPr>
          <p:cNvPr id="6" name="Footer Placeholder 5">
            <a:extLst>
              <a:ext uri="{FF2B5EF4-FFF2-40B4-BE49-F238E27FC236}">
                <a16:creationId xmlns:a16="http://schemas.microsoft.com/office/drawing/2014/main" id="{2CDBF050-0FF1-499F-936E-FAAE50DC3D3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8902C2E-1542-46B4-85B1-7A4B3F7724FC}"/>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689549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86836B-C327-49CB-ADF2-2E730C4A91BF}"/>
              </a:ext>
            </a:extLst>
          </p:cNvPr>
          <p:cNvSpPr/>
          <p:nvPr/>
        </p:nvSpPr>
        <p:spPr>
          <a:xfrm>
            <a:off x="0"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8310F61-136C-42B3-981B-FDE3DD0A8135}"/>
              </a:ext>
            </a:extLst>
          </p:cNvPr>
          <p:cNvSpPr/>
          <p:nvPr/>
        </p:nvSpPr>
        <p:spPr>
          <a:xfrm>
            <a:off x="1478322" y="709375"/>
            <a:ext cx="10713675" cy="54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4303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430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vert="horz" lIns="91440" tIns="45720" rIns="91440" bIns="45720" rtlCol="0" anchor="ctr"/>
          <a:lstStyle>
            <a:lvl1pPr algn="l">
              <a:defRPr sz="1000">
                <a:solidFill>
                  <a:schemeClr val="tx2"/>
                </a:solidFill>
              </a:defRPr>
            </a:lvl1pPr>
          </a:lstStyle>
          <a:p>
            <a:fld id="{E8352ED3-3C46-4C9A-9738-67B2D875E7E2}" type="datetime2">
              <a:rPr lang="en-US" smtClean="0"/>
              <a:pPr/>
              <a:t>Monday, April 26, 2021</a:t>
            </a:fld>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vert="horz" lIns="91440" tIns="45720" rIns="91440" bIns="45720" rtlCol="0" anchor="ctr"/>
          <a:lstStyle>
            <a:lvl1pPr algn="r">
              <a:defRPr sz="1000">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0"/>
            <a:ext cx="685800" cy="685800"/>
          </a:xfrm>
          <a:prstGeom prst="rect">
            <a:avLst/>
          </a:prstGeom>
        </p:spPr>
        <p:txBody>
          <a:bodyPr vert="horz" lIns="91440" tIns="45720" rIns="91440" bIns="45720" rtlCol="0" anchor="ctr"/>
          <a:lstStyle>
            <a:lvl1pPr algn="ctr">
              <a:defRPr sz="1000">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965724205"/>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23" r:id="rId6"/>
    <p:sldLayoutId id="2147483718" r:id="rId7"/>
    <p:sldLayoutId id="2147483719" r:id="rId8"/>
    <p:sldLayoutId id="2147483720" r:id="rId9"/>
    <p:sldLayoutId id="2147483722" r:id="rId10"/>
    <p:sldLayoutId id="2147483721" r:id="rId11"/>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Wingdings 2" panose="05020102010507070707" pitchFamily="18" charset="2"/>
        <a:buChar char=""/>
        <a:defRPr sz="20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Clr>
          <a:schemeClr val="accent2"/>
        </a:buClr>
        <a:buFont typeface="Wingdings 2" panose="05020102010507070707" pitchFamily="18" charset="2"/>
        <a:buChar char=""/>
        <a:defRPr sz="14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Clr>
          <a:schemeClr val="accent2"/>
        </a:buClr>
        <a:buFont typeface="Wingdings 2" panose="05020102010507070707" pitchFamily="18" charset="2"/>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24EF3E42-675E-4E84-AA5A-E233060C0D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7" name="Rectangle 56">
            <a:extLst>
              <a:ext uri="{FF2B5EF4-FFF2-40B4-BE49-F238E27FC236}">
                <a16:creationId xmlns:a16="http://schemas.microsoft.com/office/drawing/2014/main" id="{0F3B65B4-B443-446A-9981-E6E89B0B75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4" name="Picture 3" descr="Sphere of mesh and nodes">
            <a:extLst>
              <a:ext uri="{FF2B5EF4-FFF2-40B4-BE49-F238E27FC236}">
                <a16:creationId xmlns:a16="http://schemas.microsoft.com/office/drawing/2014/main" id="{EE302E31-48CC-448C-8784-E9ECC2472762}"/>
              </a:ext>
            </a:extLst>
          </p:cNvPr>
          <p:cNvPicPr>
            <a:picLocks noChangeAspect="1"/>
          </p:cNvPicPr>
          <p:nvPr/>
        </p:nvPicPr>
        <p:blipFill rotWithShape="1">
          <a:blip r:embed="rId2"/>
          <a:srcRect t="12500" b="12500"/>
          <a:stretch/>
        </p:blipFill>
        <p:spPr>
          <a:xfrm>
            <a:off x="20" y="10"/>
            <a:ext cx="12191979" cy="6857990"/>
          </a:xfrm>
          <a:prstGeom prst="rect">
            <a:avLst/>
          </a:prstGeom>
        </p:spPr>
      </p:pic>
      <p:sp>
        <p:nvSpPr>
          <p:cNvPr id="59" name="Rectangle 58">
            <a:extLst>
              <a:ext uri="{FF2B5EF4-FFF2-40B4-BE49-F238E27FC236}">
                <a16:creationId xmlns:a16="http://schemas.microsoft.com/office/drawing/2014/main" id="{12FD6970-15B8-49A1-B818-28F5A444F8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36813" y="536813"/>
            <a:ext cx="6858000" cy="5784375"/>
          </a:xfrm>
          <a:prstGeom prst="rect">
            <a:avLst/>
          </a:prstGeom>
          <a:gradFill>
            <a:gsLst>
              <a:gs pos="100000">
                <a:schemeClr val="tx1">
                  <a:alpha val="0"/>
                </a:schemeClr>
              </a:gs>
              <a:gs pos="0">
                <a:schemeClr val="tx1"/>
              </a:gs>
              <a:gs pos="0">
                <a:schemeClr val="tx1">
                  <a:alpha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B464FB-289E-BD40-A573-092B3A03E25D}"/>
              </a:ext>
            </a:extLst>
          </p:cNvPr>
          <p:cNvSpPr>
            <a:spLocks noGrp="1"/>
          </p:cNvSpPr>
          <p:nvPr>
            <p:ph type="ctrTitle"/>
          </p:nvPr>
        </p:nvSpPr>
        <p:spPr>
          <a:xfrm>
            <a:off x="422899" y="576263"/>
            <a:ext cx="4444436" cy="2967606"/>
          </a:xfrm>
        </p:spPr>
        <p:txBody>
          <a:bodyPr anchor="b">
            <a:normAutofit/>
          </a:bodyPr>
          <a:lstStyle/>
          <a:p>
            <a:pPr algn="l"/>
            <a:r>
              <a:rPr lang="en-US" sz="4800">
                <a:solidFill>
                  <a:srgbClr val="FFFFFF"/>
                </a:solidFill>
              </a:rPr>
              <a:t>Aluminum Foil </a:t>
            </a:r>
          </a:p>
        </p:txBody>
      </p:sp>
      <p:sp>
        <p:nvSpPr>
          <p:cNvPr id="3" name="Subtitle 2">
            <a:extLst>
              <a:ext uri="{FF2B5EF4-FFF2-40B4-BE49-F238E27FC236}">
                <a16:creationId xmlns:a16="http://schemas.microsoft.com/office/drawing/2014/main" id="{96DD90FF-9B85-624E-8D7E-9370A778840D}"/>
              </a:ext>
            </a:extLst>
          </p:cNvPr>
          <p:cNvSpPr>
            <a:spLocks noGrp="1"/>
          </p:cNvSpPr>
          <p:nvPr>
            <p:ph type="subTitle" idx="1"/>
          </p:nvPr>
        </p:nvSpPr>
        <p:spPr>
          <a:xfrm>
            <a:off x="422899" y="3663290"/>
            <a:ext cx="4444436" cy="1323314"/>
          </a:xfrm>
        </p:spPr>
        <p:txBody>
          <a:bodyPr>
            <a:normAutofit/>
          </a:bodyPr>
          <a:lstStyle/>
          <a:p>
            <a:pPr algn="l"/>
            <a:r>
              <a:rPr lang="en-US">
                <a:solidFill>
                  <a:srgbClr val="FFFFFF"/>
                </a:solidFill>
              </a:rPr>
              <a:t>A Presentation By Matthew Conboy </a:t>
            </a:r>
          </a:p>
        </p:txBody>
      </p:sp>
      <p:cxnSp>
        <p:nvCxnSpPr>
          <p:cNvPr id="61" name="Straight Connector 60">
            <a:extLst>
              <a:ext uri="{FF2B5EF4-FFF2-40B4-BE49-F238E27FC236}">
                <a16:creationId xmlns:a16="http://schemas.microsoft.com/office/drawing/2014/main" id="{FD6C387B-06BE-490B-A22D-8EA8A67AA8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4DCE841-D2A0-408E-8F2F-990D0105E2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7324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14"/>
                                        </p:tgtEl>
                                        <p:attrNameLst>
                                          <p:attrName>style.visibility</p:attrName>
                                        </p:attrNameLst>
                                      </p:cBhvr>
                                      <p:to>
                                        <p:strVal val="visible"/>
                                      </p:to>
                                    </p:set>
                                    <p:animEffect transition="in" filter="fade">
                                      <p:cBhvr>
                                        <p:cTn id="7" dur="700"/>
                                        <p:tgtEl>
                                          <p:spTgt spid="14"/>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Background Gray Rectangle">
            <a:extLst>
              <a:ext uri="{FF2B5EF4-FFF2-40B4-BE49-F238E27FC236}">
                <a16:creationId xmlns:a16="http://schemas.microsoft.com/office/drawing/2014/main" id="{B103F26A-B02C-4135-96B0-37912A33C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419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2823A3A0-1AEE-4C9F-9577-A624AA5BD1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Rectangle 11">
            <a:extLst>
              <a:ext uri="{FF2B5EF4-FFF2-40B4-BE49-F238E27FC236}">
                <a16:creationId xmlns:a16="http://schemas.microsoft.com/office/drawing/2014/main" id="{73E0691A-3834-41DB-B58A-F0D41ACA4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A5DD1A-D1CE-3841-A852-7CBBD671680A}"/>
              </a:ext>
            </a:extLst>
          </p:cNvPr>
          <p:cNvSpPr>
            <a:spLocks noGrp="1"/>
          </p:cNvSpPr>
          <p:nvPr>
            <p:ph type="title"/>
          </p:nvPr>
        </p:nvSpPr>
        <p:spPr>
          <a:xfrm>
            <a:off x="434408" y="680192"/>
            <a:ext cx="4978186" cy="5199708"/>
          </a:xfrm>
        </p:spPr>
        <p:txBody>
          <a:bodyPr>
            <a:normAutofit/>
          </a:bodyPr>
          <a:lstStyle/>
          <a:p>
            <a:r>
              <a:rPr lang="en-US" sz="4800">
                <a:latin typeface="American Typewriter" panose="02090604020004020304" pitchFamily="18" charset="77"/>
              </a:rPr>
              <a:t>Social Impacts</a:t>
            </a:r>
          </a:p>
        </p:txBody>
      </p:sp>
      <p:sp>
        <p:nvSpPr>
          <p:cNvPr id="3" name="Content Placeholder 2">
            <a:extLst>
              <a:ext uri="{FF2B5EF4-FFF2-40B4-BE49-F238E27FC236}">
                <a16:creationId xmlns:a16="http://schemas.microsoft.com/office/drawing/2014/main" id="{7B0E1363-E308-644B-89C6-6A2E8AC9F15A}"/>
              </a:ext>
            </a:extLst>
          </p:cNvPr>
          <p:cNvSpPr>
            <a:spLocks noGrp="1"/>
          </p:cNvSpPr>
          <p:nvPr>
            <p:ph idx="1"/>
          </p:nvPr>
        </p:nvSpPr>
        <p:spPr>
          <a:xfrm>
            <a:off x="6096000" y="680191"/>
            <a:ext cx="4918746" cy="5199708"/>
          </a:xfrm>
        </p:spPr>
        <p:txBody>
          <a:bodyPr anchor="ctr">
            <a:normAutofit/>
          </a:bodyPr>
          <a:lstStyle/>
          <a:p>
            <a:r>
              <a:rPr lang="en-US" sz="1800" dirty="0"/>
              <a:t>Although I did not come across any movements currently against or pertaining to the aluminum foil industry, the data dictates that the market is only getting larger with each passing year (mainly fueled by the fast food and pharma markets) so naturally you would have to assume that with time there will certainly be some social impact. </a:t>
            </a:r>
          </a:p>
          <a:p>
            <a:endParaRPr lang="en-US" sz="1800" dirty="0"/>
          </a:p>
        </p:txBody>
      </p:sp>
      <p:cxnSp>
        <p:nvCxnSpPr>
          <p:cNvPr id="14" name="Straight Connector 13">
            <a:extLst>
              <a:ext uri="{FF2B5EF4-FFF2-40B4-BE49-F238E27FC236}">
                <a16:creationId xmlns:a16="http://schemas.microsoft.com/office/drawing/2014/main" id="{329BD279-68D6-4374-A25D-0443582490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A223393-D916-47A5-833D-85E9ECDA83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354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9EF67-C86E-524B-8A6D-907FDF55F4BE}"/>
              </a:ext>
            </a:extLst>
          </p:cNvPr>
          <p:cNvSpPr>
            <a:spLocks noGrp="1"/>
          </p:cNvSpPr>
          <p:nvPr>
            <p:ph type="title"/>
          </p:nvPr>
        </p:nvSpPr>
        <p:spPr/>
        <p:txBody>
          <a:bodyPr/>
          <a:lstStyle/>
          <a:p>
            <a:r>
              <a:rPr lang="en-US" dirty="0">
                <a:latin typeface="American Typewriter" panose="02090604020004020304" pitchFamily="18" charset="77"/>
              </a:rPr>
              <a:t>Aluminum Flow Map </a:t>
            </a:r>
          </a:p>
        </p:txBody>
      </p:sp>
      <p:pic>
        <p:nvPicPr>
          <p:cNvPr id="4" name="Picture 3" descr="Diagram&#10;&#10;Description automatically generated">
            <a:extLst>
              <a:ext uri="{FF2B5EF4-FFF2-40B4-BE49-F238E27FC236}">
                <a16:creationId xmlns:a16="http://schemas.microsoft.com/office/drawing/2014/main" id="{5A7EBA7B-3D09-3D46-98B7-6AA125D79322}"/>
              </a:ext>
            </a:extLst>
          </p:cNvPr>
          <p:cNvPicPr>
            <a:picLocks noChangeAspect="1"/>
          </p:cNvPicPr>
          <p:nvPr/>
        </p:nvPicPr>
        <p:blipFill>
          <a:blip r:embed="rId2"/>
          <a:stretch>
            <a:fillRect/>
          </a:stretch>
        </p:blipFill>
        <p:spPr>
          <a:xfrm>
            <a:off x="2796746" y="1690688"/>
            <a:ext cx="6598508" cy="4393830"/>
          </a:xfrm>
          <a:prstGeom prst="rect">
            <a:avLst/>
          </a:prstGeom>
        </p:spPr>
      </p:pic>
    </p:spTree>
    <p:extLst>
      <p:ext uri="{BB962C8B-B14F-4D97-AF65-F5344CB8AC3E}">
        <p14:creationId xmlns:p14="http://schemas.microsoft.com/office/powerpoint/2010/main" val="1294154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Background Gray Rectangle">
            <a:extLst>
              <a:ext uri="{FF2B5EF4-FFF2-40B4-BE49-F238E27FC236}">
                <a16:creationId xmlns:a16="http://schemas.microsoft.com/office/drawing/2014/main" id="{B103F26A-B02C-4135-96B0-37912A33C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419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2823A3A0-1AEE-4C9F-9577-A624AA5BD1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Rectangle 11">
            <a:extLst>
              <a:ext uri="{FF2B5EF4-FFF2-40B4-BE49-F238E27FC236}">
                <a16:creationId xmlns:a16="http://schemas.microsoft.com/office/drawing/2014/main" id="{73E0691A-3834-41DB-B58A-F0D41ACA4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2E5646-F204-A648-834E-C75D66C7BB77}"/>
              </a:ext>
            </a:extLst>
          </p:cNvPr>
          <p:cNvSpPr>
            <a:spLocks noGrp="1"/>
          </p:cNvSpPr>
          <p:nvPr>
            <p:ph type="title"/>
          </p:nvPr>
        </p:nvSpPr>
        <p:spPr>
          <a:xfrm>
            <a:off x="434408" y="680192"/>
            <a:ext cx="4978186" cy="5199708"/>
          </a:xfrm>
        </p:spPr>
        <p:txBody>
          <a:bodyPr>
            <a:normAutofit/>
          </a:bodyPr>
          <a:lstStyle/>
          <a:p>
            <a:r>
              <a:rPr lang="en-US" sz="2600">
                <a:latin typeface="American Typewriter" panose="02090604020004020304" pitchFamily="18" charset="77"/>
              </a:rPr>
              <a:t>Processes/Institutions Which Hinder The Aluminum Trade </a:t>
            </a:r>
          </a:p>
        </p:txBody>
      </p:sp>
      <p:sp>
        <p:nvSpPr>
          <p:cNvPr id="3" name="Content Placeholder 2">
            <a:extLst>
              <a:ext uri="{FF2B5EF4-FFF2-40B4-BE49-F238E27FC236}">
                <a16:creationId xmlns:a16="http://schemas.microsoft.com/office/drawing/2014/main" id="{0581B193-9467-204E-B15C-FFFEED8BECF8}"/>
              </a:ext>
            </a:extLst>
          </p:cNvPr>
          <p:cNvSpPr>
            <a:spLocks noGrp="1"/>
          </p:cNvSpPr>
          <p:nvPr>
            <p:ph idx="1"/>
          </p:nvPr>
        </p:nvSpPr>
        <p:spPr>
          <a:xfrm>
            <a:off x="6096000" y="680191"/>
            <a:ext cx="4918746" cy="5199708"/>
          </a:xfrm>
        </p:spPr>
        <p:txBody>
          <a:bodyPr anchor="ctr">
            <a:normAutofit/>
          </a:bodyPr>
          <a:lstStyle/>
          <a:p>
            <a:r>
              <a:rPr lang="en-US" sz="1800" dirty="0">
                <a:latin typeface="American Typewriter" panose="02090604020004020304" pitchFamily="18" charset="77"/>
              </a:rPr>
              <a:t>During my research, the only instance I could locate on the hindrance of the aluminum trade actually came from the United States. In March of 2018 Donald Trump imposed a global tariff on all markets which manufactured steel and aluminum except for Canada and Mexico. I find it interesting this occurred being that the U.S. is one of the largest consumers of aluminum. </a:t>
            </a:r>
          </a:p>
          <a:p>
            <a:endParaRPr lang="en-US" sz="1800" dirty="0"/>
          </a:p>
        </p:txBody>
      </p:sp>
      <p:cxnSp>
        <p:nvCxnSpPr>
          <p:cNvPr id="14" name="Straight Connector 13">
            <a:extLst>
              <a:ext uri="{FF2B5EF4-FFF2-40B4-BE49-F238E27FC236}">
                <a16:creationId xmlns:a16="http://schemas.microsoft.com/office/drawing/2014/main" id="{329BD279-68D6-4374-A25D-0443582490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A223393-D916-47A5-833D-85E9ECDA83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8952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8A3AEA-8067-474F-940E-BD5B58D88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ackground Gray Rectang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White Rectang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D6A141-C3E3-5640-8F16-ED98559EB511}"/>
              </a:ext>
            </a:extLst>
          </p:cNvPr>
          <p:cNvSpPr>
            <a:spLocks noGrp="1"/>
          </p:cNvSpPr>
          <p:nvPr>
            <p:ph type="title"/>
          </p:nvPr>
        </p:nvSpPr>
        <p:spPr>
          <a:xfrm>
            <a:off x="422144" y="940910"/>
            <a:ext cx="5069451" cy="4976179"/>
          </a:xfrm>
        </p:spPr>
        <p:txBody>
          <a:bodyPr>
            <a:normAutofit/>
          </a:bodyPr>
          <a:lstStyle/>
          <a:p>
            <a:r>
              <a:rPr lang="en-US" sz="3300">
                <a:latin typeface="American Typewriter" panose="02090604020004020304" pitchFamily="18" charset="77"/>
              </a:rPr>
              <a:t>Violence/Injustice In The Aluminum Trade </a:t>
            </a:r>
          </a:p>
        </p:txBody>
      </p:sp>
      <p:cxnSp>
        <p:nvCxnSpPr>
          <p:cNvPr id="15" name="Vertical Connector">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7" name="Horizontal Connector 2">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966B3308-BEE1-4965-BCD1-A5B871E7B187}"/>
              </a:ext>
            </a:extLst>
          </p:cNvPr>
          <p:cNvGraphicFramePr>
            <a:graphicFrameLocks noGrp="1"/>
          </p:cNvGraphicFramePr>
          <p:nvPr>
            <p:ph idx="1"/>
            <p:extLst>
              <p:ext uri="{D42A27DB-BD31-4B8C-83A1-F6EECF244321}">
                <p14:modId xmlns:p14="http://schemas.microsoft.com/office/powerpoint/2010/main" val="3087457134"/>
              </p:ext>
            </p:extLst>
          </p:nvPr>
        </p:nvGraphicFramePr>
        <p:xfrm>
          <a:off x="5766179" y="805218"/>
          <a:ext cx="5710451" cy="532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3404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8A3AEA-8067-474F-940E-BD5B58D88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ackground Gray Rectang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White Rectang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F52705-81BD-7F4D-BA97-6EE5C305F957}"/>
              </a:ext>
            </a:extLst>
          </p:cNvPr>
          <p:cNvSpPr>
            <a:spLocks noGrp="1"/>
          </p:cNvSpPr>
          <p:nvPr>
            <p:ph type="title"/>
          </p:nvPr>
        </p:nvSpPr>
        <p:spPr>
          <a:xfrm>
            <a:off x="422144" y="940910"/>
            <a:ext cx="5069451" cy="4976179"/>
          </a:xfrm>
        </p:spPr>
        <p:txBody>
          <a:bodyPr>
            <a:normAutofit/>
          </a:bodyPr>
          <a:lstStyle/>
          <a:p>
            <a:r>
              <a:rPr lang="en-US" sz="3300">
                <a:latin typeface="American Typewriter" panose="02090604020004020304" pitchFamily="18" charset="77"/>
              </a:rPr>
              <a:t>Violence/Injustice In The Aluminum Trade (</a:t>
            </a:r>
            <a:r>
              <a:rPr lang="en-US" sz="3300" err="1">
                <a:latin typeface="American Typewriter" panose="02090604020004020304" pitchFamily="18" charset="77"/>
              </a:rPr>
              <a:t>Cont</a:t>
            </a:r>
            <a:r>
              <a:rPr lang="en-US" sz="3300">
                <a:latin typeface="American Typewriter" panose="02090604020004020304" pitchFamily="18" charset="77"/>
              </a:rPr>
              <a:t>)</a:t>
            </a:r>
          </a:p>
        </p:txBody>
      </p:sp>
      <p:cxnSp>
        <p:nvCxnSpPr>
          <p:cNvPr id="15" name="Vertical Connector">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7" name="Horizontal Connector 2">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9F29E39D-83FD-4670-B188-0475306DBBB8}"/>
              </a:ext>
            </a:extLst>
          </p:cNvPr>
          <p:cNvGraphicFramePr>
            <a:graphicFrameLocks noGrp="1"/>
          </p:cNvGraphicFramePr>
          <p:nvPr>
            <p:ph idx="1"/>
            <p:extLst>
              <p:ext uri="{D42A27DB-BD31-4B8C-83A1-F6EECF244321}">
                <p14:modId xmlns:p14="http://schemas.microsoft.com/office/powerpoint/2010/main" val="3858151674"/>
              </p:ext>
            </p:extLst>
          </p:nvPr>
        </p:nvGraphicFramePr>
        <p:xfrm>
          <a:off x="5766179" y="805218"/>
          <a:ext cx="5710451" cy="532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4795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Background Gray Rectangle">
            <a:extLst>
              <a:ext uri="{FF2B5EF4-FFF2-40B4-BE49-F238E27FC236}">
                <a16:creationId xmlns:a16="http://schemas.microsoft.com/office/drawing/2014/main" id="{B103F26A-B02C-4135-96B0-37912A33C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419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2823A3A0-1AEE-4C9F-9577-A624AA5BD1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Rectangle 11">
            <a:extLst>
              <a:ext uri="{FF2B5EF4-FFF2-40B4-BE49-F238E27FC236}">
                <a16:creationId xmlns:a16="http://schemas.microsoft.com/office/drawing/2014/main" id="{73E0691A-3834-41DB-B58A-F0D41ACA4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A73A88-D8A8-CA47-8445-5F60D2EA2F94}"/>
              </a:ext>
            </a:extLst>
          </p:cNvPr>
          <p:cNvSpPr>
            <a:spLocks noGrp="1"/>
          </p:cNvSpPr>
          <p:nvPr>
            <p:ph type="title"/>
          </p:nvPr>
        </p:nvSpPr>
        <p:spPr>
          <a:xfrm>
            <a:off x="434408" y="680192"/>
            <a:ext cx="4978186" cy="5199708"/>
          </a:xfrm>
        </p:spPr>
        <p:txBody>
          <a:bodyPr>
            <a:normAutofit/>
          </a:bodyPr>
          <a:lstStyle/>
          <a:p>
            <a:r>
              <a:rPr lang="en-US" sz="4800" dirty="0">
                <a:latin typeface="American Typewriter" panose="02090604020004020304" pitchFamily="18" charset="77"/>
              </a:rPr>
              <a:t>Advertising And Desires? </a:t>
            </a:r>
          </a:p>
        </p:txBody>
      </p:sp>
      <p:sp>
        <p:nvSpPr>
          <p:cNvPr id="3" name="Content Placeholder 2">
            <a:extLst>
              <a:ext uri="{FF2B5EF4-FFF2-40B4-BE49-F238E27FC236}">
                <a16:creationId xmlns:a16="http://schemas.microsoft.com/office/drawing/2014/main" id="{6C50243A-1EB0-474A-9000-36533A233FF9}"/>
              </a:ext>
            </a:extLst>
          </p:cNvPr>
          <p:cNvSpPr>
            <a:spLocks noGrp="1"/>
          </p:cNvSpPr>
          <p:nvPr>
            <p:ph idx="1"/>
          </p:nvPr>
        </p:nvSpPr>
        <p:spPr>
          <a:xfrm>
            <a:off x="6096000" y="680191"/>
            <a:ext cx="4918746" cy="5199708"/>
          </a:xfrm>
        </p:spPr>
        <p:txBody>
          <a:bodyPr anchor="ctr">
            <a:normAutofit/>
          </a:bodyPr>
          <a:lstStyle/>
          <a:p>
            <a:r>
              <a:rPr lang="en-US" sz="1800" dirty="0">
                <a:latin typeface="American Typewriter" panose="02090604020004020304" pitchFamily="18" charset="77"/>
              </a:rPr>
              <a:t>Being that aluminum foil, and aluminum products in general (cans, electrical product, computer components) are standard within our homes and gadgets/devices there is no particular advertising field. No clout with aluminum foil. </a:t>
            </a:r>
          </a:p>
          <a:p>
            <a:endParaRPr lang="en-US" sz="1800" dirty="0"/>
          </a:p>
        </p:txBody>
      </p:sp>
      <p:cxnSp>
        <p:nvCxnSpPr>
          <p:cNvPr id="14" name="Straight Connector 13">
            <a:extLst>
              <a:ext uri="{FF2B5EF4-FFF2-40B4-BE49-F238E27FC236}">
                <a16:creationId xmlns:a16="http://schemas.microsoft.com/office/drawing/2014/main" id="{329BD279-68D6-4374-A25D-0443582490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A223393-D916-47A5-833D-85E9ECDA83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3668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8A3AEA-8067-474F-940E-BD5B58D88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ackground Gray Rectang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White Rectang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77994A-82FC-904B-B95E-786BA63367A6}"/>
              </a:ext>
            </a:extLst>
          </p:cNvPr>
          <p:cNvSpPr>
            <a:spLocks noGrp="1"/>
          </p:cNvSpPr>
          <p:nvPr>
            <p:ph type="title"/>
          </p:nvPr>
        </p:nvSpPr>
        <p:spPr>
          <a:xfrm>
            <a:off x="422144" y="940910"/>
            <a:ext cx="5069451" cy="4976179"/>
          </a:xfrm>
        </p:spPr>
        <p:txBody>
          <a:bodyPr>
            <a:normAutofit/>
          </a:bodyPr>
          <a:lstStyle/>
          <a:p>
            <a:r>
              <a:rPr lang="en-US" sz="4800">
                <a:latin typeface="American Typewriter" panose="02090604020004020304" pitchFamily="18" charset="77"/>
              </a:rPr>
              <a:t>Product Distribution/ Production</a:t>
            </a:r>
          </a:p>
        </p:txBody>
      </p:sp>
      <p:cxnSp>
        <p:nvCxnSpPr>
          <p:cNvPr id="15" name="Vertical Connector">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7" name="Horizontal Connector 2">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91291BB2-D57F-4A70-81B5-EB03F0223063}"/>
              </a:ext>
            </a:extLst>
          </p:cNvPr>
          <p:cNvGraphicFramePr>
            <a:graphicFrameLocks noGrp="1"/>
          </p:cNvGraphicFramePr>
          <p:nvPr>
            <p:ph idx="1"/>
            <p:extLst>
              <p:ext uri="{D42A27DB-BD31-4B8C-83A1-F6EECF244321}">
                <p14:modId xmlns:p14="http://schemas.microsoft.com/office/powerpoint/2010/main" val="433212400"/>
              </p:ext>
            </p:extLst>
          </p:nvPr>
        </p:nvGraphicFramePr>
        <p:xfrm>
          <a:off x="5766179" y="805218"/>
          <a:ext cx="5710451" cy="532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7161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99D947B-1B59-4322-8CF2-73E813419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Background Gray Rectang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 name="White Rectang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2DFBF9-6C56-6340-A0D5-039F5D1EF377}"/>
              </a:ext>
            </a:extLst>
          </p:cNvPr>
          <p:cNvSpPr>
            <a:spLocks noGrp="1"/>
          </p:cNvSpPr>
          <p:nvPr>
            <p:ph type="title"/>
          </p:nvPr>
        </p:nvSpPr>
        <p:spPr>
          <a:xfrm>
            <a:off x="422145" y="940910"/>
            <a:ext cx="4471588" cy="4976179"/>
          </a:xfrm>
        </p:spPr>
        <p:txBody>
          <a:bodyPr>
            <a:normAutofit/>
          </a:bodyPr>
          <a:lstStyle/>
          <a:p>
            <a:r>
              <a:rPr lang="en-US" dirty="0">
                <a:latin typeface="American Typewriter" panose="02090604020004020304" pitchFamily="18" charset="77"/>
              </a:rPr>
              <a:t>How The Consumer Can Help</a:t>
            </a:r>
          </a:p>
        </p:txBody>
      </p:sp>
      <p:cxnSp>
        <p:nvCxnSpPr>
          <p:cNvPr id="28" name="Vertical Connector">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30" name="Horizontal Connector 2">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6A85A7AD-B312-490D-B2D2-4BADF29B810B}"/>
              </a:ext>
            </a:extLst>
          </p:cNvPr>
          <p:cNvGraphicFramePr>
            <a:graphicFrameLocks noGrp="1"/>
          </p:cNvGraphicFramePr>
          <p:nvPr>
            <p:ph idx="1"/>
            <p:extLst>
              <p:ext uri="{D42A27DB-BD31-4B8C-83A1-F6EECF244321}">
                <p14:modId xmlns:p14="http://schemas.microsoft.com/office/powerpoint/2010/main" val="1975228954"/>
              </p:ext>
            </p:extLst>
          </p:nvPr>
        </p:nvGraphicFramePr>
        <p:xfrm>
          <a:off x="5247020" y="699997"/>
          <a:ext cx="6240669"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6054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99D947B-1B59-4322-8CF2-73E813419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ackground Gray Rectang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White Rectang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939B37-27A6-2646-836A-F7EDD2D34E44}"/>
              </a:ext>
            </a:extLst>
          </p:cNvPr>
          <p:cNvSpPr>
            <a:spLocks noGrp="1"/>
          </p:cNvSpPr>
          <p:nvPr>
            <p:ph type="title"/>
          </p:nvPr>
        </p:nvSpPr>
        <p:spPr>
          <a:xfrm>
            <a:off x="422145" y="940910"/>
            <a:ext cx="4471588" cy="4976179"/>
          </a:xfrm>
        </p:spPr>
        <p:txBody>
          <a:bodyPr>
            <a:normAutofit/>
          </a:bodyPr>
          <a:lstStyle/>
          <a:p>
            <a:r>
              <a:rPr lang="en-US" dirty="0">
                <a:latin typeface="American Typewriter" panose="02090604020004020304" pitchFamily="18" charset="77"/>
              </a:rPr>
              <a:t>Where Does It Come From? </a:t>
            </a:r>
          </a:p>
        </p:txBody>
      </p:sp>
      <p:cxnSp>
        <p:nvCxnSpPr>
          <p:cNvPr id="15" name="Vertical Connector">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7" name="Horizontal Connector 2">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D99EC289-94A1-45FA-8E12-4649099190AA}"/>
              </a:ext>
            </a:extLst>
          </p:cNvPr>
          <p:cNvGraphicFramePr>
            <a:graphicFrameLocks noGrp="1"/>
          </p:cNvGraphicFramePr>
          <p:nvPr>
            <p:ph idx="1"/>
            <p:extLst>
              <p:ext uri="{D42A27DB-BD31-4B8C-83A1-F6EECF244321}">
                <p14:modId xmlns:p14="http://schemas.microsoft.com/office/powerpoint/2010/main" val="1470297930"/>
              </p:ext>
            </p:extLst>
          </p:nvPr>
        </p:nvGraphicFramePr>
        <p:xfrm>
          <a:off x="5247020" y="699997"/>
          <a:ext cx="6240669"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531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8A3AEA-8067-474F-940E-BD5B58D88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ackground Gray Rectang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White Rectang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BA8F41-7951-8645-87F0-3937F20C9F9C}"/>
              </a:ext>
            </a:extLst>
          </p:cNvPr>
          <p:cNvSpPr>
            <a:spLocks noGrp="1"/>
          </p:cNvSpPr>
          <p:nvPr>
            <p:ph type="title"/>
          </p:nvPr>
        </p:nvSpPr>
        <p:spPr>
          <a:xfrm>
            <a:off x="422144" y="940910"/>
            <a:ext cx="5069451" cy="4976179"/>
          </a:xfrm>
        </p:spPr>
        <p:txBody>
          <a:bodyPr>
            <a:normAutofit/>
          </a:bodyPr>
          <a:lstStyle/>
          <a:p>
            <a:r>
              <a:rPr lang="en-US" dirty="0">
                <a:latin typeface="American Typewriter" panose="02090604020004020304" pitchFamily="18" charset="77"/>
              </a:rPr>
              <a:t>Where Does It Go? </a:t>
            </a:r>
          </a:p>
        </p:txBody>
      </p:sp>
      <p:cxnSp>
        <p:nvCxnSpPr>
          <p:cNvPr id="15" name="Vertical Connector">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7" name="Horizontal Connector 2">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879AED1F-5FAA-4440-8AC9-3AC3EC9E2A30}"/>
              </a:ext>
            </a:extLst>
          </p:cNvPr>
          <p:cNvGraphicFramePr>
            <a:graphicFrameLocks noGrp="1"/>
          </p:cNvGraphicFramePr>
          <p:nvPr>
            <p:ph idx="1"/>
            <p:extLst>
              <p:ext uri="{D42A27DB-BD31-4B8C-83A1-F6EECF244321}">
                <p14:modId xmlns:p14="http://schemas.microsoft.com/office/powerpoint/2010/main" val="407018237"/>
              </p:ext>
            </p:extLst>
          </p:nvPr>
        </p:nvGraphicFramePr>
        <p:xfrm>
          <a:off x="5766179" y="805218"/>
          <a:ext cx="5710451" cy="532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3136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99D947B-1B59-4322-8CF2-73E813419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ackground Gray Rectang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White Rectang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DD3108-CCDA-B54A-8809-B554266C8D39}"/>
              </a:ext>
            </a:extLst>
          </p:cNvPr>
          <p:cNvSpPr>
            <a:spLocks noGrp="1"/>
          </p:cNvSpPr>
          <p:nvPr>
            <p:ph type="title"/>
          </p:nvPr>
        </p:nvSpPr>
        <p:spPr>
          <a:xfrm>
            <a:off x="422145" y="940910"/>
            <a:ext cx="4471588" cy="4976179"/>
          </a:xfrm>
        </p:spPr>
        <p:txBody>
          <a:bodyPr>
            <a:normAutofit/>
          </a:bodyPr>
          <a:lstStyle/>
          <a:p>
            <a:r>
              <a:rPr lang="en-US" dirty="0">
                <a:latin typeface="American Typewriter" panose="02090604020004020304" pitchFamily="18" charset="77"/>
              </a:rPr>
              <a:t>Top Exporters </a:t>
            </a:r>
          </a:p>
        </p:txBody>
      </p:sp>
      <p:cxnSp>
        <p:nvCxnSpPr>
          <p:cNvPr id="15" name="Vertical Connector">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7" name="Horizontal Connector 2">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BE4AD9EE-985A-4659-8AB0-A184E5F5CCFA}"/>
              </a:ext>
            </a:extLst>
          </p:cNvPr>
          <p:cNvGraphicFramePr>
            <a:graphicFrameLocks noGrp="1"/>
          </p:cNvGraphicFramePr>
          <p:nvPr>
            <p:ph idx="1"/>
            <p:extLst>
              <p:ext uri="{D42A27DB-BD31-4B8C-83A1-F6EECF244321}">
                <p14:modId xmlns:p14="http://schemas.microsoft.com/office/powerpoint/2010/main" val="1983721125"/>
              </p:ext>
            </p:extLst>
          </p:nvPr>
        </p:nvGraphicFramePr>
        <p:xfrm>
          <a:off x="5247020" y="699997"/>
          <a:ext cx="6240669"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769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99D947B-1B59-4322-8CF2-73E813419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ackground Gray Rectang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White Rectang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A03064-B864-674C-9AA4-B977508E29C4}"/>
              </a:ext>
            </a:extLst>
          </p:cNvPr>
          <p:cNvSpPr>
            <a:spLocks noGrp="1"/>
          </p:cNvSpPr>
          <p:nvPr>
            <p:ph type="title"/>
          </p:nvPr>
        </p:nvSpPr>
        <p:spPr>
          <a:xfrm>
            <a:off x="422145" y="940910"/>
            <a:ext cx="4471588" cy="4976179"/>
          </a:xfrm>
        </p:spPr>
        <p:txBody>
          <a:bodyPr>
            <a:normAutofit/>
          </a:bodyPr>
          <a:lstStyle/>
          <a:p>
            <a:r>
              <a:rPr lang="en-US" dirty="0">
                <a:latin typeface="American Typewriter" panose="02090604020004020304" pitchFamily="18" charset="77"/>
              </a:rPr>
              <a:t>The Production Process (The Bayer Process) </a:t>
            </a:r>
          </a:p>
        </p:txBody>
      </p:sp>
      <p:cxnSp>
        <p:nvCxnSpPr>
          <p:cNvPr id="15" name="Vertical Connector">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7" name="Horizontal Connector 2">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BB372391-469B-43B3-A2F2-D2CD50E9513C}"/>
              </a:ext>
            </a:extLst>
          </p:cNvPr>
          <p:cNvGraphicFramePr>
            <a:graphicFrameLocks noGrp="1"/>
          </p:cNvGraphicFramePr>
          <p:nvPr>
            <p:ph idx="1"/>
            <p:extLst>
              <p:ext uri="{D42A27DB-BD31-4B8C-83A1-F6EECF244321}">
                <p14:modId xmlns:p14="http://schemas.microsoft.com/office/powerpoint/2010/main" val="3405537081"/>
              </p:ext>
            </p:extLst>
          </p:nvPr>
        </p:nvGraphicFramePr>
        <p:xfrm>
          <a:off x="5247020" y="699997"/>
          <a:ext cx="6240669"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3771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8">
            <a:extLst>
              <a:ext uri="{FF2B5EF4-FFF2-40B4-BE49-F238E27FC236}">
                <a16:creationId xmlns:a16="http://schemas.microsoft.com/office/drawing/2014/main" id="{A99D947B-1B59-4322-8CF2-73E813419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Background Gray Rectang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7" name="White Rectang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CA05E7-9995-7946-BFF1-8B88F33CF16D}"/>
              </a:ext>
            </a:extLst>
          </p:cNvPr>
          <p:cNvSpPr>
            <a:spLocks noGrp="1"/>
          </p:cNvSpPr>
          <p:nvPr>
            <p:ph type="title"/>
          </p:nvPr>
        </p:nvSpPr>
        <p:spPr>
          <a:xfrm>
            <a:off x="422145" y="940910"/>
            <a:ext cx="4471588" cy="4976179"/>
          </a:xfrm>
        </p:spPr>
        <p:txBody>
          <a:bodyPr>
            <a:normAutofit/>
          </a:bodyPr>
          <a:lstStyle/>
          <a:p>
            <a:r>
              <a:rPr lang="en-US" dirty="0">
                <a:latin typeface="American Typewriter" panose="02090604020004020304" pitchFamily="18" charset="77"/>
              </a:rPr>
              <a:t>The Production Process (Smelting) </a:t>
            </a:r>
          </a:p>
        </p:txBody>
      </p:sp>
      <p:cxnSp>
        <p:nvCxnSpPr>
          <p:cNvPr id="15" name="Vertical Connector">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7" name="Horizontal Connector 2">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38" name="Content Placeholder 2">
            <a:extLst>
              <a:ext uri="{FF2B5EF4-FFF2-40B4-BE49-F238E27FC236}">
                <a16:creationId xmlns:a16="http://schemas.microsoft.com/office/drawing/2014/main" id="{A6AA0FE6-D696-4DCD-B9DF-4C33717D7C8D}"/>
              </a:ext>
            </a:extLst>
          </p:cNvPr>
          <p:cNvGraphicFramePr>
            <a:graphicFrameLocks noGrp="1"/>
          </p:cNvGraphicFramePr>
          <p:nvPr>
            <p:ph idx="1"/>
            <p:extLst>
              <p:ext uri="{D42A27DB-BD31-4B8C-83A1-F6EECF244321}">
                <p14:modId xmlns:p14="http://schemas.microsoft.com/office/powerpoint/2010/main" val="3712462904"/>
              </p:ext>
            </p:extLst>
          </p:nvPr>
        </p:nvGraphicFramePr>
        <p:xfrm>
          <a:off x="5247020" y="699997"/>
          <a:ext cx="6240669"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4753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Background Gray Rectangle">
            <a:extLst>
              <a:ext uri="{FF2B5EF4-FFF2-40B4-BE49-F238E27FC236}">
                <a16:creationId xmlns:a16="http://schemas.microsoft.com/office/drawing/2014/main" id="{B103F26A-B02C-4135-96B0-37912A33C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419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2823A3A0-1AEE-4C9F-9577-A624AA5BD1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Rectangle 11">
            <a:extLst>
              <a:ext uri="{FF2B5EF4-FFF2-40B4-BE49-F238E27FC236}">
                <a16:creationId xmlns:a16="http://schemas.microsoft.com/office/drawing/2014/main" id="{73E0691A-3834-41DB-B58A-F0D41ACA4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5445DE-B55C-0C46-9208-BC93AC26EB89}"/>
              </a:ext>
            </a:extLst>
          </p:cNvPr>
          <p:cNvSpPr>
            <a:spLocks noGrp="1"/>
          </p:cNvSpPr>
          <p:nvPr>
            <p:ph type="title"/>
          </p:nvPr>
        </p:nvSpPr>
        <p:spPr>
          <a:xfrm>
            <a:off x="434408" y="680192"/>
            <a:ext cx="4978186" cy="5199708"/>
          </a:xfrm>
        </p:spPr>
        <p:txBody>
          <a:bodyPr>
            <a:normAutofit/>
          </a:bodyPr>
          <a:lstStyle/>
          <a:p>
            <a:r>
              <a:rPr lang="en-US" sz="4800">
                <a:latin typeface="American Typewriter" panose="02090604020004020304" pitchFamily="18" charset="77"/>
              </a:rPr>
              <a:t>The Production Process (Rolling) </a:t>
            </a:r>
          </a:p>
        </p:txBody>
      </p:sp>
      <p:sp>
        <p:nvSpPr>
          <p:cNvPr id="3" name="Content Placeholder 2">
            <a:extLst>
              <a:ext uri="{FF2B5EF4-FFF2-40B4-BE49-F238E27FC236}">
                <a16:creationId xmlns:a16="http://schemas.microsoft.com/office/drawing/2014/main" id="{AB67737F-5910-3F4C-850D-A76283308B6B}"/>
              </a:ext>
            </a:extLst>
          </p:cNvPr>
          <p:cNvSpPr>
            <a:spLocks noGrp="1"/>
          </p:cNvSpPr>
          <p:nvPr>
            <p:ph idx="1"/>
          </p:nvPr>
        </p:nvSpPr>
        <p:spPr>
          <a:xfrm>
            <a:off x="6096000" y="680191"/>
            <a:ext cx="4918746" cy="5199708"/>
          </a:xfrm>
        </p:spPr>
        <p:txBody>
          <a:bodyPr anchor="ctr">
            <a:normAutofit/>
          </a:bodyPr>
          <a:lstStyle/>
          <a:p>
            <a:r>
              <a:rPr lang="en-US" sz="1800" dirty="0">
                <a:latin typeface="American Typewriter" panose="02090604020004020304" pitchFamily="18" charset="77"/>
              </a:rPr>
              <a:t>Phase 8  – Cutting: The product of the smelting product is a massive block of pure aluminum, which is then doubled and set on rollers in order to thin the aluminum into paper thin sheets. </a:t>
            </a:r>
          </a:p>
          <a:p>
            <a:endParaRPr lang="en-US" sz="1800" dirty="0"/>
          </a:p>
        </p:txBody>
      </p:sp>
      <p:cxnSp>
        <p:nvCxnSpPr>
          <p:cNvPr id="14" name="Straight Connector 13">
            <a:extLst>
              <a:ext uri="{FF2B5EF4-FFF2-40B4-BE49-F238E27FC236}">
                <a16:creationId xmlns:a16="http://schemas.microsoft.com/office/drawing/2014/main" id="{329BD279-68D6-4374-A25D-0443582490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A223393-D916-47A5-833D-85E9ECDA83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3791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8A3AEA-8067-474F-940E-BD5B58D88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ackground Gray Rectang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White Rectang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E2C965-98CA-6F45-85BC-515457E22FEB}"/>
              </a:ext>
            </a:extLst>
          </p:cNvPr>
          <p:cNvSpPr>
            <a:spLocks noGrp="1"/>
          </p:cNvSpPr>
          <p:nvPr>
            <p:ph type="title"/>
          </p:nvPr>
        </p:nvSpPr>
        <p:spPr>
          <a:xfrm>
            <a:off x="422144" y="940910"/>
            <a:ext cx="5069451" cy="4976179"/>
          </a:xfrm>
        </p:spPr>
        <p:txBody>
          <a:bodyPr>
            <a:normAutofit/>
          </a:bodyPr>
          <a:lstStyle/>
          <a:p>
            <a:r>
              <a:rPr lang="en-US" dirty="0">
                <a:latin typeface="American Typewriter" panose="02090604020004020304" pitchFamily="18" charset="77"/>
              </a:rPr>
              <a:t>Does Aluminum Foil Fuel The Drug Epidemic? </a:t>
            </a:r>
          </a:p>
        </p:txBody>
      </p:sp>
      <p:cxnSp>
        <p:nvCxnSpPr>
          <p:cNvPr id="15" name="Vertical Connector">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7" name="Horizontal Connector 2">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931932F2-B983-42AD-8F5A-9DF6ED05DD96}"/>
              </a:ext>
            </a:extLst>
          </p:cNvPr>
          <p:cNvGraphicFramePr>
            <a:graphicFrameLocks noGrp="1"/>
          </p:cNvGraphicFramePr>
          <p:nvPr>
            <p:ph idx="1"/>
            <p:extLst>
              <p:ext uri="{D42A27DB-BD31-4B8C-83A1-F6EECF244321}">
                <p14:modId xmlns:p14="http://schemas.microsoft.com/office/powerpoint/2010/main" val="3447028867"/>
              </p:ext>
            </p:extLst>
          </p:nvPr>
        </p:nvGraphicFramePr>
        <p:xfrm>
          <a:off x="5766179" y="805218"/>
          <a:ext cx="5710451" cy="532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5329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Background Gray Rectangle">
            <a:extLst>
              <a:ext uri="{FF2B5EF4-FFF2-40B4-BE49-F238E27FC236}">
                <a16:creationId xmlns:a16="http://schemas.microsoft.com/office/drawing/2014/main" id="{B103F26A-B02C-4135-96B0-37912A33C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419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2823A3A0-1AEE-4C9F-9577-A624AA5BD1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Rectangle 11">
            <a:extLst>
              <a:ext uri="{FF2B5EF4-FFF2-40B4-BE49-F238E27FC236}">
                <a16:creationId xmlns:a16="http://schemas.microsoft.com/office/drawing/2014/main" id="{73E0691A-3834-41DB-B58A-F0D41ACA4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9300DD-87D8-CD41-94F5-AA72848C9841}"/>
              </a:ext>
            </a:extLst>
          </p:cNvPr>
          <p:cNvSpPr>
            <a:spLocks noGrp="1"/>
          </p:cNvSpPr>
          <p:nvPr>
            <p:ph type="title"/>
          </p:nvPr>
        </p:nvSpPr>
        <p:spPr>
          <a:xfrm>
            <a:off x="434408" y="680192"/>
            <a:ext cx="4978186" cy="5199708"/>
          </a:xfrm>
        </p:spPr>
        <p:txBody>
          <a:bodyPr>
            <a:normAutofit/>
          </a:bodyPr>
          <a:lstStyle/>
          <a:p>
            <a:r>
              <a:rPr lang="en-US" sz="4800">
                <a:latin typeface="American Typewriter" panose="02090604020004020304" pitchFamily="18" charset="77"/>
              </a:rPr>
              <a:t>Market Concerns</a:t>
            </a:r>
          </a:p>
        </p:txBody>
      </p:sp>
      <p:sp>
        <p:nvSpPr>
          <p:cNvPr id="3" name="Content Placeholder 2">
            <a:extLst>
              <a:ext uri="{FF2B5EF4-FFF2-40B4-BE49-F238E27FC236}">
                <a16:creationId xmlns:a16="http://schemas.microsoft.com/office/drawing/2014/main" id="{785EADA8-B646-E940-9A8B-670F86236CBE}"/>
              </a:ext>
            </a:extLst>
          </p:cNvPr>
          <p:cNvSpPr>
            <a:spLocks noGrp="1"/>
          </p:cNvSpPr>
          <p:nvPr>
            <p:ph idx="1"/>
          </p:nvPr>
        </p:nvSpPr>
        <p:spPr>
          <a:xfrm>
            <a:off x="6096000" y="680191"/>
            <a:ext cx="4918746" cy="5199708"/>
          </a:xfrm>
        </p:spPr>
        <p:txBody>
          <a:bodyPr anchor="ctr">
            <a:normAutofit/>
          </a:bodyPr>
          <a:lstStyle/>
          <a:p>
            <a:r>
              <a:rPr lang="en-US" sz="1800" dirty="0">
                <a:latin typeface="American Typewriter" panose="02090604020004020304" pitchFamily="18" charset="77"/>
              </a:rPr>
              <a:t>One site suggests that since a large portion of aluminum based products are manufactured and shipped out of China, the United States government must be careful with the amount of tariffs it places on the country. As mentioned above, aluminum foil is incredibly universal in its uses and various industries rely on it. </a:t>
            </a:r>
          </a:p>
          <a:p>
            <a:endParaRPr lang="en-US" sz="1800" dirty="0"/>
          </a:p>
        </p:txBody>
      </p:sp>
      <p:cxnSp>
        <p:nvCxnSpPr>
          <p:cNvPr id="14" name="Straight Connector 13">
            <a:extLst>
              <a:ext uri="{FF2B5EF4-FFF2-40B4-BE49-F238E27FC236}">
                <a16:creationId xmlns:a16="http://schemas.microsoft.com/office/drawing/2014/main" id="{329BD279-68D6-4374-A25D-0443582490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A223393-D916-47A5-833D-85E9ECDA83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AD84C6"/>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2693000"/>
      </p:ext>
    </p:extLst>
  </p:cSld>
  <p:clrMapOvr>
    <a:masterClrMapping/>
  </p:clrMapOvr>
</p:sld>
</file>

<file path=ppt/theme/theme1.xml><?xml version="1.0" encoding="utf-8"?>
<a:theme xmlns:a="http://schemas.openxmlformats.org/drawingml/2006/main" name="OffsetVTI">
  <a:themeElements>
    <a:clrScheme name="AnalogousFromDarkSeedLeftStep">
      <a:dk1>
        <a:srgbClr val="000000"/>
      </a:dk1>
      <a:lt1>
        <a:srgbClr val="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Dante">
      <a:majorFont>
        <a:latin typeface="Georgia Pro"/>
        <a:ea typeface=""/>
        <a:cs typeface=""/>
      </a:majorFont>
      <a:minorFont>
        <a:latin typeface="Georgia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docProps/app.xml><?xml version="1.0" encoding="utf-8"?>
<Properties xmlns="http://schemas.openxmlformats.org/officeDocument/2006/extended-properties" xmlns:vt="http://schemas.openxmlformats.org/officeDocument/2006/docPropsVTypes">
  <TotalTime>727</TotalTime>
  <Words>1082</Words>
  <Application>Microsoft Macintosh PowerPoint</Application>
  <PresentationFormat>Widescreen</PresentationFormat>
  <Paragraphs>54</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American Typewriter</vt:lpstr>
      <vt:lpstr>Arial</vt:lpstr>
      <vt:lpstr>Dante (Headings)2</vt:lpstr>
      <vt:lpstr>Georgia Pro</vt:lpstr>
      <vt:lpstr>Wingdings 2</vt:lpstr>
      <vt:lpstr>OffsetVTI</vt:lpstr>
      <vt:lpstr>Aluminum Foil </vt:lpstr>
      <vt:lpstr>Where Does It Come From? </vt:lpstr>
      <vt:lpstr>Where Does It Go? </vt:lpstr>
      <vt:lpstr>Top Exporters </vt:lpstr>
      <vt:lpstr>The Production Process (The Bayer Process) </vt:lpstr>
      <vt:lpstr>The Production Process (Smelting) </vt:lpstr>
      <vt:lpstr>The Production Process (Rolling) </vt:lpstr>
      <vt:lpstr>Does Aluminum Foil Fuel The Drug Epidemic? </vt:lpstr>
      <vt:lpstr>Market Concerns</vt:lpstr>
      <vt:lpstr>Social Impacts</vt:lpstr>
      <vt:lpstr>Aluminum Flow Map </vt:lpstr>
      <vt:lpstr>Processes/Institutions Which Hinder The Aluminum Trade </vt:lpstr>
      <vt:lpstr>Violence/Injustice In The Aluminum Trade </vt:lpstr>
      <vt:lpstr>Violence/Injustice In The Aluminum Trade (Cont)</vt:lpstr>
      <vt:lpstr>Advertising And Desires? </vt:lpstr>
      <vt:lpstr>Product Distribution/ Production</vt:lpstr>
      <vt:lpstr>How The Consumer Can Help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Aluminum Foil </dc:title>
  <dc:creator>matthew conboy</dc:creator>
  <cp:lastModifiedBy>matthew conboy</cp:lastModifiedBy>
  <cp:revision>7</cp:revision>
  <dcterms:created xsi:type="dcterms:W3CDTF">2021-04-27T03:15:32Z</dcterms:created>
  <dcterms:modified xsi:type="dcterms:W3CDTF">2021-04-27T15:23:07Z</dcterms:modified>
</cp:coreProperties>
</file>