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Roboto Slab"/>
      <p:regular r:id="rId32"/>
      <p:bold r:id="rId33"/>
    </p:embeddedFont>
    <p:embeddedFont>
      <p:font typeface="Raleway"/>
      <p:regular r:id="rId34"/>
      <p:bold r:id="rId35"/>
      <p:italic r:id="rId36"/>
      <p:boldItalic r:id="rId37"/>
    </p:embeddedFont>
    <p:embeddedFont>
      <p:font typeface="Roboto"/>
      <p:regular r:id="rId38"/>
      <p:bold r:id="rId39"/>
      <p:italic r:id="rId40"/>
      <p:boldItalic r:id="rId41"/>
    </p:embeddedFont>
    <p:embeddedFont>
      <p:font typeface="Source Sans Pro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italic.fntdata"/><Relationship Id="rId20" Type="http://schemas.openxmlformats.org/officeDocument/2006/relationships/slide" Target="slides/slide14.xml"/><Relationship Id="rId42" Type="http://schemas.openxmlformats.org/officeDocument/2006/relationships/font" Target="fonts/SourceSansPro-regular.fntdata"/><Relationship Id="rId41" Type="http://schemas.openxmlformats.org/officeDocument/2006/relationships/font" Target="fonts/Roboto-boldItalic.fntdata"/><Relationship Id="rId22" Type="http://schemas.openxmlformats.org/officeDocument/2006/relationships/slide" Target="slides/slide16.xml"/><Relationship Id="rId44" Type="http://schemas.openxmlformats.org/officeDocument/2006/relationships/font" Target="fonts/SourceSansPro-italic.fntdata"/><Relationship Id="rId21" Type="http://schemas.openxmlformats.org/officeDocument/2006/relationships/slide" Target="slides/slide15.xml"/><Relationship Id="rId43" Type="http://schemas.openxmlformats.org/officeDocument/2006/relationships/font" Target="fonts/SourceSansPro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SourceSansPro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obotoSlab-bold.fntdata"/><Relationship Id="rId10" Type="http://schemas.openxmlformats.org/officeDocument/2006/relationships/slide" Target="slides/slide4.xml"/><Relationship Id="rId32" Type="http://schemas.openxmlformats.org/officeDocument/2006/relationships/font" Target="fonts/RobotoSlab-regular.fntdata"/><Relationship Id="rId13" Type="http://schemas.openxmlformats.org/officeDocument/2006/relationships/slide" Target="slides/slide7.xml"/><Relationship Id="rId35" Type="http://schemas.openxmlformats.org/officeDocument/2006/relationships/font" Target="fonts/Raleway-bold.fntdata"/><Relationship Id="rId12" Type="http://schemas.openxmlformats.org/officeDocument/2006/relationships/slide" Target="slides/slide6.xml"/><Relationship Id="rId34" Type="http://schemas.openxmlformats.org/officeDocument/2006/relationships/font" Target="fonts/Raleway-regular.fntdata"/><Relationship Id="rId15" Type="http://schemas.openxmlformats.org/officeDocument/2006/relationships/slide" Target="slides/slide9.xml"/><Relationship Id="rId37" Type="http://schemas.openxmlformats.org/officeDocument/2006/relationships/font" Target="fonts/Raleway-boldItalic.fntdata"/><Relationship Id="rId14" Type="http://schemas.openxmlformats.org/officeDocument/2006/relationships/slide" Target="slides/slide8.xml"/><Relationship Id="rId36" Type="http://schemas.openxmlformats.org/officeDocument/2006/relationships/font" Target="fonts/Raleway-italic.fntdata"/><Relationship Id="rId17" Type="http://schemas.openxmlformats.org/officeDocument/2006/relationships/slide" Target="slides/slide11.xml"/><Relationship Id="rId39" Type="http://schemas.openxmlformats.org/officeDocument/2006/relationships/font" Target="fonts/Roboto-bold.fntdata"/><Relationship Id="rId16" Type="http://schemas.openxmlformats.org/officeDocument/2006/relationships/slide" Target="slides/slide10.xml"/><Relationship Id="rId38" Type="http://schemas.openxmlformats.org/officeDocument/2006/relationships/font" Target="fonts/Roboto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6f75fc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6f75fc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cbb416279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cbb416279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cbb4162791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cbb4162791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cbb416279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cbb416279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occurred in Kathmandu but farm workers are protesting throughout for better wages and working conditions. 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cbb4162791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cbb4162791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d4746b4a6a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d4746b4a6a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d4746b4a6a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d4746b4a6a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d4746b4a6a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d4746b4a6a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d4746b4a6a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d4746b4a6a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d4746b4a6a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d4746b4a6a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d4746b4a6a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d4746b4a6a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6f75fce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6f75fce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image showing the height sugarcane can go.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d4746b4a6a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d4746b4a6a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d4746b4a6a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d4746b4a6a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https://thefreedomcafe.org/sugar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4746b4a6a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4746b4a6a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cbb4162791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cbb4162791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d4746b4a6a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d4746b4a6a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d4746b4a6a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d4746b4a6a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bbc6733d62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bbc6733d62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bf0fa9f654_0_6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bf0fa9f654_0_6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bd1d3c8c6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bd1d3c8c6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bb416279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cbb416279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images showing each step.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cbb416279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cbb416279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Include picture of pesticides being sprayed or yucky water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cbb416279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cbb416279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bb416279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bb416279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pictures of this environmental destruction.  </a:t>
            </a:r>
            <a:r>
              <a:rPr lang="en"/>
              <a:t>https://www.sustainweb.org/foodfacts/sweet_and_sour/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5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" name="Google Shape;81;p2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4" name="Google Shape;84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" name="Google Shape;85;p21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86" name="Google Shape;86;p21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7" name="Google Shape;87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" name="Google Shape;88;p2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91" name="Google Shape;91;p2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3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23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" name="Google Shape;96;p2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hyperlink" Target="https://kathmandupost.com/national/2020/12/29/sugarcane-farmers-call-off-their-protest-as-government-promises-payment-in-21-days" TargetMode="External"/><Relationship Id="rId6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Relationship Id="rId5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30.png"/><Relationship Id="rId5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31.png"/><Relationship Id="rId5" Type="http://schemas.openxmlformats.org/officeDocument/2006/relationships/image" Target="../media/image35.png"/><Relationship Id="rId6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bonsucro.com/" TargetMode="External"/><Relationship Id="rId4" Type="http://schemas.openxmlformats.org/officeDocument/2006/relationships/image" Target="../media/image33.png"/><Relationship Id="rId5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scidev.net/global/news/brazil-transgenic-sugarcane-controversy" TargetMode="External"/><Relationship Id="rId4" Type="http://schemas.openxmlformats.org/officeDocument/2006/relationships/hyperlink" Target="https://www.worldwildlife.org/magazine/issues/summer-2015/articles/sugarcane-farming-s-toll-on-the-environment#:~:text=Sugarcane%20farming%20has%20fueled%20deforestation,meet%20projected%20global%20sugarcane%20demand" TargetMode="External"/><Relationship Id="rId5" Type="http://schemas.openxmlformats.org/officeDocument/2006/relationships/hyperlink" Target="http://edis.ifas.ufl.edu/pdffiles/SC/" TargetMode="External"/><Relationship Id="rId6" Type="http://schemas.openxmlformats.org/officeDocument/2006/relationships/hyperlink" Target="https://plantvillage.psu.edu/topics/sugarcane/infos" TargetMode="External"/><Relationship Id="rId7" Type="http://schemas.openxmlformats.org/officeDocument/2006/relationships/hyperlink" Target="https://www.lsuagcenter.com/portals/communications/publications/agmag/archive/2001/fall/sugarcane-an-important-industry-facing-many-challenges#:~:text=A%20short%20growing%20season%20that,the%20cane%20to%20produce%20sugar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recordnepal.com/covid19/swindled-sugarcane-farmers-stage-protests-in-the-capital-amidst-covid-crisis/" TargetMode="External"/><Relationship Id="rId4" Type="http://schemas.openxmlformats.org/officeDocument/2006/relationships/hyperlink" Target="https://kathmandupost.com/national/2020/12/29/sugarcane-farmers-call-off-their-protest-as-government-promises-payment-in-21-days" TargetMode="External"/><Relationship Id="rId5" Type="http://schemas.openxmlformats.org/officeDocument/2006/relationships/hyperlink" Target="https://warwick.ac.uk/fac/soc/pais/people/richardson/richardson_-_the_unequal_embodiment_of_sugar.pdf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agriculture-strategies.eu/en/2018/10/the-sugar-policy-in-the-united-states-a-continuous-management-of-the-internal-market/" TargetMode="External"/><Relationship Id="rId4" Type="http://schemas.openxmlformats.org/officeDocument/2006/relationships/hyperlink" Target="https://www.ncbi.nlm.nih.gov/pubmed/?term=French%20S%5BAuthor%5D&amp;cauthor=true&amp;cauthor_uid=15171786" TargetMode="External"/><Relationship Id="rId5" Type="http://schemas.openxmlformats.org/officeDocument/2006/relationships/hyperlink" Target="https://www.ncbi.nlm.nih.gov/pubmed/?term=French%20S%5BAuthor%5D&amp;cauthor=true&amp;cauthor_uid=15171786" TargetMode="External"/><Relationship Id="rId6" Type="http://schemas.openxmlformats.org/officeDocument/2006/relationships/hyperlink" Target="https://www.ncbi.nlm.nih.gov/pmc/articles/PMC416565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statista.com/statistics/249666/us-sugar-imports/" TargetMode="External"/><Relationship Id="rId4" Type="http://schemas.openxmlformats.org/officeDocument/2006/relationships/hyperlink" Target="https://www.cirad.fr/en/our-research/tropical-value-chains/sugarcane/plant-and-uses" TargetMode="External"/><Relationship Id="rId5" Type="http://schemas.openxmlformats.org/officeDocument/2006/relationships/hyperlink" Target="https://www.worldatlas.com/articles/top-sugarcane-producing-countries.html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250" y="83374"/>
            <a:ext cx="7709325" cy="500065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5"/>
          <p:cNvSpPr txBox="1"/>
          <p:nvPr>
            <p:ph type="ctrTitle"/>
          </p:nvPr>
        </p:nvSpPr>
        <p:spPr>
          <a:xfrm>
            <a:off x="827450" y="623400"/>
            <a:ext cx="3604500" cy="792600"/>
          </a:xfrm>
          <a:prstGeom prst="rect">
            <a:avLst/>
          </a:prstGeom>
          <a:solidFill>
            <a:srgbClr val="D9EAD3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rgbClr val="000000"/>
                </a:solidFill>
              </a:rPr>
              <a:t>Sugarcane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105" name="Google Shape;105;p25"/>
          <p:cNvSpPr txBox="1"/>
          <p:nvPr>
            <p:ph idx="1" type="subTitle"/>
          </p:nvPr>
        </p:nvSpPr>
        <p:spPr>
          <a:xfrm>
            <a:off x="5894325" y="4549125"/>
            <a:ext cx="2334000" cy="5349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Lionel Chen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Controversies </a:t>
            </a:r>
            <a:endParaRPr/>
          </a:p>
        </p:txBody>
      </p:sp>
      <p:sp>
        <p:nvSpPr>
          <p:cNvPr id="172" name="Google Shape;172;p34"/>
          <p:cNvSpPr txBox="1"/>
          <p:nvPr>
            <p:ph idx="1" type="body"/>
          </p:nvPr>
        </p:nvSpPr>
        <p:spPr>
          <a:xfrm>
            <a:off x="311700" y="1152475"/>
            <a:ext cx="8520600" cy="17457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2F2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To meet projected global sugarcane demand:</a:t>
            </a:r>
            <a:endParaRPr sz="16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Growers will need to cultivate almost 50% more land by 2050 </a:t>
            </a:r>
            <a:endParaRPr sz="16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600"/>
              <a:buFont typeface="Roboto"/>
              <a:buChar char="○"/>
            </a:pPr>
            <a:r>
              <a:rPr lang="en" sz="16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Less forests</a:t>
            </a:r>
            <a:endParaRPr sz="16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600"/>
              <a:buFont typeface="Roboto"/>
              <a:buChar char="○"/>
            </a:pPr>
            <a:r>
              <a:rPr lang="en" sz="16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Destruction of diverse natural environments</a:t>
            </a:r>
            <a:endParaRPr sz="16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600"/>
              <a:buFont typeface="Roboto"/>
              <a:buChar char="○"/>
            </a:pPr>
            <a:r>
              <a:rPr lang="en" sz="16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Use of more harmful pesticides and chemicals</a:t>
            </a:r>
            <a:endParaRPr sz="16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2F2F"/>
              </a:solidFill>
            </a:endParaRPr>
          </a:p>
        </p:txBody>
      </p:sp>
      <p:pic>
        <p:nvPicPr>
          <p:cNvPr id="173" name="Google Shape;17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725" y="169725"/>
            <a:ext cx="3602824" cy="8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9825" y="3066250"/>
            <a:ext cx="1927500" cy="1927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5" name="Google Shape;17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3750" y="3066250"/>
            <a:ext cx="1927500" cy="1927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Environmental Protests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5"/>
          <p:cNvSpPr txBox="1"/>
          <p:nvPr>
            <p:ph idx="1" type="body"/>
          </p:nvPr>
        </p:nvSpPr>
        <p:spPr>
          <a:xfrm>
            <a:off x="311700" y="1152475"/>
            <a:ext cx="4211700" cy="34164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Deforestation</a:t>
            </a: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Advocating for a better way to dispose the waste created from the extraction process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Limit the land use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Harmful pesticides and chemicals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Water pollution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2" name="Google Shape;1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675" y="1456475"/>
            <a:ext cx="3238500" cy="11811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3" name="Google Shape;18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1663" y="3105763"/>
            <a:ext cx="3305175" cy="13811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4" name="Google Shape;184;p35"/>
          <p:cNvSpPr txBox="1"/>
          <p:nvPr/>
        </p:nvSpPr>
        <p:spPr>
          <a:xfrm>
            <a:off x="5441500" y="871125"/>
            <a:ext cx="2968500" cy="431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Environmental Organizations:</a:t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/>
          <p:nvPr>
            <p:ph type="title"/>
          </p:nvPr>
        </p:nvSpPr>
        <p:spPr>
          <a:xfrm>
            <a:off x="117175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Workers Protest </a:t>
            </a:r>
            <a:endParaRPr/>
          </a:p>
        </p:txBody>
      </p:sp>
      <p:sp>
        <p:nvSpPr>
          <p:cNvPr id="190" name="Google Shape;190;p36"/>
          <p:cNvSpPr txBox="1"/>
          <p:nvPr>
            <p:ph idx="1" type="body"/>
          </p:nvPr>
        </p:nvSpPr>
        <p:spPr>
          <a:xfrm>
            <a:off x="368725" y="2623775"/>
            <a:ext cx="4287000" cy="21195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2F2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2F2F"/>
              </a:solidFill>
            </a:endParaRPr>
          </a:p>
        </p:txBody>
      </p:sp>
      <p:pic>
        <p:nvPicPr>
          <p:cNvPr id="191" name="Google Shape;1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725" y="169725"/>
            <a:ext cx="3602824" cy="8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9300" y="1921200"/>
            <a:ext cx="3403951" cy="24319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3" name="Google Shape;193;p3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750" y="1326200"/>
            <a:ext cx="4354175" cy="1165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4" name="Google Shape;194;p36"/>
          <p:cNvSpPr txBox="1"/>
          <p:nvPr/>
        </p:nvSpPr>
        <p:spPr>
          <a:xfrm>
            <a:off x="368625" y="2623775"/>
            <a:ext cx="4287000" cy="21549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Government failed to pay farmers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Farmers protested by marching to capital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Government makes deal to pay but then does not keep their end up of the agreement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Farmers march again to protest lack of payments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7"/>
          <p:cNvSpPr txBox="1"/>
          <p:nvPr>
            <p:ph type="title"/>
          </p:nvPr>
        </p:nvSpPr>
        <p:spPr>
          <a:xfrm>
            <a:off x="117175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Inequalities </a:t>
            </a:r>
            <a:endParaRPr/>
          </a:p>
        </p:txBody>
      </p:sp>
      <p:pic>
        <p:nvPicPr>
          <p:cNvPr id="200" name="Google Shape;200;p37"/>
          <p:cNvPicPr preferRelativeResize="0"/>
          <p:nvPr/>
        </p:nvPicPr>
        <p:blipFill rotWithShape="1">
          <a:blip r:embed="rId3">
            <a:alphaModFix/>
          </a:blip>
          <a:srcRect b="0" l="7416" r="5837" t="0"/>
          <a:stretch/>
        </p:blipFill>
        <p:spPr>
          <a:xfrm>
            <a:off x="3831275" y="76200"/>
            <a:ext cx="5257801" cy="34579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1" name="Google Shape;201;p37"/>
          <p:cNvSpPr txBox="1"/>
          <p:nvPr/>
        </p:nvSpPr>
        <p:spPr>
          <a:xfrm>
            <a:off x="117175" y="2059250"/>
            <a:ext cx="3670800" cy="19086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Two class system: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○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 Poor farm worker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○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Wealthy lander owners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Wealthy countries hold the most control over sugar imports so much so that poor countries can not competitive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8"/>
          <p:cNvSpPr txBox="1"/>
          <p:nvPr>
            <p:ph type="title"/>
          </p:nvPr>
        </p:nvSpPr>
        <p:spPr>
          <a:xfrm>
            <a:off x="177850" y="41635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Flows </a:t>
            </a:r>
            <a:endParaRPr/>
          </a:p>
        </p:txBody>
      </p:sp>
      <p:pic>
        <p:nvPicPr>
          <p:cNvPr id="207" name="Google Shape;20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788" y="1225913"/>
            <a:ext cx="7346836" cy="377027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8" name="Google Shape;208;p38"/>
          <p:cNvSpPr txBox="1"/>
          <p:nvPr/>
        </p:nvSpPr>
        <p:spPr>
          <a:xfrm>
            <a:off x="60800" y="1653675"/>
            <a:ext cx="1653600" cy="19086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Top Exporting  Countries: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AutoNum type="arabicPeriod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Brazil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AutoNum type="arabicPeriod"/>
            </a:pPr>
            <a:r>
              <a:rPr lang="en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India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AutoNum type="arabicPeriod"/>
            </a:pPr>
            <a:r>
              <a:rPr lang="en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Mexico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AutoNum type="arabicPeriod"/>
            </a:pPr>
            <a:r>
              <a:rPr lang="en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China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AutoNum type="arabicPeriod"/>
            </a:pPr>
            <a:r>
              <a:rPr lang="en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Australia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9" name="Google Shape;209;p38"/>
          <p:cNvSpPr/>
          <p:nvPr/>
        </p:nvSpPr>
        <p:spPr>
          <a:xfrm>
            <a:off x="3027725" y="3416850"/>
            <a:ext cx="97200" cy="609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0" name="Google Shape;210;p38"/>
          <p:cNvCxnSpPr/>
          <p:nvPr/>
        </p:nvCxnSpPr>
        <p:spPr>
          <a:xfrm flipH="1">
            <a:off x="3915350" y="3793775"/>
            <a:ext cx="2991300" cy="2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1" name="Google Shape;211;p38"/>
          <p:cNvCxnSpPr/>
          <p:nvPr/>
        </p:nvCxnSpPr>
        <p:spPr>
          <a:xfrm rot="10800000">
            <a:off x="5438950" y="1974225"/>
            <a:ext cx="1099500" cy="89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2" name="Google Shape;212;p38"/>
          <p:cNvCxnSpPr/>
          <p:nvPr/>
        </p:nvCxnSpPr>
        <p:spPr>
          <a:xfrm flipH="1" rot="10800000">
            <a:off x="2695275" y="2476125"/>
            <a:ext cx="2849100" cy="29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3" name="Google Shape;213;p38"/>
          <p:cNvCxnSpPr/>
          <p:nvPr/>
        </p:nvCxnSpPr>
        <p:spPr>
          <a:xfrm flipH="1" rot="10800000">
            <a:off x="2456150" y="2146425"/>
            <a:ext cx="153000" cy="439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4" name="Google Shape;214;p38"/>
          <p:cNvCxnSpPr/>
          <p:nvPr/>
        </p:nvCxnSpPr>
        <p:spPr>
          <a:xfrm flipH="1" rot="10800000">
            <a:off x="6070000" y="2242075"/>
            <a:ext cx="334500" cy="43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5" name="Google Shape;215;p38"/>
          <p:cNvCxnSpPr/>
          <p:nvPr/>
        </p:nvCxnSpPr>
        <p:spPr>
          <a:xfrm rot="10800000">
            <a:off x="2695275" y="2720150"/>
            <a:ext cx="2151000" cy="99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6" name="Google Shape;216;p38"/>
          <p:cNvCxnSpPr/>
          <p:nvPr/>
        </p:nvCxnSpPr>
        <p:spPr>
          <a:xfrm flipH="1" rot="10800000">
            <a:off x="3678900" y="2664775"/>
            <a:ext cx="2195400" cy="70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7" name="Google Shape;217;p38"/>
          <p:cNvCxnSpPr/>
          <p:nvPr/>
        </p:nvCxnSpPr>
        <p:spPr>
          <a:xfrm rot="10800000">
            <a:off x="4812700" y="2571850"/>
            <a:ext cx="371100" cy="48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8" name="Google Shape;218;p38"/>
          <p:cNvSpPr txBox="1"/>
          <p:nvPr/>
        </p:nvSpPr>
        <p:spPr>
          <a:xfrm>
            <a:off x="2590700" y="2295450"/>
            <a:ext cx="89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E599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Mexico</a:t>
            </a:r>
            <a:endParaRPr>
              <a:highlight>
                <a:srgbClr val="FFE599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9" name="Google Shape;219;p38"/>
          <p:cNvSpPr txBox="1"/>
          <p:nvPr/>
        </p:nvSpPr>
        <p:spPr>
          <a:xfrm>
            <a:off x="3571775" y="3365575"/>
            <a:ext cx="89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E599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Brazil</a:t>
            </a:r>
            <a:endParaRPr>
              <a:highlight>
                <a:srgbClr val="FFE599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0" name="Google Shape;220;p38"/>
          <p:cNvSpPr txBox="1"/>
          <p:nvPr/>
        </p:nvSpPr>
        <p:spPr>
          <a:xfrm>
            <a:off x="7315100" y="3605825"/>
            <a:ext cx="89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E599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Australia</a:t>
            </a:r>
            <a:endParaRPr>
              <a:highlight>
                <a:srgbClr val="FFE599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1" name="Google Shape;221;p38"/>
          <p:cNvSpPr txBox="1"/>
          <p:nvPr/>
        </p:nvSpPr>
        <p:spPr>
          <a:xfrm>
            <a:off x="5562500" y="2767625"/>
            <a:ext cx="89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E599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Indi</a:t>
            </a:r>
            <a:r>
              <a:rPr lang="en">
                <a:highlight>
                  <a:srgbClr val="FFE599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</a:t>
            </a:r>
            <a:endParaRPr>
              <a:highlight>
                <a:srgbClr val="FFE599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/>
          <p:nvPr>
            <p:ph type="title"/>
          </p:nvPr>
        </p:nvSpPr>
        <p:spPr>
          <a:xfrm>
            <a:off x="177850" y="41635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Flow Hinders </a:t>
            </a:r>
            <a:endParaRPr/>
          </a:p>
        </p:txBody>
      </p:sp>
      <p:sp>
        <p:nvSpPr>
          <p:cNvPr id="227" name="Google Shape;227;p39"/>
          <p:cNvSpPr txBox="1"/>
          <p:nvPr/>
        </p:nvSpPr>
        <p:spPr>
          <a:xfrm>
            <a:off x="813375" y="1211300"/>
            <a:ext cx="5153700" cy="14775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European Union, Japan, and the United States strictly control the sugar markets and receive more than double the world market price due to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government guaranteed prices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import controls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production quotas.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8" name="Google Shape;22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841200"/>
            <a:ext cx="3234037" cy="2149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9" name="Google Shape;22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2362" y="2798075"/>
            <a:ext cx="3299399" cy="2149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0" name="Google Shape;23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7487" y="0"/>
            <a:ext cx="2000963" cy="25911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 txBox="1"/>
          <p:nvPr>
            <p:ph type="title"/>
          </p:nvPr>
        </p:nvSpPr>
        <p:spPr>
          <a:xfrm>
            <a:off x="177850" y="41635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Domestic Flow Hinders </a:t>
            </a:r>
            <a:endParaRPr/>
          </a:p>
        </p:txBody>
      </p:sp>
      <p:sp>
        <p:nvSpPr>
          <p:cNvPr id="236" name="Google Shape;236;p40"/>
          <p:cNvSpPr txBox="1"/>
          <p:nvPr/>
        </p:nvSpPr>
        <p:spPr>
          <a:xfrm>
            <a:off x="813375" y="1211300"/>
            <a:ext cx="5153700" cy="27705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United States and Mexico have an agreement that is key in limiting the supply of imported sugar.</a:t>
            </a:r>
            <a:endParaRPr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Dumping</a:t>
            </a:r>
            <a:r>
              <a:rPr lang="en"/>
              <a:t> is when a product can not be exported at a higher cost than the purchase price.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b="1" lang="en"/>
              <a:t>Cumulative Volume Delta - </a:t>
            </a:r>
            <a:r>
              <a:rPr lang="en"/>
              <a:t>Limits the amount of  a product can exported and the </a:t>
            </a:r>
            <a:r>
              <a:rPr lang="en">
                <a:solidFill>
                  <a:schemeClr val="dk2"/>
                </a:solidFill>
              </a:rPr>
              <a:t>p</a:t>
            </a:r>
            <a:r>
              <a:rPr lang="en">
                <a:solidFill>
                  <a:schemeClr val="dk2"/>
                </a:solidFill>
              </a:rPr>
              <a:t>rices it’s sold at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02124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Mexican producers must comply with the rules set by the United States such as minimum prices and maximum quantities for suga .</a:t>
            </a:r>
            <a:endParaRPr/>
          </a:p>
        </p:txBody>
      </p:sp>
      <p:pic>
        <p:nvPicPr>
          <p:cNvPr id="237" name="Google Shape;23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0750" y="204925"/>
            <a:ext cx="2247700" cy="128454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8" name="Google Shape;23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5105" y="1884788"/>
            <a:ext cx="2438985" cy="128454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9" name="Google Shape;23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0750" y="3564661"/>
            <a:ext cx="2247700" cy="113043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"/>
          <p:cNvSpPr txBox="1"/>
          <p:nvPr>
            <p:ph type="title"/>
          </p:nvPr>
        </p:nvSpPr>
        <p:spPr>
          <a:xfrm>
            <a:off x="177850" y="41635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Organization Fighting For Fair Trade</a:t>
            </a:r>
            <a:endParaRPr/>
          </a:p>
        </p:txBody>
      </p:sp>
      <p:sp>
        <p:nvSpPr>
          <p:cNvPr id="245" name="Google Shape;245;p41"/>
          <p:cNvSpPr txBox="1"/>
          <p:nvPr/>
        </p:nvSpPr>
        <p:spPr>
          <a:xfrm>
            <a:off x="813375" y="1211300"/>
            <a:ext cx="5153700" cy="18318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400"/>
              <a:buFont typeface="Roboto"/>
              <a:buChar char="●"/>
            </a:pPr>
            <a:r>
              <a:rPr lang="en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Fairtrade Labelling Organizations International.</a:t>
            </a:r>
            <a:endParaRPr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202124"/>
              </a:buClr>
              <a:buSzPts val="1400"/>
              <a:buFont typeface="Roboto"/>
              <a:buChar char="●"/>
            </a:pPr>
            <a:r>
              <a:rPr lang="en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World Fair Trade Organization.</a:t>
            </a:r>
            <a:endParaRPr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202124"/>
              </a:buClr>
              <a:buSzPts val="1400"/>
              <a:buFont typeface="Roboto"/>
              <a:buChar char="●"/>
            </a:pPr>
            <a:r>
              <a:rPr lang="en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Network of European Worldshops.</a:t>
            </a:r>
            <a:endParaRPr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6" name="Google Shape;24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025" y="3214650"/>
            <a:ext cx="1795600" cy="17956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7" name="Google Shape;247;p41"/>
          <p:cNvPicPr preferRelativeResize="0"/>
          <p:nvPr/>
        </p:nvPicPr>
        <p:blipFill rotWithShape="1">
          <a:blip r:embed="rId4">
            <a:alphaModFix/>
          </a:blip>
          <a:srcRect b="27119" l="9853" r="0" t="0"/>
          <a:stretch/>
        </p:blipFill>
        <p:spPr>
          <a:xfrm>
            <a:off x="4857750" y="3581350"/>
            <a:ext cx="3394575" cy="11906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2"/>
          <p:cNvSpPr txBox="1"/>
          <p:nvPr>
            <p:ph type="title"/>
          </p:nvPr>
        </p:nvSpPr>
        <p:spPr>
          <a:xfrm>
            <a:off x="177850" y="41635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Toward Equal Trade</a:t>
            </a:r>
            <a:endParaRPr/>
          </a:p>
        </p:txBody>
      </p:sp>
      <p:sp>
        <p:nvSpPr>
          <p:cNvPr id="253" name="Google Shape;253;p42"/>
          <p:cNvSpPr txBox="1"/>
          <p:nvPr/>
        </p:nvSpPr>
        <p:spPr>
          <a:xfrm>
            <a:off x="967975" y="2314200"/>
            <a:ext cx="417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4" name="Google Shape;254;p42"/>
          <p:cNvSpPr txBox="1"/>
          <p:nvPr/>
        </p:nvSpPr>
        <p:spPr>
          <a:xfrm>
            <a:off x="340650" y="1208100"/>
            <a:ext cx="8462700" cy="2955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Increase consumer awareness of price discrepancy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Bring awareness of US import controls that benefit US farmers but hurts Mexican farmers and US consumers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Lift restriction on the amount of sugar can come into the US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Slow the environment devastation by limiting deforestation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Penalties for companies that do not comply with workers’ health and safety laws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Impose significant penalties on wealthier countries that pull valuable resources from other countries without equal compensation.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</a:t>
            </a:r>
            <a:endParaRPr sz="1800"/>
          </a:p>
        </p:txBody>
      </p:sp>
      <p:pic>
        <p:nvPicPr>
          <p:cNvPr id="255" name="Google Shape;25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650" y="3948800"/>
            <a:ext cx="2124350" cy="119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3"/>
          <p:cNvSpPr txBox="1"/>
          <p:nvPr>
            <p:ph type="title"/>
          </p:nvPr>
        </p:nvSpPr>
        <p:spPr>
          <a:xfrm>
            <a:off x="177850" y="41635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350">
                <a:latin typeface="Arial"/>
                <a:ea typeface="Arial"/>
                <a:cs typeface="Arial"/>
                <a:sym typeface="Arial"/>
              </a:rPr>
              <a:t>commodity fetishism:</a:t>
            </a:r>
            <a:endParaRPr sz="4000"/>
          </a:p>
        </p:txBody>
      </p:sp>
      <p:sp>
        <p:nvSpPr>
          <p:cNvPr id="261" name="Google Shape;261;p43"/>
          <p:cNvSpPr txBox="1"/>
          <p:nvPr/>
        </p:nvSpPr>
        <p:spPr>
          <a:xfrm>
            <a:off x="967975" y="2314200"/>
            <a:ext cx="417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2" name="Google Shape;262;p43"/>
          <p:cNvSpPr txBox="1"/>
          <p:nvPr/>
        </p:nvSpPr>
        <p:spPr>
          <a:xfrm>
            <a:off x="340650" y="1398600"/>
            <a:ext cx="8462700" cy="2124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Consumer of sugar often time take for granted the wide availability of </a:t>
            </a:r>
            <a:r>
              <a:rPr lang="en" sz="1800">
                <a:solidFill>
                  <a:schemeClr val="dk2"/>
                </a:solidFill>
              </a:rPr>
              <a:t>sugar.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Do to the abundances of advertisement of sugar products Consumer are unaware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Of the social inequality serenading sugar.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in recent years the topic of overconsumption of sugar has been brought to the attention of Consumer however social inequality </a:t>
            </a:r>
            <a:r>
              <a:rPr lang="en" sz="1800">
                <a:solidFill>
                  <a:schemeClr val="dk2"/>
                </a:solidFill>
              </a:rPr>
              <a:t>issue </a:t>
            </a:r>
            <a:r>
              <a:rPr lang="en" sz="1800">
                <a:solidFill>
                  <a:schemeClr val="dk2"/>
                </a:solidFill>
              </a:rPr>
              <a:t>has been </a:t>
            </a:r>
            <a:r>
              <a:rPr lang="en" sz="1800">
                <a:solidFill>
                  <a:schemeClr val="dk2"/>
                </a:solidFill>
              </a:rPr>
              <a:t>kept</a:t>
            </a:r>
            <a:r>
              <a:rPr lang="en" sz="1800">
                <a:solidFill>
                  <a:schemeClr val="dk2"/>
                </a:solidFill>
              </a:rPr>
              <a:t> in the dark.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750" y="627475"/>
            <a:ext cx="3215700" cy="338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3313" y="3435075"/>
            <a:ext cx="2234874" cy="149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6"/>
          <p:cNvSpPr txBox="1"/>
          <p:nvPr/>
        </p:nvSpPr>
        <p:spPr>
          <a:xfrm>
            <a:off x="4482550" y="465075"/>
            <a:ext cx="38964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Char char="●"/>
            </a:pPr>
            <a:r>
              <a:rPr lang="en" sz="1600">
                <a:latin typeface="Roboto Slab"/>
                <a:ea typeface="Roboto Slab"/>
                <a:cs typeface="Roboto Slab"/>
                <a:sym typeface="Roboto Slab"/>
              </a:rPr>
              <a:t>S</a:t>
            </a:r>
            <a:r>
              <a:rPr lang="en" sz="1600">
                <a:latin typeface="Roboto Slab"/>
                <a:ea typeface="Roboto Slab"/>
                <a:cs typeface="Roboto Slab"/>
                <a:sym typeface="Roboto Slab"/>
              </a:rPr>
              <a:t>ugarcane is a plant, it is part of grass family. </a:t>
            </a:r>
            <a:endParaRPr sz="16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 Slab"/>
              <a:ea typeface="Roboto Slab"/>
              <a:cs typeface="Roboto Slab"/>
              <a:sym typeface="Roboto Slab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Char char="●"/>
            </a:pPr>
            <a:r>
              <a:rPr lang="en" sz="1600">
                <a:latin typeface="Roboto Slab"/>
                <a:ea typeface="Roboto Slab"/>
                <a:cs typeface="Roboto Slab"/>
                <a:sym typeface="Roboto Slab"/>
              </a:rPr>
              <a:t>They can grow up to 12 feet. </a:t>
            </a:r>
            <a:endParaRPr sz="16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 Slab"/>
              <a:ea typeface="Roboto Slab"/>
              <a:cs typeface="Roboto Slab"/>
              <a:sym typeface="Roboto Slab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 Slab"/>
              <a:buChar char="●"/>
            </a:pPr>
            <a:r>
              <a:rPr lang="en" sz="1600">
                <a:latin typeface="Roboto Slab"/>
                <a:ea typeface="Roboto Slab"/>
                <a:cs typeface="Roboto Slab"/>
                <a:sym typeface="Roboto Slab"/>
              </a:rPr>
              <a:t>The juice from the Sugarcane is extracted from the plant and turned into sugar. </a:t>
            </a:r>
            <a:endParaRPr sz="16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en" sz="1600">
                <a:latin typeface="Roboto Slab"/>
                <a:ea typeface="Roboto Slab"/>
                <a:cs typeface="Roboto Slab"/>
                <a:sym typeface="Roboto Slab"/>
              </a:rPr>
              <a:t>A majority of sugar that we use everyday comes from sugar cane</a:t>
            </a:r>
            <a:r>
              <a:rPr lang="en">
                <a:latin typeface="Roboto Slab"/>
                <a:ea typeface="Roboto Slab"/>
                <a:cs typeface="Roboto Slab"/>
                <a:sym typeface="Roboto Slab"/>
              </a:rPr>
              <a:t>.</a:t>
            </a:r>
            <a:r>
              <a:rPr lang="en" sz="1050">
                <a:solidFill>
                  <a:srgbClr val="FFFFFF"/>
                </a:solidFill>
                <a:highlight>
                  <a:srgbClr val="FFFFFF"/>
                </a:highlight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4"/>
          <p:cNvSpPr txBox="1"/>
          <p:nvPr>
            <p:ph type="title"/>
          </p:nvPr>
        </p:nvSpPr>
        <p:spPr>
          <a:xfrm>
            <a:off x="177850" y="41635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Advertising  </a:t>
            </a:r>
            <a:endParaRPr/>
          </a:p>
        </p:txBody>
      </p:sp>
      <p:sp>
        <p:nvSpPr>
          <p:cNvPr id="268" name="Google Shape;268;p44"/>
          <p:cNvSpPr txBox="1"/>
          <p:nvPr/>
        </p:nvSpPr>
        <p:spPr>
          <a:xfrm>
            <a:off x="331000" y="1039750"/>
            <a:ext cx="8214300" cy="26091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Consumers enjoy sugar in many different foods but more specifically, it’s used in candy production.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Ad companies target young children by using colorful designs, kid-friendly music and cartoon mascots that attract their attention.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highlight>
                <a:srgbClr val="F2F2F2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2"/>
                </a:solidFill>
                <a:highlight>
                  <a:srgbClr val="F2F2F2"/>
                </a:highlight>
              </a:rPr>
              <a:t> </a:t>
            </a:r>
            <a:endParaRPr sz="1350">
              <a:solidFill>
                <a:schemeClr val="dk2"/>
              </a:solidFill>
              <a:highlight>
                <a:srgbClr val="F2F2F2"/>
              </a:highlight>
            </a:endParaRPr>
          </a:p>
        </p:txBody>
      </p:sp>
      <p:pic>
        <p:nvPicPr>
          <p:cNvPr id="269" name="Google Shape;26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850" y="3397650"/>
            <a:ext cx="2717325" cy="110125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0" name="Google Shape;27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0950" y="3449325"/>
            <a:ext cx="1329550" cy="13295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1" name="Google Shape;27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9750" y="3397650"/>
            <a:ext cx="2264500" cy="14329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2" name="Google Shape;27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9049" y="3102050"/>
            <a:ext cx="1647652" cy="12357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5"/>
          <p:cNvSpPr txBox="1"/>
          <p:nvPr/>
        </p:nvSpPr>
        <p:spPr>
          <a:xfrm>
            <a:off x="123750" y="1451775"/>
            <a:ext cx="5496000" cy="26475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</a:t>
            </a:r>
            <a:r>
              <a:rPr lang="en" sz="1600"/>
              <a:t>educed my daily sugar intake by not putting </a:t>
            </a:r>
            <a:r>
              <a:rPr lang="en" sz="1600">
                <a:solidFill>
                  <a:schemeClr val="dk2"/>
                </a:solidFill>
              </a:rPr>
              <a:t>sugar </a:t>
            </a:r>
            <a:r>
              <a:rPr lang="en" sz="1600"/>
              <a:t> in my morning coffee.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Purchase sugar products that are fairtrade certified.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If enough consumer choose certified, it will show companies that we care about where and how how the sugar is obtained.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Join</a:t>
            </a:r>
            <a:r>
              <a:rPr lang="en" sz="1600"/>
              <a:t> </a:t>
            </a:r>
            <a:r>
              <a:rPr lang="en" sz="1600">
                <a:uFill>
                  <a:noFill/>
                </a:uFill>
                <a:hlinkClick r:id="rId3"/>
              </a:rPr>
              <a:t>Bonsucro</a:t>
            </a:r>
            <a:endParaRPr sz="16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a non-profit organization</a:t>
            </a:r>
            <a:r>
              <a:rPr lang="en" sz="1600"/>
              <a:t> that works for farmworkers to get fair wages and</a:t>
            </a:r>
            <a:r>
              <a:rPr lang="en" sz="1600"/>
              <a:t> helps with the</a:t>
            </a:r>
            <a:r>
              <a:rPr lang="en" sz="1600"/>
              <a:t> trading process of  sugarcane.  </a:t>
            </a:r>
            <a:endParaRPr sz="1600">
              <a:highlight>
                <a:srgbClr val="F2F2F2"/>
              </a:highlight>
            </a:endParaRPr>
          </a:p>
        </p:txBody>
      </p:sp>
      <p:sp>
        <p:nvSpPr>
          <p:cNvPr id="278" name="Google Shape;278;p45"/>
          <p:cNvSpPr txBox="1"/>
          <p:nvPr>
            <p:ph type="title"/>
          </p:nvPr>
        </p:nvSpPr>
        <p:spPr>
          <a:xfrm>
            <a:off x="177850" y="41635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Actions I Have Taken</a:t>
            </a:r>
            <a:endParaRPr/>
          </a:p>
        </p:txBody>
      </p:sp>
      <p:pic>
        <p:nvPicPr>
          <p:cNvPr id="279" name="Google Shape;27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2787" y="981900"/>
            <a:ext cx="2992524" cy="2312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0" name="Google Shape;28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8250" y="3294300"/>
            <a:ext cx="1981200" cy="19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6"/>
          <p:cNvSpPr txBox="1"/>
          <p:nvPr>
            <p:ph type="title"/>
          </p:nvPr>
        </p:nvSpPr>
        <p:spPr>
          <a:xfrm>
            <a:off x="245025" y="216425"/>
            <a:ext cx="8520600" cy="5727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Citations:</a:t>
            </a:r>
            <a:r>
              <a:rPr lang="en"/>
              <a:t> </a:t>
            </a:r>
            <a:endParaRPr/>
          </a:p>
        </p:txBody>
      </p:sp>
      <p:sp>
        <p:nvSpPr>
          <p:cNvPr id="286" name="Google Shape;286;p46"/>
          <p:cNvSpPr txBox="1"/>
          <p:nvPr>
            <p:ph idx="1" type="body"/>
          </p:nvPr>
        </p:nvSpPr>
        <p:spPr>
          <a:xfrm>
            <a:off x="245025" y="971500"/>
            <a:ext cx="8520600" cy="40671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Massarani, Luisa. 2020. “Brazil Transgenic Sugarcane Controversy”. </a:t>
            </a:r>
            <a:r>
              <a:rPr i="1" lang="en" sz="1400">
                <a:solidFill>
                  <a:srgbClr val="000000"/>
                </a:solidFill>
              </a:rPr>
              <a:t>Science &amp; Development</a:t>
            </a:r>
            <a:r>
              <a:rPr lang="en" sz="1400">
                <a:solidFill>
                  <a:srgbClr val="000000"/>
                </a:solidFill>
              </a:rPr>
              <a:t> website, June 17.  </a:t>
            </a:r>
            <a:r>
              <a:rPr lang="en" sz="1400">
                <a:solidFill>
                  <a:schemeClr val="dk1"/>
                </a:solidFill>
              </a:rPr>
              <a:t>Accessed on February 15, 2021. </a:t>
            </a:r>
            <a:r>
              <a:rPr lang="en" sz="1400">
                <a:solidFill>
                  <a:srgbClr val="07121D"/>
                </a:solidFill>
              </a:rPr>
              <a:t>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https://www.scidev.net/global/news/brazil-transgenic-sugarcane-controversy</a:t>
            </a:r>
            <a:r>
              <a:rPr lang="en" sz="1400">
                <a:solidFill>
                  <a:srgbClr val="000000"/>
                </a:solidFill>
              </a:rPr>
              <a:t>.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World WildLife. 2015. “Sugarcane Farmings Toll on the Environment”. </a:t>
            </a:r>
            <a:r>
              <a:rPr i="1" lang="en" sz="1400">
                <a:solidFill>
                  <a:srgbClr val="000000"/>
                </a:solidFill>
              </a:rPr>
              <a:t>World Wildlife Magazine </a:t>
            </a:r>
            <a:r>
              <a:rPr lang="en" sz="1400">
                <a:solidFill>
                  <a:srgbClr val="000000"/>
                </a:solidFill>
              </a:rPr>
              <a:t>website, Summer 2015. </a:t>
            </a:r>
            <a:r>
              <a:rPr lang="en" sz="1400">
                <a:solidFill>
                  <a:schemeClr val="dk1"/>
                </a:solidFill>
              </a:rPr>
              <a:t>Accessed on February 15, 2021. </a:t>
            </a:r>
            <a:r>
              <a:rPr lang="en" sz="1400" u="sng">
                <a:solidFill>
                  <a:schemeClr val="hlink"/>
                </a:solidFill>
                <a:hlinkClick r:id="rId4"/>
              </a:rPr>
              <a:t>https://www.worldwildlife.org/magazine/issues/summer-2015/articles/sugarcane-farming-s-toll-on-the-environment#:~:text=Sugarcane%20farming%20has%20fueled%20deforestation,meet%20projected%20global%20sugarcane%20demand</a:t>
            </a:r>
            <a:r>
              <a:rPr lang="en" sz="1400">
                <a:solidFill>
                  <a:srgbClr val="000000"/>
                </a:solidFill>
              </a:rPr>
              <a:t>.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7121D"/>
                </a:solidFill>
              </a:rPr>
              <a:t>Baucum, L., Rice, R. W. &amp; Muralles, L. (2009). Backyard sugarcane. University of Florida IFAS Extension. </a:t>
            </a:r>
            <a:r>
              <a:rPr lang="en" sz="1400" u="sng">
                <a:solidFill>
                  <a:schemeClr val="hlink"/>
                </a:solidFill>
                <a:hlinkClick r:id="rId5"/>
              </a:rPr>
              <a:t>http://edis.ifas.ufl.edu/pdffiles/SC/</a:t>
            </a:r>
            <a:r>
              <a:rPr lang="en" sz="1400">
                <a:solidFill>
                  <a:srgbClr val="07121D"/>
                </a:solidFill>
              </a:rPr>
              <a:t>..... </a:t>
            </a:r>
            <a:r>
              <a:rPr i="1" lang="en" sz="1400">
                <a:solidFill>
                  <a:srgbClr val="07121D"/>
                </a:solidFill>
              </a:rPr>
              <a:t>Plant </a:t>
            </a:r>
            <a:r>
              <a:rPr i="1" lang="en" sz="1400">
                <a:solidFill>
                  <a:srgbClr val="07121D"/>
                </a:solidFill>
              </a:rPr>
              <a:t>Village, </a:t>
            </a:r>
            <a:r>
              <a:rPr lang="en" sz="1400">
                <a:solidFill>
                  <a:srgbClr val="07121D"/>
                </a:solidFill>
              </a:rPr>
              <a:t>website.</a:t>
            </a:r>
            <a:r>
              <a:rPr i="1" lang="en" sz="1400">
                <a:solidFill>
                  <a:srgbClr val="07121D"/>
                </a:solidFill>
              </a:rPr>
              <a:t> </a:t>
            </a:r>
            <a:r>
              <a:rPr lang="en" sz="1400">
                <a:solidFill>
                  <a:schemeClr val="dk1"/>
                </a:solidFill>
              </a:rPr>
              <a:t>Accessed on February 15, 2021.</a:t>
            </a:r>
            <a:r>
              <a:rPr lang="en" sz="1400">
                <a:solidFill>
                  <a:srgbClr val="07121D"/>
                </a:solidFill>
              </a:rPr>
              <a:t>  </a:t>
            </a:r>
            <a:r>
              <a:rPr lang="en" sz="1400" u="sng">
                <a:solidFill>
                  <a:schemeClr val="hlink"/>
                </a:solidFill>
                <a:hlinkClick r:id="rId6"/>
              </a:rPr>
              <a:t>https://plantvillage.psu.edu/topics/sugarcane/infos</a:t>
            </a:r>
            <a:r>
              <a:rPr lang="en" sz="1400">
                <a:solidFill>
                  <a:srgbClr val="000000"/>
                </a:solidFill>
              </a:rPr>
              <a:t>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Martin, Freddie &amp; Hoy, Jeffrey. 2005. “Sugarcane An Important Industry Facing Many Challenges”. </a:t>
            </a:r>
            <a:r>
              <a:rPr i="1" lang="en" sz="1400">
                <a:solidFill>
                  <a:srgbClr val="000000"/>
                </a:solidFill>
              </a:rPr>
              <a:t>LSU College of Agriculture </a:t>
            </a:r>
            <a:r>
              <a:rPr lang="en" sz="1400">
                <a:solidFill>
                  <a:srgbClr val="000000"/>
                </a:solidFill>
              </a:rPr>
              <a:t>website, May 31. Accessed on February 15, 2021. </a:t>
            </a:r>
            <a:r>
              <a:rPr lang="en" sz="1400" u="sng">
                <a:solidFill>
                  <a:schemeClr val="hlink"/>
                </a:solidFill>
                <a:hlinkClick r:id="rId7"/>
              </a:rPr>
              <a:t>https://www.lsuagcenter.com/portals/communications/publications/agmag/archive/2001/fall/sugarcane-an-important-industry-facing-many-challenges#:~:text=A%20short%20growing%20season%20that,the%20cane%20to%20produce%20sugar</a:t>
            </a:r>
            <a:r>
              <a:rPr lang="en" sz="1400">
                <a:solidFill>
                  <a:srgbClr val="000000"/>
                </a:solidFill>
              </a:rPr>
              <a:t>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 </a:t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7"/>
          <p:cNvSpPr txBox="1"/>
          <p:nvPr>
            <p:ph type="title"/>
          </p:nvPr>
        </p:nvSpPr>
        <p:spPr>
          <a:xfrm>
            <a:off x="245025" y="216425"/>
            <a:ext cx="8520600" cy="5727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Citations</a:t>
            </a:r>
            <a:r>
              <a:rPr lang="en"/>
              <a:t> </a:t>
            </a:r>
            <a:endParaRPr/>
          </a:p>
        </p:txBody>
      </p:sp>
      <p:sp>
        <p:nvSpPr>
          <p:cNvPr id="292" name="Google Shape;292;p47"/>
          <p:cNvSpPr txBox="1"/>
          <p:nvPr>
            <p:ph idx="1" type="body"/>
          </p:nvPr>
        </p:nvSpPr>
        <p:spPr>
          <a:xfrm>
            <a:off x="245025" y="971500"/>
            <a:ext cx="8520600" cy="38418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The Record. December 13, 2020. “Swindled sugarcane farmers stage protests in the Capital amidst Covid crisis”The Record website. Accessed on February 16, 2021. </a:t>
            </a:r>
            <a:r>
              <a:rPr lang="en" sz="1400" u="sng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https://www.recordnepal.com/covid19/swindled-sugarcane-farmers-stage-protests-in-the-capital-amidst-covid-crisis/</a:t>
            </a: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Prasain, Krishana. December 29, 2020. “Sugarcane farmers call off their protest as government promises payment in 21 days” </a:t>
            </a:r>
            <a:r>
              <a:rPr i="1" lang="en" sz="1400">
                <a:solidFill>
                  <a:srgbClr val="000000"/>
                </a:solidFill>
              </a:rPr>
              <a:t>Kathmandu Post</a:t>
            </a:r>
            <a:r>
              <a:rPr lang="en" sz="1400">
                <a:solidFill>
                  <a:srgbClr val="000000"/>
                </a:solidFill>
              </a:rPr>
              <a:t> website. Accessed on February 16, 2021 </a:t>
            </a:r>
            <a:r>
              <a:rPr lang="en" sz="1400" u="sng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https://kathmandupost.com/national/2020/12/29/sugarcane-farmers-call-off-their-protest-as-government-promises-payment-in-21-days</a:t>
            </a:r>
            <a:r>
              <a:rPr lang="en" sz="1400">
                <a:solidFill>
                  <a:srgbClr val="000000"/>
                </a:solidFill>
              </a:rPr>
              <a:t>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Dr. Richardson, Ben. October 8, 2005. “The Unequal Embodiment of Sugar” </a:t>
            </a:r>
            <a:r>
              <a:rPr i="1" lang="en" sz="1400">
                <a:solidFill>
                  <a:srgbClr val="000000"/>
                </a:solidFill>
              </a:rPr>
              <a:t>The University of Warwick</a:t>
            </a:r>
            <a:r>
              <a:rPr lang="en" sz="1400">
                <a:solidFill>
                  <a:srgbClr val="000000"/>
                </a:solidFill>
              </a:rPr>
              <a:t> website. Accessed on February 17, 2021. </a:t>
            </a:r>
            <a:r>
              <a:rPr lang="en" sz="14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https://warwick.ac.uk/fac/soc/pais/people/richardson/richardson_-_the_unequal_embodiment_of_sugar.pdf</a:t>
            </a:r>
            <a:r>
              <a:rPr lang="en" sz="1400">
                <a:solidFill>
                  <a:srgbClr val="000000"/>
                </a:solidFill>
              </a:rPr>
              <a:t> 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8"/>
          <p:cNvSpPr txBox="1"/>
          <p:nvPr>
            <p:ph type="title"/>
          </p:nvPr>
        </p:nvSpPr>
        <p:spPr>
          <a:xfrm>
            <a:off x="245025" y="216425"/>
            <a:ext cx="8520600" cy="5727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Citations</a:t>
            </a:r>
            <a:r>
              <a:rPr lang="en"/>
              <a:t> </a:t>
            </a:r>
            <a:endParaRPr/>
          </a:p>
        </p:txBody>
      </p:sp>
      <p:sp>
        <p:nvSpPr>
          <p:cNvPr id="298" name="Google Shape;298;p48"/>
          <p:cNvSpPr txBox="1"/>
          <p:nvPr>
            <p:ph idx="1" type="body"/>
          </p:nvPr>
        </p:nvSpPr>
        <p:spPr>
          <a:xfrm>
            <a:off x="245025" y="971500"/>
            <a:ext cx="8520600" cy="38418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	</a:t>
            </a:r>
            <a:endParaRPr sz="13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Gaudoin, Christopher. 2018. “The Sugar Policy in the United States a Continuous Manan=gment of the Internal Market” </a:t>
            </a:r>
            <a:r>
              <a:rPr i="1" lang="en" sz="1400">
                <a:solidFill>
                  <a:schemeClr val="dk1"/>
                </a:solidFill>
              </a:rPr>
              <a:t>Agriculture Strategies</a:t>
            </a:r>
            <a:r>
              <a:rPr lang="en" sz="1400">
                <a:solidFill>
                  <a:schemeClr val="dk1"/>
                </a:solidFill>
              </a:rPr>
              <a:t> website. October 1. Accessed on March 12, 2021. </a:t>
            </a:r>
            <a:r>
              <a:rPr lang="en" sz="14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https://www.agriculture-strategies.eu/en/2018/10/the-sugar-policy-in-the-united-states-a-continuous-management-of-the-internal-market/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French</a:t>
            </a:r>
            <a:r>
              <a:rPr lang="en" sz="1400">
                <a:solidFill>
                  <a:schemeClr val="dk1"/>
                </a:solidFill>
              </a:rPr>
              <a:t>, </a:t>
            </a:r>
            <a:r>
              <a:rPr lang="en" sz="14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Simone</a:t>
            </a:r>
            <a:r>
              <a:rPr lang="en" sz="1400">
                <a:solidFill>
                  <a:schemeClr val="dk1"/>
                </a:solidFill>
              </a:rPr>
              <a:t> &amp; Story, Mary. 2004. “Food Advertising and Marketing Directed at Children and Adolescents in the US” </a:t>
            </a:r>
            <a:r>
              <a:rPr lang="en" sz="1400" u="sng">
                <a:solidFill>
                  <a:schemeClr val="dk1"/>
                </a:solidFill>
              </a:rPr>
              <a:t>International Journal of Behavioral Nutrition and Physical Activity.</a:t>
            </a:r>
            <a:r>
              <a:rPr lang="en" sz="1400">
                <a:solidFill>
                  <a:schemeClr val="dk1"/>
                </a:solidFill>
              </a:rPr>
              <a:t>  February 10. Accessed on March 12, 2021. </a:t>
            </a:r>
            <a:r>
              <a:rPr lang="en" sz="1400" u="sng">
                <a:solidFill>
                  <a:schemeClr val="hlink"/>
                </a:solidFill>
                <a:hlinkClick r:id="rId6"/>
              </a:rPr>
              <a:t>https://www.ncbi.nlm.nih.gov/pmc/articles/PMC416565/</a:t>
            </a:r>
            <a:r>
              <a:rPr lang="en" sz="1400">
                <a:solidFill>
                  <a:schemeClr val="dk1"/>
                </a:solidFill>
              </a:rPr>
              <a:t>.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Tsing, Anna. 2000.  </a:t>
            </a:r>
            <a:r>
              <a:rPr i="1" lang="en" sz="1400">
                <a:solidFill>
                  <a:schemeClr val="dk1"/>
                </a:solidFill>
              </a:rPr>
              <a:t>The Global Situation.</a:t>
            </a:r>
            <a:r>
              <a:rPr lang="en" sz="1400">
                <a:solidFill>
                  <a:schemeClr val="dk1"/>
                </a:solidFill>
              </a:rPr>
              <a:t> University of California. American Anthropological Association. Accessed on March 12, 2021. https://ramapo.instructure.com/courses/10732/files/864395/download?download_frd=1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9"/>
          <p:cNvSpPr txBox="1"/>
          <p:nvPr>
            <p:ph type="title"/>
          </p:nvPr>
        </p:nvSpPr>
        <p:spPr>
          <a:xfrm>
            <a:off x="245025" y="216425"/>
            <a:ext cx="8520600" cy="5727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Citations </a:t>
            </a:r>
            <a:endParaRPr/>
          </a:p>
        </p:txBody>
      </p:sp>
      <p:sp>
        <p:nvSpPr>
          <p:cNvPr id="304" name="Google Shape;304;p49"/>
          <p:cNvSpPr txBox="1"/>
          <p:nvPr>
            <p:ph idx="1" type="body"/>
          </p:nvPr>
        </p:nvSpPr>
        <p:spPr>
          <a:xfrm>
            <a:off x="245025" y="971500"/>
            <a:ext cx="8520600" cy="38418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	</a:t>
            </a:r>
            <a:endParaRPr sz="13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Shahbandeh, M. 2020. “</a:t>
            </a:r>
            <a:r>
              <a:rPr lang="en" sz="1400">
                <a:solidFill>
                  <a:srgbClr val="000000"/>
                </a:solidFill>
              </a:rPr>
              <a:t>Sugar imports to the United States from 2009/2009 to 2019/2020 (in million metric tons)” </a:t>
            </a:r>
            <a:r>
              <a:rPr i="1" lang="en" sz="1400">
                <a:solidFill>
                  <a:schemeClr val="dk1"/>
                </a:solidFill>
              </a:rPr>
              <a:t>Statista</a:t>
            </a:r>
            <a:r>
              <a:rPr lang="en" sz="1400">
                <a:solidFill>
                  <a:schemeClr val="dk1"/>
                </a:solidFill>
              </a:rPr>
              <a:t> website. Accessed on February 17, 2021.  </a:t>
            </a:r>
            <a:r>
              <a:rPr lang="en" sz="14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https://www.statista.com/statistics/249666/us-sugar-imports/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Cirad, Agriculture Research for Development. “Sugarcane: Plant and Uses” Accessed on February 17, 2021. </a:t>
            </a:r>
            <a:r>
              <a:rPr lang="en" sz="14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https://www.cirad.fr/en/our-research/tropical-value-chains/sugarcane/plant-and-uses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Khushboo, Sheth. 2017. “Top Sugarcane Producing Countries” </a:t>
            </a:r>
            <a:r>
              <a:rPr i="1" lang="en" sz="1400">
                <a:solidFill>
                  <a:srgbClr val="000000"/>
                </a:solidFill>
              </a:rPr>
              <a:t>World Atlas</a:t>
            </a:r>
            <a:r>
              <a:rPr lang="en" sz="1400">
                <a:solidFill>
                  <a:srgbClr val="000000"/>
                </a:solidFill>
              </a:rPr>
              <a:t> website. Accessed on February 17, 2021. </a:t>
            </a:r>
            <a:r>
              <a:rPr lang="en" sz="1400" u="sng">
                <a:solidFill>
                  <a:schemeClr val="hlink"/>
                </a:solidFill>
                <a:hlinkClick r:id="rId5"/>
              </a:rPr>
              <a:t>https://www.worldatlas.com/articles/top-sugarcane-producing-countries.html</a:t>
            </a:r>
            <a:r>
              <a:rPr lang="en" sz="1400">
                <a:solidFill>
                  <a:schemeClr val="dk1"/>
                </a:solidFill>
              </a:rPr>
              <a:t>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Sugarcane </a:t>
            </a:r>
            <a:endParaRPr/>
          </a:p>
        </p:txBody>
      </p:sp>
      <p:sp>
        <p:nvSpPr>
          <p:cNvPr id="118" name="Google Shape;118;p27"/>
          <p:cNvSpPr txBox="1"/>
          <p:nvPr>
            <p:ph idx="1" type="body"/>
          </p:nvPr>
        </p:nvSpPr>
        <p:spPr>
          <a:xfrm>
            <a:off x="5828525" y="1248050"/>
            <a:ext cx="2851200" cy="3391500"/>
          </a:xfrm>
          <a:prstGeom prst="rect">
            <a:avLst/>
          </a:prstGeom>
          <a:solidFill>
            <a:srgbClr val="D0E0E3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460" u="sng">
                <a:solidFill>
                  <a:srgbClr val="000000"/>
                </a:solidFill>
              </a:rPr>
              <a:t>Top Producing Countries:</a:t>
            </a:r>
            <a:endParaRPr b="1" sz="2460" u="sng">
              <a:solidFill>
                <a:srgbClr val="000000"/>
              </a:solidFill>
            </a:endParaRPr>
          </a:p>
          <a:p>
            <a:pPr indent="-404495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70"/>
              <a:buChar char="●"/>
            </a:pPr>
            <a:r>
              <a:rPr lang="en" sz="2770">
                <a:solidFill>
                  <a:srgbClr val="000000"/>
                </a:solidFill>
              </a:rPr>
              <a:t>Brazil </a:t>
            </a:r>
            <a:endParaRPr sz="2770">
              <a:solidFill>
                <a:srgbClr val="000000"/>
              </a:solidFill>
            </a:endParaRPr>
          </a:p>
          <a:p>
            <a:pPr indent="-40449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70"/>
              <a:buChar char="●"/>
            </a:pPr>
            <a:r>
              <a:rPr lang="en" sz="2770">
                <a:solidFill>
                  <a:srgbClr val="000000"/>
                </a:solidFill>
              </a:rPr>
              <a:t>India </a:t>
            </a:r>
            <a:endParaRPr sz="2770">
              <a:solidFill>
                <a:srgbClr val="000000"/>
              </a:solidFill>
            </a:endParaRPr>
          </a:p>
          <a:p>
            <a:pPr indent="-40449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70"/>
              <a:buChar char="●"/>
            </a:pPr>
            <a:r>
              <a:rPr lang="en" sz="2770">
                <a:solidFill>
                  <a:srgbClr val="000000"/>
                </a:solidFill>
              </a:rPr>
              <a:t>Mexico</a:t>
            </a:r>
            <a:endParaRPr sz="2770">
              <a:solidFill>
                <a:srgbClr val="000000"/>
              </a:solidFill>
            </a:endParaRPr>
          </a:p>
          <a:p>
            <a:pPr indent="-40449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70"/>
              <a:buChar char="●"/>
            </a:pPr>
            <a:r>
              <a:rPr lang="en" sz="2770">
                <a:solidFill>
                  <a:srgbClr val="000000"/>
                </a:solidFill>
              </a:rPr>
              <a:t>China</a:t>
            </a:r>
            <a:endParaRPr sz="2770">
              <a:solidFill>
                <a:srgbClr val="000000"/>
              </a:solidFill>
            </a:endParaRPr>
          </a:p>
          <a:p>
            <a:pPr indent="-40449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70"/>
              <a:buChar char="●"/>
            </a:pPr>
            <a:r>
              <a:rPr lang="en" sz="2700">
                <a:solidFill>
                  <a:schemeClr val="dk1"/>
                </a:solidFill>
              </a:rPr>
              <a:t>Australia</a:t>
            </a:r>
            <a:endParaRPr sz="4070">
              <a:solidFill>
                <a:srgbClr val="000000"/>
              </a:solidFill>
            </a:endParaRPr>
          </a:p>
        </p:txBody>
      </p:sp>
      <p:pic>
        <p:nvPicPr>
          <p:cNvPr id="119" name="Google Shape;119;p27"/>
          <p:cNvPicPr preferRelativeResize="0"/>
          <p:nvPr/>
        </p:nvPicPr>
        <p:blipFill rotWithShape="1">
          <a:blip r:embed="rId3">
            <a:alphaModFix/>
          </a:blip>
          <a:srcRect b="0" l="30757" r="0" t="43390"/>
          <a:stretch/>
        </p:blipFill>
        <p:spPr>
          <a:xfrm>
            <a:off x="479575" y="1862300"/>
            <a:ext cx="4848075" cy="25556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 10 Producing Countries (1961-2019)</a:t>
            </a:r>
            <a:r>
              <a:rPr lang="en"/>
              <a:t> </a:t>
            </a:r>
            <a:endParaRPr/>
          </a:p>
        </p:txBody>
      </p:sp>
      <p:pic>
        <p:nvPicPr>
          <p:cNvPr id="125" name="Google Shape;125;p28"/>
          <p:cNvPicPr preferRelativeResize="0"/>
          <p:nvPr/>
        </p:nvPicPr>
        <p:blipFill rotWithShape="1">
          <a:blip r:embed="rId3">
            <a:alphaModFix/>
          </a:blip>
          <a:srcRect b="27264" l="0" r="842" t="-2560"/>
          <a:stretch/>
        </p:blipFill>
        <p:spPr>
          <a:xfrm>
            <a:off x="198550" y="430894"/>
            <a:ext cx="8606550" cy="335143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highlight>
                <a:srgbClr val="F2F2F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orporations</a:t>
            </a:r>
            <a:endParaRPr/>
          </a:p>
        </p:txBody>
      </p:sp>
      <p:pic>
        <p:nvPicPr>
          <p:cNvPr id="131" name="Google Shape;13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8350" y="1776421"/>
            <a:ext cx="2239878" cy="223984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" name="Google Shape;132;p29"/>
          <p:cNvSpPr txBox="1"/>
          <p:nvPr/>
        </p:nvSpPr>
        <p:spPr>
          <a:xfrm>
            <a:off x="1194750" y="1695750"/>
            <a:ext cx="3577200" cy="3047700"/>
          </a:xfrm>
          <a:prstGeom prst="rect">
            <a:avLst/>
          </a:prstGeom>
          <a:solidFill>
            <a:srgbClr val="D9D9D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Roboto"/>
                <a:ea typeface="Roboto"/>
                <a:cs typeface="Roboto"/>
                <a:sym typeface="Roboto"/>
              </a:rPr>
              <a:t>Domino Sugar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" sz="2100">
                <a:latin typeface="Roboto"/>
                <a:ea typeface="Roboto"/>
                <a:cs typeface="Roboto"/>
                <a:sym typeface="Roboto"/>
              </a:rPr>
              <a:t>Founded</a:t>
            </a:r>
            <a:r>
              <a:rPr lang="en" sz="2100">
                <a:latin typeface="Roboto"/>
                <a:ea typeface="Roboto"/>
                <a:cs typeface="Roboto"/>
                <a:sym typeface="Roboto"/>
              </a:rPr>
              <a:t> in 1901 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H</a:t>
            </a:r>
            <a:r>
              <a:rPr lang="en" sz="2100"/>
              <a:t>eadquarters located 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Yonkers, NY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>
                <a:latin typeface="Roboto"/>
                <a:ea typeface="Roboto"/>
                <a:cs typeface="Roboto"/>
                <a:sym typeface="Roboto"/>
              </a:rPr>
              <a:t>Maryland, VA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>
                <a:latin typeface="Roboto"/>
                <a:ea typeface="Roboto"/>
                <a:cs typeface="Roboto"/>
                <a:sym typeface="Roboto"/>
              </a:rPr>
              <a:t>Chalmette, LA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Has 4,500 employees 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Net worth </a:t>
            </a:r>
            <a:r>
              <a:rPr lang="en" sz="2100">
                <a:latin typeface="Roboto"/>
                <a:ea typeface="Roboto"/>
                <a:cs typeface="Roboto"/>
                <a:sym typeface="Roboto"/>
              </a:rPr>
              <a:t>8.2 billion</a:t>
            </a:r>
            <a:r>
              <a:rPr lang="en" sz="21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2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/>
          <p:nvPr/>
        </p:nvSpPr>
        <p:spPr>
          <a:xfrm>
            <a:off x="4482550" y="769875"/>
            <a:ext cx="38964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Sugarcane is collected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AutoNum type="arabicPeriod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Washed with water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AutoNum type="arabicPeriod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Then it is grinded up to extract the juice from the plant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AutoNum type="arabicPeriod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Boil the juice until it thickens into syrup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AutoNum type="arabicPeriod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Put into a machine that spins it rapidly until </a:t>
            </a:r>
            <a:r>
              <a:rPr lang="en" sz="16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granulated 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crystals form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Ship to warehouse for packaging.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30"/>
          <p:cNvSpPr txBox="1"/>
          <p:nvPr/>
        </p:nvSpPr>
        <p:spPr>
          <a:xfrm>
            <a:off x="4752400" y="273700"/>
            <a:ext cx="7165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Production Process</a:t>
            </a:r>
            <a:endParaRPr b="1" sz="1900"/>
          </a:p>
        </p:txBody>
      </p:sp>
      <p:pic>
        <p:nvPicPr>
          <p:cNvPr id="139" name="Google Shape;13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2615419" cy="14405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0" name="Google Shape;14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0375" y="750700"/>
            <a:ext cx="2272776" cy="1950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1" name="Google Shape;14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975" y="1757600"/>
            <a:ext cx="2480450" cy="1389063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2" name="Google Shape;142;p3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589" y="3386925"/>
            <a:ext cx="4103370" cy="1600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Controversies </a:t>
            </a:r>
            <a:endParaRPr/>
          </a:p>
        </p:txBody>
      </p:sp>
      <p:sp>
        <p:nvSpPr>
          <p:cNvPr id="149" name="Google Shape;149;p31"/>
          <p:cNvSpPr txBox="1"/>
          <p:nvPr>
            <p:ph idx="1" type="body"/>
          </p:nvPr>
        </p:nvSpPr>
        <p:spPr>
          <a:xfrm>
            <a:off x="442800" y="1342125"/>
            <a:ext cx="8258400" cy="33729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Process of turning sugar cane into sugar has devastating effects on the environment.</a:t>
            </a:r>
            <a:endParaRPr sz="225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5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0043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Char char="●"/>
            </a:pPr>
            <a:r>
              <a:rPr lang="en" sz="2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Plant matter and sludge leftover from the extraction of sugar ends up in lakes and other bodies of water affecting the fish population.</a:t>
            </a:r>
            <a:endParaRPr sz="225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5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0043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Char char="●"/>
            </a:pPr>
            <a:r>
              <a:rPr lang="en" sz="2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Harmful pesticides sprayed on the plants can cause terrible health effects on the farm workers and on the sugar sold to consumers.</a:t>
            </a:r>
            <a:endParaRPr sz="225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2F2F"/>
              </a:solidFill>
            </a:endParaRPr>
          </a:p>
        </p:txBody>
      </p:sp>
      <p:pic>
        <p:nvPicPr>
          <p:cNvPr id="150" name="Google Shape;1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725" y="169725"/>
            <a:ext cx="3602824" cy="89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Controversies </a:t>
            </a:r>
            <a:endParaRPr/>
          </a:p>
        </p:txBody>
      </p:sp>
      <p:sp>
        <p:nvSpPr>
          <p:cNvPr id="156" name="Google Shape;156;p32"/>
          <p:cNvSpPr txBox="1"/>
          <p:nvPr>
            <p:ph idx="1" type="body"/>
          </p:nvPr>
        </p:nvSpPr>
        <p:spPr>
          <a:xfrm>
            <a:off x="311700" y="1203775"/>
            <a:ext cx="8520600" cy="12960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2">
              <a:solidFill>
                <a:srgbClr val="2F2F2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6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 sz="226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ugarcanes </a:t>
            </a:r>
            <a:r>
              <a:rPr b="1" lang="en" sz="226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NEGATIVELY</a:t>
            </a:r>
            <a:r>
              <a:rPr lang="en" sz="226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affect the ecosystem of many poorer countries.</a:t>
            </a:r>
            <a:endParaRPr sz="2262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9962" lvl="1" marL="9144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ct val="100000"/>
              <a:buFont typeface="Roboto"/>
              <a:buChar char="○"/>
            </a:pPr>
            <a:r>
              <a:rPr lang="en" sz="226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Brazil's Atlantic Forest --&gt; has been reduced to just 7% of its original size.</a:t>
            </a:r>
            <a:r>
              <a:rPr lang="en" sz="2262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262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2F2F"/>
              </a:solidFill>
            </a:endParaRPr>
          </a:p>
        </p:txBody>
      </p:sp>
      <p:pic>
        <p:nvPicPr>
          <p:cNvPr id="157" name="Google Shape;1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725" y="169725"/>
            <a:ext cx="3602824" cy="8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250" y="2744811"/>
            <a:ext cx="3356400" cy="223758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4425" y="2744825"/>
            <a:ext cx="3356401" cy="22375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Controversies  </a:t>
            </a:r>
            <a:endParaRPr/>
          </a:p>
        </p:txBody>
      </p:sp>
      <p:sp>
        <p:nvSpPr>
          <p:cNvPr id="165" name="Google Shape;165;p33"/>
          <p:cNvSpPr txBox="1"/>
          <p:nvPr>
            <p:ph idx="1" type="body"/>
          </p:nvPr>
        </p:nvSpPr>
        <p:spPr>
          <a:xfrm>
            <a:off x="311700" y="1203775"/>
            <a:ext cx="7665600" cy="32958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2F2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lang="en" sz="18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NEGATIVE</a:t>
            </a:r>
            <a:r>
              <a:rPr lang="en" sz="18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effects of harvesting sugarcane:</a:t>
            </a:r>
            <a:endParaRPr sz="192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1528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1"/>
              <a:buFont typeface="Roboto"/>
              <a:buChar char="●"/>
            </a:pPr>
            <a:r>
              <a:rPr lang="en" sz="16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removing natural rainforests, mangroves and other sensitive environments, </a:t>
            </a:r>
            <a:endParaRPr sz="162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1528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1"/>
              <a:buFont typeface="Roboto"/>
              <a:buChar char="●"/>
            </a:pPr>
            <a:r>
              <a:rPr lang="en" sz="16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reduced wildlife biodiversity, </a:t>
            </a:r>
            <a:endParaRPr sz="162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1528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1"/>
              <a:buFont typeface="Roboto"/>
              <a:buChar char="●"/>
            </a:pPr>
            <a:r>
              <a:rPr lang="en" sz="16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polluted rivers and seas, </a:t>
            </a:r>
            <a:endParaRPr sz="162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1528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1"/>
              <a:buFont typeface="Roboto"/>
              <a:buChar char="●"/>
            </a:pPr>
            <a:r>
              <a:rPr lang="en" sz="16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eroded fertile soils, </a:t>
            </a:r>
            <a:endParaRPr sz="162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1528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1"/>
              <a:buFont typeface="Roboto"/>
              <a:buChar char="●"/>
            </a:pPr>
            <a:r>
              <a:rPr lang="en" sz="16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careless use of pesticides and fertilisers, </a:t>
            </a:r>
            <a:endParaRPr sz="162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1528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1"/>
              <a:buFont typeface="Roboto"/>
              <a:buChar char="●"/>
            </a:pPr>
            <a:r>
              <a:rPr lang="en" sz="16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poor management of irrigation, </a:t>
            </a:r>
            <a:endParaRPr sz="162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1528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1"/>
              <a:buFont typeface="Roboto"/>
              <a:buChar char="●"/>
            </a:pPr>
            <a:r>
              <a:rPr lang="en" sz="16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air pollution from burning cane, and </a:t>
            </a:r>
            <a:endParaRPr sz="162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0578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21"/>
              <a:buFont typeface="Roboto"/>
              <a:buChar char="●"/>
            </a:pPr>
            <a:r>
              <a:rPr lang="en" sz="16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damage to coral reefs such as the Great Barrier Reef.</a:t>
            </a:r>
            <a:r>
              <a:rPr lang="en" sz="19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2F2F"/>
              </a:solidFill>
            </a:endParaRPr>
          </a:p>
        </p:txBody>
      </p:sp>
      <p:pic>
        <p:nvPicPr>
          <p:cNvPr id="166" name="Google Shape;16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6875" y="169725"/>
            <a:ext cx="3602824" cy="89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8AB1F3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