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Roboto"/>
      <p:regular r:id="rId29"/>
      <p:bold r:id="rId30"/>
      <p:italic r:id="rId31"/>
      <p:boldItalic r:id="rId32"/>
    </p:embeddedFont>
    <p:embeddedFont>
      <p:font typeface="Corbel"/>
      <p:regular r:id="rId33"/>
      <p:bold r:id="rId34"/>
      <p:italic r:id="rId35"/>
      <p:boldItalic r:id="rId36"/>
    </p:embeddedFont>
    <p:embeddedFont>
      <p:font typeface="Merriweather"/>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erriweather-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6.xml"/><Relationship Id="rId33" Type="http://schemas.openxmlformats.org/officeDocument/2006/relationships/font" Target="fonts/Corbel-regular.fntdata"/><Relationship Id="rId10" Type="http://schemas.openxmlformats.org/officeDocument/2006/relationships/slide" Target="slides/slide5.xml"/><Relationship Id="rId32" Type="http://schemas.openxmlformats.org/officeDocument/2006/relationships/font" Target="fonts/Roboto-boldItalic.fntdata"/><Relationship Id="rId13" Type="http://schemas.openxmlformats.org/officeDocument/2006/relationships/slide" Target="slides/slide8.xml"/><Relationship Id="rId35" Type="http://schemas.openxmlformats.org/officeDocument/2006/relationships/font" Target="fonts/Corbel-italic.fntdata"/><Relationship Id="rId12" Type="http://schemas.openxmlformats.org/officeDocument/2006/relationships/slide" Target="slides/slide7.xml"/><Relationship Id="rId34" Type="http://schemas.openxmlformats.org/officeDocument/2006/relationships/font" Target="fonts/Corbel-bold.fntdata"/><Relationship Id="rId15" Type="http://schemas.openxmlformats.org/officeDocument/2006/relationships/slide" Target="slides/slide10.xml"/><Relationship Id="rId37" Type="http://schemas.openxmlformats.org/officeDocument/2006/relationships/font" Target="fonts/Merriweather-regular.fntdata"/><Relationship Id="rId14" Type="http://schemas.openxmlformats.org/officeDocument/2006/relationships/slide" Target="slides/slide9.xml"/><Relationship Id="rId36" Type="http://schemas.openxmlformats.org/officeDocument/2006/relationships/font" Target="fonts/Corbel-boldItalic.fntdata"/><Relationship Id="rId17" Type="http://schemas.openxmlformats.org/officeDocument/2006/relationships/slide" Target="slides/slide12.xml"/><Relationship Id="rId39" Type="http://schemas.openxmlformats.org/officeDocument/2006/relationships/font" Target="fonts/Merriweather-italic.fntdata"/><Relationship Id="rId16" Type="http://schemas.openxmlformats.org/officeDocument/2006/relationships/slide" Target="slides/slide11.xml"/><Relationship Id="rId38" Type="http://schemas.openxmlformats.org/officeDocument/2006/relationships/font" Target="fonts/Merriweather-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5820bd213a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5820bd213a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5820bd213a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5820bd213a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5820bd213a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5820bd213a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5820bd213a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5820bd213a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5820bd213a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5820bd213a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5820bd213a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5820bd213a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820bd213a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5820bd213a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5820bd213a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5820bd213a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5820bd213a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5820bd213a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5820bd213a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5820bd213a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g58db4dfb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58db4dfb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5820bd213a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5820bd213a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58de4bdb6b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58de4bdb6b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58de4bdb6b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58de4bdb6b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5820bd213a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5820bd213a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58de4bdb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58de4bdb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58de4bdb6b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58de4bdb6b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58de4bdb6b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58de4bdb6b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58de4bdb6b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58de4bdb6b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58de4bdb6b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58de4bdb6b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58de4bdb6b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58de4bdb6b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58de4bdb6b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58de4bdb6b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p:nvPr>
            <p:ph idx="1" type="body"/>
          </p:nvPr>
        </p:nvSpPr>
        <p:spPr>
          <a:xfrm>
            <a:off x="311700" y="2121425"/>
            <a:ext cx="5334900" cy="9426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1600"/>
              </a:spcBef>
              <a:spcAft>
                <a:spcPts val="0"/>
              </a:spcAft>
              <a:buClr>
                <a:schemeClr val="accent2"/>
              </a:buClr>
              <a:buSzPts val="1100"/>
              <a:buChar char="○"/>
              <a:defRPr>
                <a:solidFill>
                  <a:schemeClr val="accent2"/>
                </a:solidFill>
              </a:defRPr>
            </a:lvl2pPr>
            <a:lvl3pPr indent="-298450" lvl="2" marL="1371600">
              <a:spcBef>
                <a:spcPts val="1600"/>
              </a:spcBef>
              <a:spcAft>
                <a:spcPts val="0"/>
              </a:spcAft>
              <a:buClr>
                <a:schemeClr val="accent2"/>
              </a:buClr>
              <a:buSzPts val="1100"/>
              <a:buChar char="■"/>
              <a:defRPr>
                <a:solidFill>
                  <a:schemeClr val="accent2"/>
                </a:solidFill>
              </a:defRPr>
            </a:lvl3pPr>
            <a:lvl4pPr indent="-298450" lvl="3" marL="1828800">
              <a:spcBef>
                <a:spcPts val="1600"/>
              </a:spcBef>
              <a:spcAft>
                <a:spcPts val="0"/>
              </a:spcAft>
              <a:buClr>
                <a:schemeClr val="accent2"/>
              </a:buClr>
              <a:buSzPts val="1100"/>
              <a:buChar char="●"/>
              <a:defRPr>
                <a:solidFill>
                  <a:schemeClr val="accent2"/>
                </a:solidFill>
              </a:defRPr>
            </a:lvl4pPr>
            <a:lvl5pPr indent="-298450" lvl="4" marL="2286000">
              <a:spcBef>
                <a:spcPts val="1600"/>
              </a:spcBef>
              <a:spcAft>
                <a:spcPts val="0"/>
              </a:spcAft>
              <a:buClr>
                <a:schemeClr val="accent2"/>
              </a:buClr>
              <a:buSzPts val="1100"/>
              <a:buChar char="○"/>
              <a:defRPr>
                <a:solidFill>
                  <a:schemeClr val="accent2"/>
                </a:solidFill>
              </a:defRPr>
            </a:lvl5pPr>
            <a:lvl6pPr indent="-298450" lvl="5" marL="2743200">
              <a:spcBef>
                <a:spcPts val="1600"/>
              </a:spcBef>
              <a:spcAft>
                <a:spcPts val="0"/>
              </a:spcAft>
              <a:buClr>
                <a:schemeClr val="accent2"/>
              </a:buClr>
              <a:buSzPts val="1100"/>
              <a:buChar char="■"/>
              <a:defRPr>
                <a:solidFill>
                  <a:schemeClr val="accent2"/>
                </a:solidFill>
              </a:defRPr>
            </a:lvl6pPr>
            <a:lvl7pPr indent="-298450" lvl="6" marL="3200400">
              <a:spcBef>
                <a:spcPts val="1600"/>
              </a:spcBef>
              <a:spcAft>
                <a:spcPts val="0"/>
              </a:spcAft>
              <a:buClr>
                <a:schemeClr val="accent2"/>
              </a:buClr>
              <a:buSzPts val="1100"/>
              <a:buChar char="●"/>
              <a:defRPr>
                <a:solidFill>
                  <a:schemeClr val="accent2"/>
                </a:solidFill>
              </a:defRPr>
            </a:lvl7pPr>
            <a:lvl8pPr indent="-298450" lvl="7" marL="3657600">
              <a:spcBef>
                <a:spcPts val="1600"/>
              </a:spcBef>
              <a:spcAft>
                <a:spcPts val="0"/>
              </a:spcAft>
              <a:buClr>
                <a:schemeClr val="accent2"/>
              </a:buClr>
              <a:buSzPts val="1100"/>
              <a:buChar char="○"/>
              <a:defRPr>
                <a:solidFill>
                  <a:schemeClr val="accent2"/>
                </a:solidFill>
              </a:defRPr>
            </a:lvl8pPr>
            <a:lvl9pPr indent="-298450" lvl="8" marL="4114800">
              <a:spcBef>
                <a:spcPts val="1600"/>
              </a:spcBef>
              <a:spcAft>
                <a:spcPts val="1600"/>
              </a:spcAft>
              <a:buClr>
                <a:schemeClr val="accent2"/>
              </a:buClr>
              <a:buSzPts val="1100"/>
              <a:buChar char="■"/>
              <a:defRPr>
                <a:solidFill>
                  <a:schemeClr val="accent2"/>
                </a:solidFill>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311725" y="500925"/>
            <a:ext cx="8520600" cy="623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body"/>
          </p:nvPr>
        </p:nvSpPr>
        <p:spPr>
          <a:xfrm>
            <a:off x="311700" y="1505700"/>
            <a:ext cx="3999900" cy="3076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5"/>
          <p:cNvSpPr txBox="1"/>
          <p:nvPr>
            <p:ph idx="2" type="body"/>
          </p:nvPr>
        </p:nvSpPr>
        <p:spPr>
          <a:xfrm>
            <a:off x="4832400" y="1505700"/>
            <a:ext cx="3999900" cy="3076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311725" y="500925"/>
            <a:ext cx="8520600" cy="623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311725" y="500925"/>
            <a:ext cx="3127500" cy="18291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9" name="Google Shape;39;p7"/>
          <p:cNvSpPr txBox="1"/>
          <p:nvPr>
            <p:ph idx="1" type="body"/>
          </p:nvPr>
        </p:nvSpPr>
        <p:spPr>
          <a:xfrm>
            <a:off x="311700" y="2390650"/>
            <a:ext cx="3127500" cy="22980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1600"/>
              </a:spcBef>
              <a:spcAft>
                <a:spcPts val="0"/>
              </a:spcAft>
              <a:buClr>
                <a:schemeClr val="accent2"/>
              </a:buClr>
              <a:buSzPts val="1100"/>
              <a:buChar char="○"/>
              <a:defRPr>
                <a:solidFill>
                  <a:schemeClr val="accent2"/>
                </a:solidFill>
              </a:defRPr>
            </a:lvl2pPr>
            <a:lvl3pPr indent="-298450" lvl="2" marL="1371600">
              <a:spcBef>
                <a:spcPts val="1600"/>
              </a:spcBef>
              <a:spcAft>
                <a:spcPts val="0"/>
              </a:spcAft>
              <a:buClr>
                <a:schemeClr val="accent2"/>
              </a:buClr>
              <a:buSzPts val="1100"/>
              <a:buChar char="■"/>
              <a:defRPr>
                <a:solidFill>
                  <a:schemeClr val="accent2"/>
                </a:solidFill>
              </a:defRPr>
            </a:lvl3pPr>
            <a:lvl4pPr indent="-298450" lvl="3" marL="1828800">
              <a:spcBef>
                <a:spcPts val="1600"/>
              </a:spcBef>
              <a:spcAft>
                <a:spcPts val="0"/>
              </a:spcAft>
              <a:buClr>
                <a:schemeClr val="accent2"/>
              </a:buClr>
              <a:buSzPts val="1100"/>
              <a:buChar char="●"/>
              <a:defRPr>
                <a:solidFill>
                  <a:schemeClr val="accent2"/>
                </a:solidFill>
              </a:defRPr>
            </a:lvl4pPr>
            <a:lvl5pPr indent="-298450" lvl="4" marL="2286000">
              <a:spcBef>
                <a:spcPts val="1600"/>
              </a:spcBef>
              <a:spcAft>
                <a:spcPts val="0"/>
              </a:spcAft>
              <a:buClr>
                <a:schemeClr val="accent2"/>
              </a:buClr>
              <a:buSzPts val="1100"/>
              <a:buChar char="○"/>
              <a:defRPr>
                <a:solidFill>
                  <a:schemeClr val="accent2"/>
                </a:solidFill>
              </a:defRPr>
            </a:lvl5pPr>
            <a:lvl6pPr indent="-298450" lvl="5" marL="2743200">
              <a:spcBef>
                <a:spcPts val="1600"/>
              </a:spcBef>
              <a:spcAft>
                <a:spcPts val="0"/>
              </a:spcAft>
              <a:buClr>
                <a:schemeClr val="accent2"/>
              </a:buClr>
              <a:buSzPts val="1100"/>
              <a:buChar char="■"/>
              <a:defRPr>
                <a:solidFill>
                  <a:schemeClr val="accent2"/>
                </a:solidFill>
              </a:defRPr>
            </a:lvl6pPr>
            <a:lvl7pPr indent="-298450" lvl="6" marL="3200400">
              <a:spcBef>
                <a:spcPts val="1600"/>
              </a:spcBef>
              <a:spcAft>
                <a:spcPts val="0"/>
              </a:spcAft>
              <a:buClr>
                <a:schemeClr val="accent2"/>
              </a:buClr>
              <a:buSzPts val="1100"/>
              <a:buChar char="●"/>
              <a:defRPr>
                <a:solidFill>
                  <a:schemeClr val="accent2"/>
                </a:solidFill>
              </a:defRPr>
            </a:lvl7pPr>
            <a:lvl8pPr indent="-298450" lvl="7" marL="3657600">
              <a:spcBef>
                <a:spcPts val="1600"/>
              </a:spcBef>
              <a:spcAft>
                <a:spcPts val="0"/>
              </a:spcAft>
              <a:buClr>
                <a:schemeClr val="accent2"/>
              </a:buClr>
              <a:buSzPts val="1100"/>
              <a:buChar char="○"/>
              <a:defRPr>
                <a:solidFill>
                  <a:schemeClr val="accent2"/>
                </a:solidFill>
              </a:defRPr>
            </a:lvl8pPr>
            <a:lvl9pPr indent="-298450" lvl="8" marL="4114800">
              <a:spcBef>
                <a:spcPts val="1600"/>
              </a:spcBef>
              <a:spcAft>
                <a:spcPts val="1600"/>
              </a:spcAft>
              <a:buClr>
                <a:schemeClr val="accent2"/>
              </a:buClr>
              <a:buSzPts val="1100"/>
              <a:buChar char="■"/>
              <a:defRPr>
                <a:solidFill>
                  <a:schemeClr val="accent2"/>
                </a:solidFill>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311675" y="798600"/>
            <a:ext cx="6247800" cy="3546300"/>
          </a:xfrm>
          <a:prstGeom prst="rect">
            <a:avLst/>
          </a:prstGeom>
        </p:spPr>
        <p:txBody>
          <a:bodyPr anchorCtr="0" anchor="ctr"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311300" y="500925"/>
            <a:ext cx="3704400" cy="2049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subTitle"/>
          </p:nvPr>
        </p:nvSpPr>
        <p:spPr>
          <a:xfrm>
            <a:off x="304800" y="2626725"/>
            <a:ext cx="3704400" cy="9267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8" name="Google Shape;48;p9"/>
          <p:cNvSpPr txBox="1"/>
          <p:nvPr>
            <p:ph idx="2" type="body"/>
          </p:nvPr>
        </p:nvSpPr>
        <p:spPr>
          <a:xfrm>
            <a:off x="4879025" y="500925"/>
            <a:ext cx="3954000" cy="4111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idx="1" type="body"/>
          </p:nvPr>
        </p:nvSpPr>
        <p:spPr>
          <a:xfrm>
            <a:off x="311700" y="4521400"/>
            <a:ext cx="7979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2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8.jp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hyperlink" Target="http://www.youtube.com/watch?v=s5YNlCxo43E" TargetMode="External"/><Relationship Id="rId4" Type="http://schemas.openxmlformats.org/officeDocument/2006/relationships/image" Target="../media/image4.jpg"/><Relationship Id="rId5"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pic>
        <p:nvPicPr>
          <p:cNvPr id="64" name="Google Shape;64;p13"/>
          <p:cNvPicPr preferRelativeResize="0"/>
          <p:nvPr/>
        </p:nvPicPr>
        <p:blipFill>
          <a:blip r:embed="rId3">
            <a:alphaModFix/>
          </a:blip>
          <a:stretch>
            <a:fillRect/>
          </a:stretch>
        </p:blipFill>
        <p:spPr>
          <a:xfrm>
            <a:off x="3381264" y="996387"/>
            <a:ext cx="2381473" cy="2902323"/>
          </a:xfrm>
          <a:prstGeom prst="rect">
            <a:avLst/>
          </a:prstGeom>
          <a:noFill/>
          <a:ln>
            <a:noFill/>
          </a:ln>
        </p:spPr>
      </p:pic>
      <p:sp>
        <p:nvSpPr>
          <p:cNvPr id="65" name="Google Shape;65;p13"/>
          <p:cNvSpPr txBox="1"/>
          <p:nvPr/>
        </p:nvSpPr>
        <p:spPr>
          <a:xfrm>
            <a:off x="6734425" y="4222950"/>
            <a:ext cx="2098800" cy="7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Corbel"/>
                <a:ea typeface="Corbel"/>
                <a:cs typeface="Corbel"/>
                <a:sym typeface="Corbel"/>
              </a:rPr>
              <a:t>By Angely Montilla </a:t>
            </a:r>
            <a:endParaRPr sz="1800">
              <a:solidFill>
                <a:schemeClr val="lt1"/>
              </a:solidFill>
              <a:latin typeface="Corbel"/>
              <a:ea typeface="Corbel"/>
              <a:cs typeface="Corbel"/>
              <a:sym typeface="Corbe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2"/>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Corbel"/>
                <a:ea typeface="Corbel"/>
                <a:cs typeface="Corbel"/>
                <a:sym typeface="Corbel"/>
              </a:rPr>
              <a:t>The journey of the Chiquita banana </a:t>
            </a:r>
            <a:endParaRPr b="1" sz="2000">
              <a:latin typeface="Corbel"/>
              <a:ea typeface="Corbel"/>
              <a:cs typeface="Corbel"/>
              <a:sym typeface="Corbel"/>
            </a:endParaRPr>
          </a:p>
        </p:txBody>
      </p:sp>
      <p:sp>
        <p:nvSpPr>
          <p:cNvPr id="128" name="Google Shape;128;p22"/>
          <p:cNvSpPr txBox="1"/>
          <p:nvPr>
            <p:ph idx="1" type="body"/>
          </p:nvPr>
        </p:nvSpPr>
        <p:spPr>
          <a:xfrm>
            <a:off x="4203300" y="219850"/>
            <a:ext cx="4940700" cy="2407500"/>
          </a:xfrm>
          <a:prstGeom prst="rect">
            <a:avLst/>
          </a:prstGeom>
        </p:spPr>
        <p:txBody>
          <a:bodyPr anchorCtr="0" anchor="t" bIns="91425" lIns="91425" spcFirstLastPara="1" rIns="91425" wrap="square" tIns="91425">
            <a:noAutofit/>
          </a:bodyPr>
          <a:lstStyle/>
          <a:p>
            <a:pPr indent="-323850" lvl="0" marL="457200" rtl="0" algn="l">
              <a:lnSpc>
                <a:spcPct val="158000"/>
              </a:lnSpc>
              <a:spcBef>
                <a:spcPts val="2200"/>
              </a:spcBef>
              <a:spcAft>
                <a:spcPts val="0"/>
              </a:spcAft>
              <a:buClr>
                <a:srgbClr val="BF9000"/>
              </a:buClr>
              <a:buSzPts val="1500"/>
              <a:buFont typeface="Corbel"/>
              <a:buAutoNum type="arabicPeriod"/>
            </a:pPr>
            <a:r>
              <a:rPr b="1" lang="en" sz="1500">
                <a:solidFill>
                  <a:srgbClr val="BF9000"/>
                </a:solidFill>
                <a:latin typeface="Corbel"/>
                <a:ea typeface="Corbel"/>
                <a:cs typeface="Corbel"/>
                <a:sym typeface="Corbel"/>
              </a:rPr>
              <a:t>Farming</a:t>
            </a:r>
            <a:endParaRPr b="1" sz="1500">
              <a:solidFill>
                <a:srgbClr val="BF9000"/>
              </a:solidFill>
              <a:latin typeface="Corbel"/>
              <a:ea typeface="Corbel"/>
              <a:cs typeface="Corbel"/>
              <a:sym typeface="Corbel"/>
            </a:endParaRPr>
          </a:p>
          <a:p>
            <a:pPr indent="-323850" lvl="1" marL="914400" marR="0" rtl="0" algn="l">
              <a:lnSpc>
                <a:spcPct val="158000"/>
              </a:lnSpc>
              <a:spcBef>
                <a:spcPts val="0"/>
              </a:spcBef>
              <a:spcAft>
                <a:spcPts val="0"/>
              </a:spcAft>
              <a:buClr>
                <a:srgbClr val="BF9000"/>
              </a:buClr>
              <a:buSzPts val="1500"/>
              <a:buFont typeface="Corbel"/>
              <a:buAutoNum type="alphaLcPeriod"/>
            </a:pPr>
            <a:r>
              <a:rPr lang="en" sz="1500">
                <a:solidFill>
                  <a:srgbClr val="BF9000"/>
                </a:solidFill>
                <a:latin typeface="Corbel"/>
                <a:ea typeface="Corbel"/>
                <a:cs typeface="Corbel"/>
                <a:sym typeface="Corbel"/>
              </a:rPr>
              <a:t>production of the banana: mostly from Ecuador, Guatemala, Honduras, Rica, Brazil and India. </a:t>
            </a:r>
            <a:endParaRPr sz="1500">
              <a:solidFill>
                <a:srgbClr val="BF9000"/>
              </a:solidFill>
              <a:latin typeface="Corbel"/>
              <a:ea typeface="Corbel"/>
              <a:cs typeface="Corbel"/>
              <a:sym typeface="Corbel"/>
            </a:endParaRPr>
          </a:p>
          <a:p>
            <a:pPr indent="-323850" lvl="2" marL="1371600" marR="0" rtl="0" algn="l">
              <a:lnSpc>
                <a:spcPct val="158000"/>
              </a:lnSpc>
              <a:spcBef>
                <a:spcPts val="0"/>
              </a:spcBef>
              <a:spcAft>
                <a:spcPts val="0"/>
              </a:spcAft>
              <a:buClr>
                <a:srgbClr val="BF9000"/>
              </a:buClr>
              <a:buSzPts val="1500"/>
              <a:buFont typeface="Corbel"/>
              <a:buAutoNum type="romanLcPeriod"/>
            </a:pPr>
            <a:r>
              <a:rPr lang="en" sz="1500">
                <a:solidFill>
                  <a:srgbClr val="BF9000"/>
                </a:solidFill>
                <a:latin typeface="Corbel"/>
                <a:ea typeface="Corbel"/>
                <a:cs typeface="Corbel"/>
                <a:sym typeface="Corbel"/>
              </a:rPr>
              <a:t>only 15–20% of banana plants produced, worldwide, end up traded in the global market</a:t>
            </a:r>
            <a:endParaRPr sz="1500">
              <a:solidFill>
                <a:srgbClr val="BF9000"/>
              </a:solidFill>
              <a:latin typeface="Corbel"/>
              <a:ea typeface="Corbel"/>
              <a:cs typeface="Corbel"/>
              <a:sym typeface="Corbel"/>
            </a:endParaRPr>
          </a:p>
          <a:p>
            <a:pPr indent="-323850" lvl="2" marL="1371600" marR="0" rtl="0" algn="l">
              <a:lnSpc>
                <a:spcPct val="158000"/>
              </a:lnSpc>
              <a:spcBef>
                <a:spcPts val="0"/>
              </a:spcBef>
              <a:spcAft>
                <a:spcPts val="0"/>
              </a:spcAft>
              <a:buClr>
                <a:srgbClr val="BF9000"/>
              </a:buClr>
              <a:buSzPts val="1500"/>
              <a:buFont typeface="Corbel"/>
              <a:buAutoNum type="romanLcPeriod"/>
            </a:pPr>
            <a:r>
              <a:rPr lang="en" sz="1500">
                <a:solidFill>
                  <a:srgbClr val="BF9000"/>
                </a:solidFill>
                <a:latin typeface="Corbel"/>
                <a:ea typeface="Corbel"/>
                <a:cs typeface="Corbel"/>
                <a:sym typeface="Corbel"/>
              </a:rPr>
              <a:t>the Cavendish banana</a:t>
            </a:r>
            <a:endParaRPr sz="1500">
              <a:solidFill>
                <a:srgbClr val="BF9000"/>
              </a:solidFill>
              <a:latin typeface="Corbel"/>
              <a:ea typeface="Corbel"/>
              <a:cs typeface="Corbel"/>
              <a:sym typeface="Corbel"/>
            </a:endParaRPr>
          </a:p>
          <a:p>
            <a:pPr indent="0" lvl="0" marL="914400" marR="0" rtl="0" algn="l">
              <a:lnSpc>
                <a:spcPct val="158000"/>
              </a:lnSpc>
              <a:spcBef>
                <a:spcPts val="2200"/>
              </a:spcBef>
              <a:spcAft>
                <a:spcPts val="0"/>
              </a:spcAft>
              <a:buNone/>
            </a:pPr>
            <a:r>
              <a:t/>
            </a:r>
            <a:endParaRPr sz="1500">
              <a:latin typeface="Corbel"/>
              <a:ea typeface="Corbel"/>
              <a:cs typeface="Corbel"/>
              <a:sym typeface="Corbel"/>
            </a:endParaRPr>
          </a:p>
          <a:p>
            <a:pPr indent="0" lvl="0" marL="457200" rtl="0" algn="l">
              <a:spcBef>
                <a:spcPts val="0"/>
              </a:spcBef>
              <a:spcAft>
                <a:spcPts val="1600"/>
              </a:spcAft>
              <a:buNone/>
            </a:pPr>
            <a:r>
              <a:t/>
            </a:r>
            <a:endParaRPr sz="1500">
              <a:latin typeface="Corbel"/>
              <a:ea typeface="Corbel"/>
              <a:cs typeface="Corbel"/>
              <a:sym typeface="Corbel"/>
            </a:endParaRPr>
          </a:p>
        </p:txBody>
      </p:sp>
      <p:pic>
        <p:nvPicPr>
          <p:cNvPr id="129" name="Google Shape;129;p22"/>
          <p:cNvPicPr preferRelativeResize="0"/>
          <p:nvPr/>
        </p:nvPicPr>
        <p:blipFill>
          <a:blip r:embed="rId3">
            <a:alphaModFix/>
          </a:blip>
          <a:stretch>
            <a:fillRect/>
          </a:stretch>
        </p:blipFill>
        <p:spPr>
          <a:xfrm>
            <a:off x="5738650" y="3423125"/>
            <a:ext cx="2089150" cy="1514625"/>
          </a:xfrm>
          <a:prstGeom prst="rect">
            <a:avLst/>
          </a:prstGeom>
          <a:noFill/>
          <a:ln>
            <a:noFill/>
          </a:ln>
        </p:spPr>
      </p:pic>
      <p:pic>
        <p:nvPicPr>
          <p:cNvPr id="130" name="Google Shape;130;p22"/>
          <p:cNvPicPr preferRelativeResize="0"/>
          <p:nvPr/>
        </p:nvPicPr>
        <p:blipFill>
          <a:blip r:embed="rId4">
            <a:alphaModFix/>
          </a:blip>
          <a:stretch>
            <a:fillRect/>
          </a:stretch>
        </p:blipFill>
        <p:spPr>
          <a:xfrm>
            <a:off x="456600" y="1621925"/>
            <a:ext cx="3316299" cy="23660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pic>
        <p:nvPicPr>
          <p:cNvPr id="135" name="Google Shape;135;p23"/>
          <p:cNvPicPr preferRelativeResize="0"/>
          <p:nvPr/>
        </p:nvPicPr>
        <p:blipFill>
          <a:blip r:embed="rId3">
            <a:alphaModFix/>
          </a:blip>
          <a:stretch>
            <a:fillRect/>
          </a:stretch>
        </p:blipFill>
        <p:spPr>
          <a:xfrm>
            <a:off x="990600" y="100013"/>
            <a:ext cx="7162800" cy="4943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4"/>
          <p:cNvSpPr txBox="1"/>
          <p:nvPr>
            <p:ph type="title"/>
          </p:nvPr>
        </p:nvSpPr>
        <p:spPr>
          <a:xfrm>
            <a:off x="4661300" y="306075"/>
            <a:ext cx="4396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741B47"/>
                </a:solidFill>
                <a:latin typeface="Corbel"/>
                <a:ea typeface="Corbel"/>
                <a:cs typeface="Corbel"/>
                <a:sym typeface="Corbel"/>
              </a:rPr>
              <a:t>The farming of banana plants has become a hot button issue in the context of sustainability and ecological living.</a:t>
            </a:r>
            <a:endParaRPr b="1" sz="1500">
              <a:solidFill>
                <a:srgbClr val="741B47"/>
              </a:solidFill>
              <a:latin typeface="Corbel"/>
              <a:ea typeface="Corbel"/>
              <a:cs typeface="Corbel"/>
              <a:sym typeface="Corbel"/>
            </a:endParaRPr>
          </a:p>
          <a:p>
            <a:pPr indent="-323850" lvl="0" marL="457200" rtl="0" algn="l">
              <a:spcBef>
                <a:spcPts val="0"/>
              </a:spcBef>
              <a:spcAft>
                <a:spcPts val="0"/>
              </a:spcAft>
              <a:buClr>
                <a:srgbClr val="741B47"/>
              </a:buClr>
              <a:buSzPts val="1500"/>
              <a:buFont typeface="Corbel"/>
              <a:buChar char="-"/>
            </a:pPr>
            <a:r>
              <a:rPr b="1" lang="en" sz="1500">
                <a:solidFill>
                  <a:srgbClr val="741B47"/>
                </a:solidFill>
                <a:latin typeface="Corbel"/>
                <a:ea typeface="Corbel"/>
                <a:cs typeface="Corbel"/>
                <a:sym typeface="Corbel"/>
              </a:rPr>
              <a:t> One of the areas for concern is the GHG emission created during farming</a:t>
            </a:r>
            <a:endParaRPr b="1" sz="1500">
              <a:solidFill>
                <a:srgbClr val="741B47"/>
              </a:solidFill>
              <a:latin typeface="Corbel"/>
              <a:ea typeface="Corbel"/>
              <a:cs typeface="Corbel"/>
              <a:sym typeface="Corbel"/>
            </a:endParaRPr>
          </a:p>
          <a:p>
            <a:pPr indent="-323850" lvl="0" marL="457200" rtl="0" algn="l">
              <a:spcBef>
                <a:spcPts val="0"/>
              </a:spcBef>
              <a:spcAft>
                <a:spcPts val="0"/>
              </a:spcAft>
              <a:buClr>
                <a:srgbClr val="741B47"/>
              </a:buClr>
              <a:buSzPts val="1500"/>
              <a:buFont typeface="Corbel"/>
              <a:buChar char="-"/>
            </a:pPr>
            <a:r>
              <a:rPr b="1" lang="en" sz="1500">
                <a:solidFill>
                  <a:srgbClr val="741B47"/>
                </a:solidFill>
                <a:latin typeface="Corbel"/>
                <a:ea typeface="Corbel"/>
                <a:cs typeface="Corbel"/>
                <a:sym typeface="Corbel"/>
              </a:rPr>
              <a:t>Chiquita been called out in recent years for abusing the human and worker rights at production plantations.</a:t>
            </a:r>
            <a:endParaRPr b="1" sz="1500">
              <a:solidFill>
                <a:srgbClr val="741B47"/>
              </a:solidFill>
              <a:latin typeface="Corbel"/>
              <a:ea typeface="Corbel"/>
              <a:cs typeface="Corbel"/>
              <a:sym typeface="Corbel"/>
            </a:endParaRPr>
          </a:p>
          <a:p>
            <a:pPr indent="-323850" lvl="1" marL="914400" rtl="0" algn="l">
              <a:spcBef>
                <a:spcPts val="0"/>
              </a:spcBef>
              <a:spcAft>
                <a:spcPts val="0"/>
              </a:spcAft>
              <a:buClr>
                <a:srgbClr val="741B47"/>
              </a:buClr>
              <a:buSzPts val="1500"/>
              <a:buFont typeface="Corbel"/>
              <a:buChar char="-"/>
            </a:pPr>
            <a:r>
              <a:rPr b="1" lang="en" sz="1500">
                <a:solidFill>
                  <a:srgbClr val="741B47"/>
                </a:solidFill>
                <a:latin typeface="Corbel"/>
                <a:ea typeface="Corbel"/>
                <a:cs typeface="Corbel"/>
                <a:sym typeface="Corbel"/>
              </a:rPr>
              <a:t>Chiquita has run an employee home ownership program in Honduras, Guatemala, and Costa Rica: this program gives Chiquita control over workers’ homes.  </a:t>
            </a:r>
            <a:endParaRPr b="1" sz="1500">
              <a:solidFill>
                <a:srgbClr val="741B47"/>
              </a:solidFill>
              <a:latin typeface="Corbel"/>
              <a:ea typeface="Corbel"/>
              <a:cs typeface="Corbel"/>
              <a:sym typeface="Corbel"/>
            </a:endParaRPr>
          </a:p>
          <a:p>
            <a:pPr indent="-323850" lvl="1" marL="914400" rtl="0" algn="l">
              <a:spcBef>
                <a:spcPts val="0"/>
              </a:spcBef>
              <a:spcAft>
                <a:spcPts val="0"/>
              </a:spcAft>
              <a:buClr>
                <a:srgbClr val="741B47"/>
              </a:buClr>
              <a:buSzPts val="1500"/>
              <a:buFont typeface="Corbel"/>
              <a:buChar char="-"/>
            </a:pPr>
            <a:r>
              <a:rPr b="1" lang="en" sz="1500">
                <a:solidFill>
                  <a:srgbClr val="741B47"/>
                </a:solidFill>
                <a:latin typeface="Corbel"/>
                <a:ea typeface="Corbel"/>
                <a:cs typeface="Corbel"/>
                <a:sym typeface="Corbel"/>
              </a:rPr>
              <a:t>workers stay at Chiquita under bad working conditions, since they are aware that if they leave, they stand to lose their not only their source of income, but also their house” </a:t>
            </a:r>
            <a:endParaRPr b="1" sz="1500">
              <a:solidFill>
                <a:srgbClr val="741B47"/>
              </a:solidFill>
              <a:latin typeface="Corbel"/>
              <a:ea typeface="Corbel"/>
              <a:cs typeface="Corbel"/>
              <a:sym typeface="Corbel"/>
            </a:endParaRPr>
          </a:p>
          <a:p>
            <a:pPr indent="-323850" lvl="1" marL="914400" rtl="0" algn="l">
              <a:spcBef>
                <a:spcPts val="0"/>
              </a:spcBef>
              <a:spcAft>
                <a:spcPts val="0"/>
              </a:spcAft>
              <a:buClr>
                <a:srgbClr val="741B47"/>
              </a:buClr>
              <a:buSzPts val="1500"/>
              <a:buFont typeface="Corbel"/>
              <a:buChar char="-"/>
            </a:pPr>
            <a:r>
              <a:rPr b="1" lang="en" sz="1500">
                <a:solidFill>
                  <a:srgbClr val="741B47"/>
                </a:solidFill>
                <a:latin typeface="Corbel"/>
                <a:ea typeface="Corbel"/>
                <a:cs typeface="Corbel"/>
                <a:sym typeface="Corbel"/>
              </a:rPr>
              <a:t>This gives Chiquita even more leverage over their workers.  </a:t>
            </a:r>
            <a:endParaRPr b="1" sz="1500">
              <a:solidFill>
                <a:srgbClr val="741B47"/>
              </a:solidFill>
              <a:latin typeface="Corbel"/>
              <a:ea typeface="Corbel"/>
              <a:cs typeface="Corbel"/>
              <a:sym typeface="Corbel"/>
            </a:endParaRPr>
          </a:p>
          <a:p>
            <a:pPr indent="0" lvl="0" marL="914400" rtl="0" algn="l">
              <a:spcBef>
                <a:spcPts val="0"/>
              </a:spcBef>
              <a:spcAft>
                <a:spcPts val="0"/>
              </a:spcAft>
              <a:buNone/>
            </a:pPr>
            <a:r>
              <a:t/>
            </a:r>
            <a:endParaRPr sz="1400">
              <a:solidFill>
                <a:srgbClr val="741B47"/>
              </a:solidFill>
              <a:latin typeface="Georgia"/>
              <a:ea typeface="Georgia"/>
              <a:cs typeface="Georgia"/>
              <a:sym typeface="Georgia"/>
            </a:endParaRPr>
          </a:p>
        </p:txBody>
      </p:sp>
      <p:pic>
        <p:nvPicPr>
          <p:cNvPr id="141" name="Google Shape;141;p24"/>
          <p:cNvPicPr preferRelativeResize="0"/>
          <p:nvPr/>
        </p:nvPicPr>
        <p:blipFill>
          <a:blip r:embed="rId3">
            <a:alphaModFix/>
          </a:blip>
          <a:stretch>
            <a:fillRect/>
          </a:stretch>
        </p:blipFill>
        <p:spPr>
          <a:xfrm>
            <a:off x="275650" y="1555425"/>
            <a:ext cx="3830499" cy="2337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5"/>
          <p:cNvSpPr txBox="1"/>
          <p:nvPr>
            <p:ph type="title"/>
          </p:nvPr>
        </p:nvSpPr>
        <p:spPr>
          <a:xfrm>
            <a:off x="239300" y="3632300"/>
            <a:ext cx="6326700" cy="12447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sz="1500">
                <a:latin typeface="Corbel"/>
                <a:ea typeface="Corbel"/>
                <a:cs typeface="Corbel"/>
                <a:sym typeface="Corbel"/>
              </a:rPr>
              <a:t>2. Packaging, Traceability and Sourcing</a:t>
            </a:r>
            <a:endParaRPr b="1" sz="1500">
              <a:latin typeface="Corbel"/>
              <a:ea typeface="Corbel"/>
              <a:cs typeface="Corbel"/>
              <a:sym typeface="Corbel"/>
            </a:endParaRPr>
          </a:p>
          <a:p>
            <a:pPr indent="0" lvl="0" marL="0" rtl="0" algn="l">
              <a:lnSpc>
                <a:spcPct val="115000"/>
              </a:lnSpc>
              <a:spcBef>
                <a:spcPts val="0"/>
              </a:spcBef>
              <a:spcAft>
                <a:spcPts val="0"/>
              </a:spcAft>
              <a:buClr>
                <a:schemeClr val="dk2"/>
              </a:buClr>
              <a:buSzPts val="1100"/>
              <a:buFont typeface="Arial"/>
              <a:buNone/>
            </a:pPr>
            <a:r>
              <a:t/>
            </a:r>
            <a:endParaRPr b="1" sz="1500">
              <a:latin typeface="Corbel"/>
              <a:ea typeface="Corbel"/>
              <a:cs typeface="Corbel"/>
              <a:sym typeface="Corbel"/>
            </a:endParaRPr>
          </a:p>
          <a:p>
            <a:pPr indent="0" lvl="0" marL="0" rtl="0" algn="l">
              <a:lnSpc>
                <a:spcPct val="115000"/>
              </a:lnSpc>
              <a:spcBef>
                <a:spcPts val="0"/>
              </a:spcBef>
              <a:spcAft>
                <a:spcPts val="0"/>
              </a:spcAft>
              <a:buNone/>
            </a:pPr>
            <a:r>
              <a:rPr b="1" lang="en" sz="1500">
                <a:latin typeface="Corbel"/>
                <a:ea typeface="Corbel"/>
                <a:cs typeface="Corbel"/>
                <a:sym typeface="Corbel"/>
              </a:rPr>
              <a:t>After harvesting is complete, the fruit is washed, labeled and packaged at adjacent plants; in many productions.</a:t>
            </a:r>
            <a:endParaRPr b="1" sz="1500">
              <a:latin typeface="Corbel"/>
              <a:ea typeface="Corbel"/>
              <a:cs typeface="Corbel"/>
              <a:sym typeface="Corbel"/>
            </a:endParaRPr>
          </a:p>
          <a:p>
            <a:pPr indent="-323850" lvl="0" marL="457200" rtl="0" algn="l">
              <a:lnSpc>
                <a:spcPct val="115000"/>
              </a:lnSpc>
              <a:spcBef>
                <a:spcPts val="0"/>
              </a:spcBef>
              <a:spcAft>
                <a:spcPts val="0"/>
              </a:spcAft>
              <a:buSzPts val="1500"/>
              <a:buFont typeface="Corbel"/>
              <a:buChar char="-"/>
            </a:pPr>
            <a:r>
              <a:rPr b="1" lang="en" sz="1500">
                <a:latin typeface="Corbel"/>
                <a:ea typeface="Corbel"/>
                <a:cs typeface="Corbel"/>
                <a:sym typeface="Corbel"/>
              </a:rPr>
              <a:t> allows farmers to ensure quality-control before their product leave their sight.</a:t>
            </a:r>
            <a:endParaRPr b="1" sz="1500">
              <a:latin typeface="Corbel"/>
              <a:ea typeface="Corbel"/>
              <a:cs typeface="Corbel"/>
              <a:sym typeface="Corbel"/>
            </a:endParaRPr>
          </a:p>
          <a:p>
            <a:pPr indent="-323850" lvl="0" marL="457200" rtl="0" algn="l">
              <a:lnSpc>
                <a:spcPct val="115000"/>
              </a:lnSpc>
              <a:spcBef>
                <a:spcPts val="0"/>
              </a:spcBef>
              <a:spcAft>
                <a:spcPts val="0"/>
              </a:spcAft>
              <a:buSzPts val="1500"/>
              <a:buFont typeface="Corbel"/>
              <a:buChar char="-"/>
            </a:pPr>
            <a:r>
              <a:rPr b="1" lang="en" sz="1500">
                <a:latin typeface="Corbel"/>
                <a:ea typeface="Corbel"/>
                <a:cs typeface="Corbel"/>
                <a:sym typeface="Corbel"/>
              </a:rPr>
              <a:t>farms work directly with Chiquita </a:t>
            </a:r>
            <a:endParaRPr b="1" sz="1500">
              <a:latin typeface="Corbel"/>
              <a:ea typeface="Corbel"/>
              <a:cs typeface="Corbel"/>
              <a:sym typeface="Corbel"/>
            </a:endParaRPr>
          </a:p>
          <a:p>
            <a:pPr indent="-323850" lvl="0" marL="457200" rtl="0" algn="l">
              <a:lnSpc>
                <a:spcPct val="115000"/>
              </a:lnSpc>
              <a:spcBef>
                <a:spcPts val="0"/>
              </a:spcBef>
              <a:spcAft>
                <a:spcPts val="0"/>
              </a:spcAft>
              <a:buSzPts val="1500"/>
              <a:buFont typeface="Corbel"/>
              <a:buChar char="-"/>
            </a:pPr>
            <a:r>
              <a:rPr b="1" lang="en" sz="1500">
                <a:latin typeface="Corbel"/>
                <a:ea typeface="Corbel"/>
                <a:cs typeface="Corbel"/>
                <a:sym typeface="Corbel"/>
              </a:rPr>
              <a:t>production sites utilize box code labeling for tracking purposes.</a:t>
            </a:r>
            <a:endParaRPr b="1" sz="1500">
              <a:latin typeface="Corbel"/>
              <a:ea typeface="Corbel"/>
              <a:cs typeface="Corbel"/>
              <a:sym typeface="Corbel"/>
            </a:endParaRPr>
          </a:p>
          <a:p>
            <a:pPr indent="-323850" lvl="1" marL="914400" rtl="0" algn="l">
              <a:lnSpc>
                <a:spcPct val="115000"/>
              </a:lnSpc>
              <a:spcBef>
                <a:spcPts val="0"/>
              </a:spcBef>
              <a:spcAft>
                <a:spcPts val="0"/>
              </a:spcAft>
              <a:buSzPts val="1500"/>
              <a:buFont typeface="Corbel"/>
              <a:buChar char="-"/>
            </a:pPr>
            <a:r>
              <a:rPr b="1" lang="en" sz="1500">
                <a:latin typeface="Corbel"/>
                <a:ea typeface="Corbel"/>
                <a:cs typeface="Corbel"/>
                <a:sym typeface="Corbel"/>
              </a:rPr>
              <a:t>this number enables the identification of the farm where the bananas were harvested, the facility where they were boxed, and the time and date when they were boxed,</a:t>
            </a:r>
            <a:endParaRPr b="1" sz="1500">
              <a:latin typeface="Corbel"/>
              <a:ea typeface="Corbel"/>
              <a:cs typeface="Corbel"/>
              <a:sym typeface="Corbel"/>
            </a:endParaRPr>
          </a:p>
          <a:p>
            <a:pPr indent="-323850" lvl="1" marL="914400" rtl="0" algn="l">
              <a:lnSpc>
                <a:spcPct val="115000"/>
              </a:lnSpc>
              <a:spcBef>
                <a:spcPts val="0"/>
              </a:spcBef>
              <a:spcAft>
                <a:spcPts val="0"/>
              </a:spcAft>
              <a:buSzPts val="1500"/>
              <a:buFont typeface="Corbel"/>
              <a:buChar char="-"/>
            </a:pPr>
            <a:r>
              <a:rPr b="1" lang="en" sz="1500">
                <a:latin typeface="Corbel"/>
                <a:ea typeface="Corbel"/>
                <a:cs typeface="Corbel"/>
                <a:sym typeface="Corbel"/>
              </a:rPr>
              <a:t> ensures the traceability of the bananas, which makes it possible to trace them back to the area of production immediately in the event of a quality problem or the like at the sales destination</a:t>
            </a:r>
            <a:endParaRPr b="1" sz="1500">
              <a:latin typeface="Corbel"/>
              <a:ea typeface="Corbel"/>
              <a:cs typeface="Corbel"/>
              <a:sym typeface="Corbel"/>
            </a:endParaRPr>
          </a:p>
          <a:p>
            <a:pPr indent="-323850" lvl="1" marL="914400" rtl="0" algn="l">
              <a:lnSpc>
                <a:spcPct val="115000"/>
              </a:lnSpc>
              <a:spcBef>
                <a:spcPts val="0"/>
              </a:spcBef>
              <a:spcAft>
                <a:spcPts val="0"/>
              </a:spcAft>
              <a:buSzPts val="1500"/>
              <a:buFont typeface="Corbel"/>
              <a:buChar char="-"/>
            </a:pPr>
            <a:r>
              <a:rPr b="1" lang="en" sz="1500">
                <a:latin typeface="Corbel"/>
                <a:ea typeface="Corbel"/>
                <a:cs typeface="Corbel"/>
                <a:sym typeface="Corbel"/>
              </a:rPr>
              <a:t>this is when the banana becomes visible in the global supply chain. </a:t>
            </a:r>
            <a:endParaRPr b="1" sz="1500">
              <a:latin typeface="Corbel"/>
              <a:ea typeface="Corbel"/>
              <a:cs typeface="Corbel"/>
              <a:sym typeface="Corbel"/>
            </a:endParaRPr>
          </a:p>
        </p:txBody>
      </p:sp>
      <p:pic>
        <p:nvPicPr>
          <p:cNvPr id="147" name="Google Shape;147;p25"/>
          <p:cNvPicPr preferRelativeResize="0"/>
          <p:nvPr/>
        </p:nvPicPr>
        <p:blipFill>
          <a:blip r:embed="rId3">
            <a:alphaModFix/>
          </a:blip>
          <a:stretch>
            <a:fillRect/>
          </a:stretch>
        </p:blipFill>
        <p:spPr>
          <a:xfrm>
            <a:off x="6533775" y="1577650"/>
            <a:ext cx="2384850" cy="1682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D966"/>
        </a:solidFill>
      </p:bgPr>
    </p:bg>
    <p:spTree>
      <p:nvGrpSpPr>
        <p:cNvPr id="151" name="Shape 151"/>
        <p:cNvGrpSpPr/>
        <p:nvPr/>
      </p:nvGrpSpPr>
      <p:grpSpPr>
        <a:xfrm>
          <a:off x="0" y="0"/>
          <a:ext cx="0" cy="0"/>
          <a:chOff x="0" y="0"/>
          <a:chExt cx="0" cy="0"/>
        </a:xfrm>
      </p:grpSpPr>
      <p:sp>
        <p:nvSpPr>
          <p:cNvPr id="152" name="Google Shape;152;p26"/>
          <p:cNvSpPr txBox="1"/>
          <p:nvPr>
            <p:ph type="title"/>
          </p:nvPr>
        </p:nvSpPr>
        <p:spPr>
          <a:xfrm>
            <a:off x="311700" y="445025"/>
            <a:ext cx="8520600" cy="452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accent1"/>
                </a:solidFill>
                <a:highlight>
                  <a:schemeClr val="lt1"/>
                </a:highlight>
                <a:latin typeface="Corbel"/>
                <a:ea typeface="Corbel"/>
                <a:cs typeface="Corbel"/>
                <a:sym typeface="Corbel"/>
              </a:rPr>
              <a:t>3. </a:t>
            </a:r>
            <a:r>
              <a:rPr b="1" lang="en" sz="2000">
                <a:solidFill>
                  <a:schemeClr val="accent1"/>
                </a:solidFill>
                <a:highlight>
                  <a:schemeClr val="lt1"/>
                </a:highlight>
                <a:latin typeface="Corbel"/>
                <a:ea typeface="Corbel"/>
                <a:cs typeface="Corbel"/>
                <a:sym typeface="Corbel"/>
              </a:rPr>
              <a:t>Transportation, Logistics and Ripening</a:t>
            </a:r>
            <a:endParaRPr b="1" sz="2000">
              <a:solidFill>
                <a:schemeClr val="accent1"/>
              </a:solidFill>
              <a:highlight>
                <a:schemeClr val="lt1"/>
              </a:highlight>
              <a:latin typeface="Corbel"/>
              <a:ea typeface="Corbel"/>
              <a:cs typeface="Corbel"/>
              <a:sym typeface="Corbel"/>
            </a:endParaRPr>
          </a:p>
          <a:p>
            <a:pPr indent="0" lvl="0" marL="0" rtl="0" algn="l">
              <a:spcBef>
                <a:spcPts val="0"/>
              </a:spcBef>
              <a:spcAft>
                <a:spcPts val="0"/>
              </a:spcAft>
              <a:buNone/>
            </a:pPr>
            <a:r>
              <a:t/>
            </a:r>
            <a:endParaRPr b="1" sz="1600">
              <a:highlight>
                <a:srgbClr val="FFFFFF"/>
              </a:highlight>
              <a:latin typeface="Georgia"/>
              <a:ea typeface="Georgia"/>
              <a:cs typeface="Georgia"/>
              <a:sym typeface="Georgia"/>
            </a:endParaRPr>
          </a:p>
          <a:p>
            <a:pPr indent="0" lvl="0" marL="0" rtl="0" algn="l">
              <a:spcBef>
                <a:spcPts val="0"/>
              </a:spcBef>
              <a:spcAft>
                <a:spcPts val="0"/>
              </a:spcAft>
              <a:buNone/>
            </a:pPr>
            <a:r>
              <a:t/>
            </a:r>
            <a:endParaRPr b="1" sz="1600">
              <a:highlight>
                <a:srgbClr val="FFFFFF"/>
              </a:highlight>
              <a:latin typeface="Georgia"/>
              <a:ea typeface="Georgia"/>
              <a:cs typeface="Georgia"/>
              <a:sym typeface="Georgia"/>
            </a:endParaRPr>
          </a:p>
          <a:p>
            <a:pPr indent="0" lvl="0" marL="0" rtl="0" algn="l">
              <a:spcBef>
                <a:spcPts val="0"/>
              </a:spcBef>
              <a:spcAft>
                <a:spcPts val="0"/>
              </a:spcAft>
              <a:buNone/>
            </a:pPr>
            <a:r>
              <a:t/>
            </a:r>
            <a:endParaRPr b="1" sz="1600">
              <a:highlight>
                <a:srgbClr val="FFFFFF"/>
              </a:highlight>
              <a:latin typeface="Georgia"/>
              <a:ea typeface="Georgia"/>
              <a:cs typeface="Georgia"/>
              <a:sym typeface="Georgia"/>
            </a:endParaRPr>
          </a:p>
        </p:txBody>
      </p:sp>
      <p:sp>
        <p:nvSpPr>
          <p:cNvPr id="153" name="Google Shape;153;p26"/>
          <p:cNvSpPr txBox="1"/>
          <p:nvPr/>
        </p:nvSpPr>
        <p:spPr>
          <a:xfrm>
            <a:off x="4818325" y="1465800"/>
            <a:ext cx="3549900" cy="2580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2200"/>
              </a:spcBef>
              <a:spcAft>
                <a:spcPts val="0"/>
              </a:spcAft>
              <a:buNone/>
            </a:pPr>
            <a:r>
              <a:rPr b="1" lang="en" sz="1500">
                <a:solidFill>
                  <a:schemeClr val="dk1"/>
                </a:solidFill>
                <a:latin typeface="Corbel"/>
                <a:ea typeface="Corbel"/>
                <a:cs typeface="Corbel"/>
                <a:sym typeface="Corbel"/>
              </a:rPr>
              <a:t>When local production sites have packaged the yield, the Chiquita distributors load up massive cargo freights on company ships, or those of 3rd party logistic providers.</a:t>
            </a:r>
            <a:endParaRPr b="1" sz="1500">
              <a:solidFill>
                <a:schemeClr val="dk1"/>
              </a:solidFill>
              <a:latin typeface="Corbel"/>
              <a:ea typeface="Corbel"/>
              <a:cs typeface="Corbel"/>
              <a:sym typeface="Corbel"/>
            </a:endParaRPr>
          </a:p>
          <a:p>
            <a:pPr indent="-323850" lvl="0" marL="457200" rtl="0" algn="l">
              <a:lnSpc>
                <a:spcPct val="100000"/>
              </a:lnSpc>
              <a:spcBef>
                <a:spcPts val="2200"/>
              </a:spcBef>
              <a:spcAft>
                <a:spcPts val="0"/>
              </a:spcAft>
              <a:buClr>
                <a:schemeClr val="dk1"/>
              </a:buClr>
              <a:buSzPts val="1500"/>
              <a:buFont typeface="Corbel"/>
              <a:buChar char="-"/>
            </a:pPr>
            <a:r>
              <a:rPr b="1" lang="en" sz="1500">
                <a:solidFill>
                  <a:schemeClr val="dk1"/>
                </a:solidFill>
                <a:latin typeface="Corbel"/>
                <a:ea typeface="Corbel"/>
                <a:cs typeface="Corbel"/>
                <a:sym typeface="Corbel"/>
              </a:rPr>
              <a:t>This part of the banana’s life cycle tangers  eco-fanatics, and for good reason. </a:t>
            </a:r>
            <a:endParaRPr b="1" sz="1500">
              <a:solidFill>
                <a:schemeClr val="dk1"/>
              </a:solidFill>
              <a:latin typeface="Corbel"/>
              <a:ea typeface="Corbel"/>
              <a:cs typeface="Corbel"/>
              <a:sym typeface="Corbel"/>
            </a:endParaRPr>
          </a:p>
          <a:p>
            <a:pPr indent="-323850" lvl="0" marL="457200" rtl="0" algn="l">
              <a:lnSpc>
                <a:spcPct val="100000"/>
              </a:lnSpc>
              <a:spcBef>
                <a:spcPts val="0"/>
              </a:spcBef>
              <a:spcAft>
                <a:spcPts val="0"/>
              </a:spcAft>
              <a:buClr>
                <a:schemeClr val="dk1"/>
              </a:buClr>
              <a:buSzPts val="1500"/>
              <a:buFont typeface="Corbel"/>
              <a:buChar char="-"/>
            </a:pPr>
            <a:r>
              <a:rPr b="1" lang="en" sz="1500">
                <a:solidFill>
                  <a:schemeClr val="dk1"/>
                </a:solidFill>
                <a:latin typeface="Corbel"/>
                <a:ea typeface="Corbel"/>
                <a:cs typeface="Corbel"/>
                <a:sym typeface="Corbel"/>
              </a:rPr>
              <a:t>The transportation process of shipping, trucking and refrigeration contributes to 62%-67% of the total carbon footprint created during the life cycle of the banana value chain</a:t>
            </a:r>
            <a:endParaRPr b="1" sz="1500">
              <a:solidFill>
                <a:schemeClr val="dk1"/>
              </a:solidFill>
              <a:latin typeface="Corbel"/>
              <a:ea typeface="Corbel"/>
              <a:cs typeface="Corbel"/>
              <a:sym typeface="Corbel"/>
            </a:endParaRPr>
          </a:p>
          <a:p>
            <a:pPr indent="0" lvl="0" marL="0" rtl="0" algn="l">
              <a:lnSpc>
                <a:spcPct val="100000"/>
              </a:lnSpc>
              <a:spcBef>
                <a:spcPts val="2200"/>
              </a:spcBef>
              <a:spcAft>
                <a:spcPts val="0"/>
              </a:spcAft>
              <a:buNone/>
            </a:pPr>
            <a:r>
              <a:t/>
            </a:r>
            <a:endParaRPr b="1" sz="1500">
              <a:solidFill>
                <a:schemeClr val="dk1"/>
              </a:solidFill>
              <a:latin typeface="Corbel"/>
              <a:ea typeface="Corbel"/>
              <a:cs typeface="Corbel"/>
              <a:sym typeface="Corbel"/>
            </a:endParaRPr>
          </a:p>
        </p:txBody>
      </p:sp>
      <p:pic>
        <p:nvPicPr>
          <p:cNvPr id="154" name="Google Shape;154;p26"/>
          <p:cNvPicPr preferRelativeResize="0"/>
          <p:nvPr/>
        </p:nvPicPr>
        <p:blipFill rotWithShape="1">
          <a:blip r:embed="rId3">
            <a:alphaModFix/>
          </a:blip>
          <a:srcRect b="0" l="8492" r="5978" t="0"/>
          <a:stretch/>
        </p:blipFill>
        <p:spPr>
          <a:xfrm>
            <a:off x="692950" y="2014000"/>
            <a:ext cx="2876726" cy="1871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7"/>
          <p:cNvSpPr txBox="1"/>
          <p:nvPr>
            <p:ph idx="1" type="body"/>
          </p:nvPr>
        </p:nvSpPr>
        <p:spPr>
          <a:xfrm>
            <a:off x="0" y="151500"/>
            <a:ext cx="4390200" cy="3334800"/>
          </a:xfrm>
          <a:prstGeom prst="rect">
            <a:avLst/>
          </a:prstGeom>
        </p:spPr>
        <p:txBody>
          <a:bodyPr anchorCtr="0" anchor="t" bIns="91425" lIns="91425" spcFirstLastPara="1" rIns="91425" wrap="square" tIns="91425">
            <a:noAutofit/>
          </a:bodyPr>
          <a:lstStyle/>
          <a:p>
            <a:pPr indent="0" lvl="0" marL="0" rtl="0" algn="l">
              <a:lnSpc>
                <a:spcPct val="100000"/>
              </a:lnSpc>
              <a:spcBef>
                <a:spcPts val="2900"/>
              </a:spcBef>
              <a:spcAft>
                <a:spcPts val="0"/>
              </a:spcAft>
              <a:buNone/>
            </a:pPr>
            <a:r>
              <a:rPr b="1" lang="en" sz="2000">
                <a:solidFill>
                  <a:srgbClr val="BF9000"/>
                </a:solidFill>
                <a:highlight>
                  <a:schemeClr val="lt1"/>
                </a:highlight>
                <a:latin typeface="Corbel"/>
                <a:ea typeface="Corbel"/>
                <a:cs typeface="Corbel"/>
                <a:sym typeface="Corbel"/>
              </a:rPr>
              <a:t>During maritime transport: </a:t>
            </a:r>
            <a:endParaRPr b="1" sz="2000">
              <a:solidFill>
                <a:srgbClr val="BF9000"/>
              </a:solidFill>
              <a:highlight>
                <a:schemeClr val="lt1"/>
              </a:highlight>
              <a:latin typeface="Corbel"/>
              <a:ea typeface="Corbel"/>
              <a:cs typeface="Corbel"/>
              <a:sym typeface="Corbel"/>
            </a:endParaRPr>
          </a:p>
          <a:p>
            <a:pPr indent="-317500" lvl="0" marL="457200" rtl="0" algn="l">
              <a:lnSpc>
                <a:spcPct val="100000"/>
              </a:lnSpc>
              <a:spcBef>
                <a:spcPts val="2900"/>
              </a:spcBef>
              <a:spcAft>
                <a:spcPts val="0"/>
              </a:spcAft>
              <a:buClr>
                <a:srgbClr val="BF9000"/>
              </a:buClr>
              <a:buSzPts val="1400"/>
              <a:buFont typeface="Corbel"/>
              <a:buChar char="-"/>
            </a:pPr>
            <a:r>
              <a:rPr b="1" lang="en" sz="1400">
                <a:solidFill>
                  <a:srgbClr val="BF9000"/>
                </a:solidFill>
                <a:latin typeface="Corbel"/>
                <a:ea typeface="Corbel"/>
                <a:cs typeface="Corbel"/>
                <a:sym typeface="Corbel"/>
              </a:rPr>
              <a:t>bananas are required to be stored in large refrigeration containers. </a:t>
            </a:r>
            <a:endParaRPr b="1" sz="1400">
              <a:solidFill>
                <a:srgbClr val="BF9000"/>
              </a:solidFill>
              <a:latin typeface="Corbel"/>
              <a:ea typeface="Corbel"/>
              <a:cs typeface="Corbel"/>
              <a:sym typeface="Corbel"/>
            </a:endParaRPr>
          </a:p>
          <a:p>
            <a:pPr indent="-317500" lvl="0" marL="457200" rtl="0" algn="l">
              <a:lnSpc>
                <a:spcPct val="100000"/>
              </a:lnSpc>
              <a:spcBef>
                <a:spcPts val="0"/>
              </a:spcBef>
              <a:spcAft>
                <a:spcPts val="0"/>
              </a:spcAft>
              <a:buClr>
                <a:srgbClr val="BF9000"/>
              </a:buClr>
              <a:buSzPts val="1400"/>
              <a:buFont typeface="Corbel"/>
              <a:buChar char="-"/>
            </a:pPr>
            <a:r>
              <a:rPr b="1" lang="en" sz="1400">
                <a:solidFill>
                  <a:srgbClr val="BF9000"/>
                </a:solidFill>
                <a:latin typeface="Corbel"/>
                <a:ea typeface="Corbel"/>
                <a:cs typeface="Corbel"/>
                <a:sym typeface="Corbel"/>
              </a:rPr>
              <a:t>after the transportation process, bananas are required to be treated in ripening locations in the countries of their final destination.</a:t>
            </a:r>
            <a:endParaRPr b="1" sz="1400">
              <a:solidFill>
                <a:srgbClr val="BF9000"/>
              </a:solidFill>
              <a:latin typeface="Corbel"/>
              <a:ea typeface="Corbel"/>
              <a:cs typeface="Corbel"/>
              <a:sym typeface="Corbel"/>
            </a:endParaRPr>
          </a:p>
          <a:p>
            <a:pPr indent="-317500" lvl="0" marL="457200" rtl="0" algn="l">
              <a:lnSpc>
                <a:spcPct val="100000"/>
              </a:lnSpc>
              <a:spcBef>
                <a:spcPts val="0"/>
              </a:spcBef>
              <a:spcAft>
                <a:spcPts val="0"/>
              </a:spcAft>
              <a:buClr>
                <a:srgbClr val="BF9000"/>
              </a:buClr>
              <a:buSzPts val="1400"/>
              <a:buFont typeface="Corbel"/>
              <a:buChar char="-"/>
            </a:pPr>
            <a:r>
              <a:rPr b="1" lang="en" sz="1400">
                <a:solidFill>
                  <a:srgbClr val="BF9000"/>
                </a:solidFill>
                <a:latin typeface="Corbel"/>
                <a:ea typeface="Corbel"/>
                <a:cs typeface="Corbel"/>
                <a:sym typeface="Corbel"/>
              </a:rPr>
              <a:t>pallets of packaged bananas are transported from sea to land, and loaded into ‘forced-ripening’ centers.</a:t>
            </a:r>
            <a:endParaRPr b="1" sz="1400">
              <a:solidFill>
                <a:srgbClr val="BF9000"/>
              </a:solidFill>
              <a:latin typeface="Corbel"/>
              <a:ea typeface="Corbel"/>
              <a:cs typeface="Corbel"/>
              <a:sym typeface="Corbel"/>
            </a:endParaRPr>
          </a:p>
          <a:p>
            <a:pPr indent="-317500" lvl="1" marL="914400" rtl="0" algn="l">
              <a:lnSpc>
                <a:spcPct val="100000"/>
              </a:lnSpc>
              <a:spcBef>
                <a:spcPts val="0"/>
              </a:spcBef>
              <a:spcAft>
                <a:spcPts val="0"/>
              </a:spcAft>
              <a:buClr>
                <a:srgbClr val="BF9000"/>
              </a:buClr>
              <a:buSzPts val="1400"/>
              <a:buFont typeface="Corbel"/>
              <a:buChar char="-"/>
            </a:pPr>
            <a:r>
              <a:rPr b="1" lang="en" sz="1400">
                <a:solidFill>
                  <a:srgbClr val="BF9000"/>
                </a:solidFill>
                <a:latin typeface="Corbel"/>
                <a:ea typeface="Corbel"/>
                <a:cs typeface="Corbel"/>
                <a:sym typeface="Corbel"/>
              </a:rPr>
              <a:t> The product sits in the </a:t>
            </a:r>
            <a:r>
              <a:rPr b="1" lang="en" sz="1400">
                <a:solidFill>
                  <a:srgbClr val="BF9000"/>
                </a:solidFill>
                <a:highlight>
                  <a:schemeClr val="dk1"/>
                </a:highlight>
                <a:latin typeface="Corbel"/>
                <a:ea typeface="Corbel"/>
                <a:cs typeface="Corbel"/>
                <a:sym typeface="Corbel"/>
              </a:rPr>
              <a:t>temperature-controlled rooms for 5–7 days at a time. </a:t>
            </a:r>
            <a:endParaRPr b="1" sz="1400">
              <a:solidFill>
                <a:srgbClr val="BF9000"/>
              </a:solidFill>
              <a:highlight>
                <a:schemeClr val="dk1"/>
              </a:highlight>
              <a:latin typeface="Corbel"/>
              <a:ea typeface="Corbel"/>
              <a:cs typeface="Corbel"/>
              <a:sym typeface="Corbel"/>
            </a:endParaRPr>
          </a:p>
          <a:p>
            <a:pPr indent="-317500" lvl="1" marL="914400" rtl="0" algn="l">
              <a:lnSpc>
                <a:spcPct val="100000"/>
              </a:lnSpc>
              <a:spcBef>
                <a:spcPts val="0"/>
              </a:spcBef>
              <a:spcAft>
                <a:spcPts val="0"/>
              </a:spcAft>
              <a:buClr>
                <a:srgbClr val="BF9000"/>
              </a:buClr>
              <a:buSzPts val="1400"/>
              <a:buFont typeface="Corbel"/>
              <a:buChar char="-"/>
            </a:pPr>
            <a:r>
              <a:rPr b="1" lang="en" sz="1400">
                <a:solidFill>
                  <a:srgbClr val="BF9000"/>
                </a:solidFill>
                <a:highlight>
                  <a:schemeClr val="dk1"/>
                </a:highlight>
                <a:latin typeface="Corbel"/>
                <a:ea typeface="Corbel"/>
                <a:cs typeface="Corbel"/>
                <a:sym typeface="Corbel"/>
              </a:rPr>
              <a:t>Air must continue to be circulated in the storage rooms. Simultaneously, controlled amounts of ethylene gas and hydrocarbons are fed into the rooms, which triggers a ripening of the banana.</a:t>
            </a:r>
            <a:endParaRPr b="1" sz="1400">
              <a:solidFill>
                <a:srgbClr val="BF9000"/>
              </a:solidFill>
              <a:highlight>
                <a:schemeClr val="dk1"/>
              </a:highlight>
              <a:latin typeface="Corbel"/>
              <a:ea typeface="Corbel"/>
              <a:cs typeface="Corbel"/>
              <a:sym typeface="Corbel"/>
            </a:endParaRPr>
          </a:p>
        </p:txBody>
      </p:sp>
      <p:pic>
        <p:nvPicPr>
          <p:cNvPr id="160" name="Google Shape;160;p27"/>
          <p:cNvPicPr preferRelativeResize="0"/>
          <p:nvPr/>
        </p:nvPicPr>
        <p:blipFill>
          <a:blip r:embed="rId3">
            <a:alphaModFix/>
          </a:blip>
          <a:stretch>
            <a:fillRect/>
          </a:stretch>
        </p:blipFill>
        <p:spPr>
          <a:xfrm>
            <a:off x="4912999" y="742000"/>
            <a:ext cx="3928425" cy="3493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8"/>
          <p:cNvSpPr txBox="1"/>
          <p:nvPr>
            <p:ph type="title"/>
          </p:nvPr>
        </p:nvSpPr>
        <p:spPr>
          <a:xfrm>
            <a:off x="145125" y="122550"/>
            <a:ext cx="4145400" cy="572700"/>
          </a:xfrm>
          <a:prstGeom prst="rect">
            <a:avLst/>
          </a:prstGeom>
        </p:spPr>
        <p:txBody>
          <a:bodyPr anchorCtr="0" anchor="t" bIns="91425" lIns="91425" spcFirstLastPara="1" rIns="91425" wrap="square" tIns="91425">
            <a:noAutofit/>
          </a:bodyPr>
          <a:lstStyle/>
          <a:p>
            <a:pPr indent="0" lvl="0" marL="0" rtl="0" algn="l">
              <a:lnSpc>
                <a:spcPct val="158000"/>
              </a:lnSpc>
              <a:spcBef>
                <a:spcPts val="2200"/>
              </a:spcBef>
              <a:spcAft>
                <a:spcPts val="0"/>
              </a:spcAft>
              <a:buClr>
                <a:schemeClr val="dk2"/>
              </a:buClr>
              <a:buSzPts val="1100"/>
              <a:buFont typeface="Arial"/>
              <a:buNone/>
            </a:pPr>
            <a:r>
              <a:rPr b="1" lang="en" sz="1500">
                <a:solidFill>
                  <a:srgbClr val="BF9000"/>
                </a:solidFill>
                <a:latin typeface="Corbel"/>
                <a:ea typeface="Corbel"/>
                <a:cs typeface="Corbel"/>
                <a:sym typeface="Corbel"/>
              </a:rPr>
              <a:t>4. Retail and Consumption</a:t>
            </a:r>
            <a:endParaRPr b="1" sz="1500">
              <a:solidFill>
                <a:srgbClr val="BF9000"/>
              </a:solidFill>
              <a:latin typeface="Corbel"/>
              <a:ea typeface="Corbel"/>
              <a:cs typeface="Corbel"/>
              <a:sym typeface="Corbel"/>
            </a:endParaRPr>
          </a:p>
          <a:p>
            <a:pPr indent="-323850" lvl="0" marL="457200" rtl="0" algn="l">
              <a:lnSpc>
                <a:spcPct val="158000"/>
              </a:lnSpc>
              <a:spcBef>
                <a:spcPts val="2200"/>
              </a:spcBef>
              <a:spcAft>
                <a:spcPts val="0"/>
              </a:spcAft>
              <a:buClr>
                <a:srgbClr val="BF9000"/>
              </a:buClr>
              <a:buSzPts val="1500"/>
              <a:buFont typeface="Corbel"/>
              <a:buChar char="-"/>
            </a:pPr>
            <a:r>
              <a:rPr lang="en" sz="1500">
                <a:solidFill>
                  <a:srgbClr val="BF9000"/>
                </a:solidFill>
                <a:latin typeface="Corbel"/>
                <a:ea typeface="Corbel"/>
                <a:cs typeface="Corbel"/>
                <a:sym typeface="Corbel"/>
              </a:rPr>
              <a:t>the final step before retail is inspection by a governed body to ensure quality and health &amp; safety of the product.</a:t>
            </a:r>
            <a:endParaRPr sz="1500">
              <a:solidFill>
                <a:srgbClr val="BF9000"/>
              </a:solidFill>
              <a:latin typeface="Corbel"/>
              <a:ea typeface="Corbel"/>
              <a:cs typeface="Corbel"/>
              <a:sym typeface="Corbel"/>
            </a:endParaRPr>
          </a:p>
          <a:p>
            <a:pPr indent="-323850" lvl="0" marL="457200" rtl="0" algn="l">
              <a:lnSpc>
                <a:spcPct val="158000"/>
              </a:lnSpc>
              <a:spcBef>
                <a:spcPts val="0"/>
              </a:spcBef>
              <a:spcAft>
                <a:spcPts val="0"/>
              </a:spcAft>
              <a:buClr>
                <a:srgbClr val="BF9000"/>
              </a:buClr>
              <a:buSzPts val="1500"/>
              <a:buFont typeface="Corbel"/>
              <a:buChar char="-"/>
            </a:pPr>
            <a:r>
              <a:rPr lang="en" sz="1500">
                <a:solidFill>
                  <a:srgbClr val="BF9000"/>
                </a:solidFill>
                <a:latin typeface="Corbel"/>
                <a:ea typeface="Corbel"/>
                <a:cs typeface="Corbel"/>
                <a:sym typeface="Corbel"/>
              </a:rPr>
              <a:t>last step of the supply chain is last-leg logistics to retailers. At stores, unpacking, shelving and direct consumer-sales take place.</a:t>
            </a:r>
            <a:endParaRPr sz="1500">
              <a:solidFill>
                <a:srgbClr val="BF9000"/>
              </a:solidFill>
              <a:latin typeface="Corbel"/>
              <a:ea typeface="Corbel"/>
              <a:cs typeface="Corbel"/>
              <a:sym typeface="Corbel"/>
            </a:endParaRPr>
          </a:p>
          <a:p>
            <a:pPr indent="0" lvl="0" marL="457200" rtl="0" algn="l">
              <a:lnSpc>
                <a:spcPct val="158000"/>
              </a:lnSpc>
              <a:spcBef>
                <a:spcPts val="2200"/>
              </a:spcBef>
              <a:spcAft>
                <a:spcPts val="0"/>
              </a:spcAft>
              <a:buNone/>
            </a:pPr>
            <a:r>
              <a:t/>
            </a:r>
            <a:endParaRPr sz="1600">
              <a:latin typeface="Georgia"/>
              <a:ea typeface="Georgia"/>
              <a:cs typeface="Georgia"/>
              <a:sym typeface="Georgia"/>
            </a:endParaRPr>
          </a:p>
          <a:p>
            <a:pPr indent="0" lvl="0" marL="0" rtl="0" algn="l">
              <a:spcBef>
                <a:spcPts val="0"/>
              </a:spcBef>
              <a:spcAft>
                <a:spcPts val="0"/>
              </a:spcAft>
              <a:buNone/>
            </a:pPr>
            <a:r>
              <a:t/>
            </a:r>
            <a:endParaRPr/>
          </a:p>
        </p:txBody>
      </p:sp>
      <p:pic>
        <p:nvPicPr>
          <p:cNvPr id="166" name="Google Shape;166;p28"/>
          <p:cNvPicPr preferRelativeResize="0"/>
          <p:nvPr/>
        </p:nvPicPr>
        <p:blipFill>
          <a:blip r:embed="rId3">
            <a:alphaModFix/>
          </a:blip>
          <a:stretch>
            <a:fillRect/>
          </a:stretch>
        </p:blipFill>
        <p:spPr>
          <a:xfrm>
            <a:off x="5027750" y="1017725"/>
            <a:ext cx="3790703" cy="260365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9"/>
          <p:cNvSpPr txBox="1"/>
          <p:nvPr>
            <p:ph type="title"/>
          </p:nvPr>
        </p:nvSpPr>
        <p:spPr>
          <a:xfrm>
            <a:off x="247350" y="98475"/>
            <a:ext cx="62322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BF9000"/>
                </a:solidFill>
                <a:latin typeface="Calibri"/>
                <a:ea typeface="Calibri"/>
                <a:cs typeface="Calibri"/>
                <a:sym typeface="Calibri"/>
              </a:rPr>
              <a:t>Injustice/ Demand/ Controversy/ </a:t>
            </a:r>
            <a:endParaRPr b="1" sz="1800">
              <a:solidFill>
                <a:srgbClr val="BF9000"/>
              </a:solidFill>
              <a:latin typeface="Calibri"/>
              <a:ea typeface="Calibri"/>
              <a:cs typeface="Calibri"/>
              <a:sym typeface="Calibri"/>
            </a:endParaRPr>
          </a:p>
        </p:txBody>
      </p:sp>
      <p:sp>
        <p:nvSpPr>
          <p:cNvPr id="172" name="Google Shape;172;p29"/>
          <p:cNvSpPr txBox="1"/>
          <p:nvPr>
            <p:ph idx="1" type="body"/>
          </p:nvPr>
        </p:nvSpPr>
        <p:spPr>
          <a:xfrm>
            <a:off x="1062500" y="726325"/>
            <a:ext cx="77325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BF9000"/>
                </a:solidFill>
                <a:highlight>
                  <a:schemeClr val="dk1"/>
                </a:highlight>
                <a:latin typeface="Georgia"/>
                <a:ea typeface="Georgia"/>
                <a:cs typeface="Georgia"/>
                <a:sym typeface="Georgia"/>
              </a:rPr>
              <a:t> </a:t>
            </a:r>
            <a:r>
              <a:rPr b="1" lang="en" sz="1400">
                <a:solidFill>
                  <a:srgbClr val="BF9000"/>
                </a:solidFill>
                <a:highlight>
                  <a:schemeClr val="dk1"/>
                </a:highlight>
                <a:latin typeface="Corbel"/>
                <a:ea typeface="Corbel"/>
                <a:cs typeface="Corbel"/>
                <a:sym typeface="Corbel"/>
              </a:rPr>
              <a:t>Historically,</a:t>
            </a:r>
            <a:r>
              <a:rPr lang="en" sz="1400">
                <a:solidFill>
                  <a:srgbClr val="BF9000"/>
                </a:solidFill>
                <a:highlight>
                  <a:schemeClr val="dk1"/>
                </a:highlight>
                <a:latin typeface="Corbel"/>
                <a:ea typeface="Corbel"/>
                <a:cs typeface="Corbel"/>
                <a:sym typeface="Corbel"/>
              </a:rPr>
              <a:t> </a:t>
            </a:r>
            <a:r>
              <a:rPr b="1" lang="en" sz="1400">
                <a:solidFill>
                  <a:srgbClr val="BF9000"/>
                </a:solidFill>
                <a:highlight>
                  <a:schemeClr val="dk1"/>
                </a:highlight>
                <a:latin typeface="Corbel"/>
                <a:ea typeface="Corbel"/>
                <a:cs typeface="Corbel"/>
                <a:sym typeface="Corbel"/>
              </a:rPr>
              <a:t>Chiquita’s monopolies on ports and railroads allowed it to maintain a stranglehold over the Latin American economy, which </a:t>
            </a:r>
            <a:r>
              <a:rPr b="1" lang="en" sz="1400">
                <a:solidFill>
                  <a:srgbClr val="FF0000"/>
                </a:solidFill>
                <a:highlight>
                  <a:schemeClr val="dk1"/>
                </a:highlight>
                <a:latin typeface="Corbel"/>
                <a:ea typeface="Corbel"/>
                <a:cs typeface="Corbel"/>
                <a:sym typeface="Corbel"/>
              </a:rPr>
              <a:t>allowed it to do as it pleased with little to no consequences</a:t>
            </a:r>
            <a:endParaRPr b="1" sz="1400">
              <a:solidFill>
                <a:srgbClr val="FF0000"/>
              </a:solidFill>
              <a:highlight>
                <a:schemeClr val="dk1"/>
              </a:highlight>
              <a:latin typeface="Corbel"/>
              <a:ea typeface="Corbel"/>
              <a:cs typeface="Corbel"/>
              <a:sym typeface="Corbel"/>
            </a:endParaRPr>
          </a:p>
          <a:p>
            <a:pPr indent="-317500" lvl="0" marL="457200" rtl="0" algn="l">
              <a:spcBef>
                <a:spcPts val="1600"/>
              </a:spcBef>
              <a:spcAft>
                <a:spcPts val="0"/>
              </a:spcAft>
              <a:buClr>
                <a:srgbClr val="BF9000"/>
              </a:buClr>
              <a:buSzPts val="1400"/>
              <a:buFont typeface="Corbel"/>
              <a:buChar char="-"/>
            </a:pPr>
            <a:r>
              <a:rPr b="1" lang="en" sz="1400">
                <a:solidFill>
                  <a:srgbClr val="BF9000"/>
                </a:solidFill>
                <a:highlight>
                  <a:schemeClr val="dk1"/>
                </a:highlight>
                <a:latin typeface="Corbel"/>
                <a:ea typeface="Corbel"/>
                <a:cs typeface="Corbel"/>
                <a:sym typeface="Corbel"/>
              </a:rPr>
              <a:t>Chiquita was the first major banana exporter to be involved in certification.</a:t>
            </a:r>
            <a:endParaRPr b="1" sz="1400">
              <a:solidFill>
                <a:srgbClr val="BF9000"/>
              </a:solidFill>
              <a:highlight>
                <a:schemeClr val="dk1"/>
              </a:highlight>
              <a:latin typeface="Corbel"/>
              <a:ea typeface="Corbel"/>
              <a:cs typeface="Corbel"/>
              <a:sym typeface="Corbel"/>
            </a:endParaRPr>
          </a:p>
          <a:p>
            <a:pPr indent="-317500" lvl="1" marL="914400" rtl="0" algn="l">
              <a:spcBef>
                <a:spcPts val="0"/>
              </a:spcBef>
              <a:spcAft>
                <a:spcPts val="0"/>
              </a:spcAft>
              <a:buClr>
                <a:srgbClr val="BF9000"/>
              </a:buClr>
              <a:buSzPts val="1400"/>
              <a:buFont typeface="Corbel"/>
              <a:buChar char="○"/>
            </a:pPr>
            <a:r>
              <a:rPr b="1" lang="en" sz="1400">
                <a:solidFill>
                  <a:srgbClr val="BF9000"/>
                </a:solidFill>
                <a:highlight>
                  <a:schemeClr val="dk1"/>
                </a:highlight>
                <a:latin typeface="Corbel"/>
                <a:ea typeface="Corbel"/>
                <a:cs typeface="Corbel"/>
                <a:sym typeface="Corbel"/>
              </a:rPr>
              <a:t>In 1992 Chiquita, with the help of the Rainforest Alliance started the Better Banana Project (BBP).</a:t>
            </a:r>
            <a:endParaRPr b="1" sz="1400">
              <a:solidFill>
                <a:srgbClr val="BF9000"/>
              </a:solidFill>
              <a:highlight>
                <a:schemeClr val="dk1"/>
              </a:highlight>
              <a:latin typeface="Corbel"/>
              <a:ea typeface="Corbel"/>
              <a:cs typeface="Corbel"/>
              <a:sym typeface="Corbel"/>
            </a:endParaRPr>
          </a:p>
          <a:p>
            <a:pPr indent="-317500" lvl="1" marL="914400" rtl="0" algn="l">
              <a:spcBef>
                <a:spcPts val="0"/>
              </a:spcBef>
              <a:spcAft>
                <a:spcPts val="0"/>
              </a:spcAft>
              <a:buClr>
                <a:srgbClr val="BF9000"/>
              </a:buClr>
              <a:buSzPts val="1400"/>
              <a:buFont typeface="Corbel"/>
              <a:buChar char="○"/>
            </a:pPr>
            <a:r>
              <a:rPr b="1" lang="en" sz="1400">
                <a:solidFill>
                  <a:srgbClr val="BF9000"/>
                </a:solidFill>
                <a:highlight>
                  <a:schemeClr val="dk1"/>
                </a:highlight>
                <a:latin typeface="Corbel"/>
                <a:ea typeface="Corbel"/>
                <a:cs typeface="Corbel"/>
                <a:sym typeface="Corbel"/>
              </a:rPr>
              <a:t>As early as 2001 Chiquita was able to get all its farms in Latin American certified under these standards as a way of restoring its reputation</a:t>
            </a:r>
            <a:endParaRPr b="1" sz="1400">
              <a:solidFill>
                <a:srgbClr val="BF9000"/>
              </a:solidFill>
              <a:highlight>
                <a:schemeClr val="dk1"/>
              </a:highlight>
              <a:latin typeface="Corbel"/>
              <a:ea typeface="Corbel"/>
              <a:cs typeface="Corbel"/>
              <a:sym typeface="Corbel"/>
            </a:endParaRPr>
          </a:p>
          <a:p>
            <a:pPr indent="-317500" lvl="1" marL="914400" rtl="0" algn="l">
              <a:spcBef>
                <a:spcPts val="0"/>
              </a:spcBef>
              <a:spcAft>
                <a:spcPts val="0"/>
              </a:spcAft>
              <a:buClr>
                <a:srgbClr val="BF9000"/>
              </a:buClr>
              <a:buSzPts val="1400"/>
              <a:buFont typeface="Corbel"/>
              <a:buChar char="○"/>
            </a:pPr>
            <a:r>
              <a:rPr b="1" lang="en" sz="1400">
                <a:solidFill>
                  <a:srgbClr val="BF9000"/>
                </a:solidFill>
                <a:highlight>
                  <a:schemeClr val="dk1"/>
                </a:highlight>
                <a:latin typeface="Corbel"/>
                <a:ea typeface="Corbel"/>
                <a:cs typeface="Corbel"/>
                <a:sym typeface="Corbel"/>
              </a:rPr>
              <a:t>Many other companies and NGOs saw the BBP as just a Chiquita program, even though this certification was open to other corporations. Chiquita has made a startling turn around in its image.</a:t>
            </a:r>
            <a:endParaRPr b="1" sz="1400">
              <a:solidFill>
                <a:srgbClr val="BF9000"/>
              </a:solidFill>
              <a:highlight>
                <a:schemeClr val="dk1"/>
              </a:highlight>
              <a:latin typeface="Corbel"/>
              <a:ea typeface="Corbel"/>
              <a:cs typeface="Corbel"/>
              <a:sym typeface="Corbel"/>
            </a:endParaRPr>
          </a:p>
          <a:p>
            <a:pPr indent="-317500" lvl="0" marL="457200" rtl="0" algn="l">
              <a:spcBef>
                <a:spcPts val="0"/>
              </a:spcBef>
              <a:spcAft>
                <a:spcPts val="0"/>
              </a:spcAft>
              <a:buClr>
                <a:srgbClr val="BF9000"/>
              </a:buClr>
              <a:buSzPts val="1400"/>
              <a:buFont typeface="Corbel"/>
              <a:buChar char="●"/>
            </a:pPr>
            <a:r>
              <a:rPr b="1" lang="en" sz="1400">
                <a:solidFill>
                  <a:srgbClr val="BF9000"/>
                </a:solidFill>
                <a:highlight>
                  <a:schemeClr val="dk1"/>
                </a:highlight>
                <a:latin typeface="Corbel"/>
                <a:ea typeface="Corbel"/>
                <a:cs typeface="Corbel"/>
                <a:sym typeface="Corbel"/>
              </a:rPr>
              <a:t>Using certification programs and working with NGOs Chiquita has been trying to transform its image into one of a responsible company. ​</a:t>
            </a:r>
            <a:endParaRPr b="1" sz="1400">
              <a:solidFill>
                <a:srgbClr val="BF9000"/>
              </a:solidFill>
              <a:highlight>
                <a:schemeClr val="dk1"/>
              </a:highlight>
              <a:latin typeface="Corbel"/>
              <a:ea typeface="Corbel"/>
              <a:cs typeface="Corbel"/>
              <a:sym typeface="Corbel"/>
            </a:endParaRPr>
          </a:p>
          <a:p>
            <a:pPr indent="0" lvl="0" marL="0" rtl="0" algn="l">
              <a:spcBef>
                <a:spcPts val="0"/>
              </a:spcBef>
              <a:spcAft>
                <a:spcPts val="1600"/>
              </a:spcAft>
              <a:buNone/>
            </a:pPr>
            <a:r>
              <a:t/>
            </a:r>
            <a:endParaRPr sz="1400">
              <a:latin typeface="Corbel"/>
              <a:ea typeface="Corbel"/>
              <a:cs typeface="Corbel"/>
              <a:sym typeface="Corbe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30"/>
          <p:cNvSpPr txBox="1"/>
          <p:nvPr>
            <p:ph idx="1" type="body"/>
          </p:nvPr>
        </p:nvSpPr>
        <p:spPr>
          <a:xfrm>
            <a:off x="110325" y="242500"/>
            <a:ext cx="6591900" cy="94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a:solidFill>
                  <a:srgbClr val="BF9000"/>
                </a:solidFill>
                <a:highlight>
                  <a:schemeClr val="dk1"/>
                </a:highlight>
                <a:latin typeface="Corbel"/>
                <a:ea typeface="Corbel"/>
                <a:cs typeface="Corbel"/>
                <a:sym typeface="Corbel"/>
              </a:rPr>
              <a:t>Chiquita and the WTO vs. the EU</a:t>
            </a:r>
            <a:endParaRPr b="1">
              <a:solidFill>
                <a:srgbClr val="BF9000"/>
              </a:solidFill>
              <a:highlight>
                <a:schemeClr val="dk1"/>
              </a:highlight>
              <a:latin typeface="Corbel"/>
              <a:ea typeface="Corbel"/>
              <a:cs typeface="Corbel"/>
              <a:sym typeface="Corbel"/>
            </a:endParaRPr>
          </a:p>
          <a:p>
            <a:pPr indent="-311150" lvl="0" marL="457200" rtl="0" algn="l">
              <a:spcBef>
                <a:spcPts val="0"/>
              </a:spcBef>
              <a:spcAft>
                <a:spcPts val="0"/>
              </a:spcAft>
              <a:buClr>
                <a:srgbClr val="BF9000"/>
              </a:buClr>
              <a:buSzPts val="1300"/>
              <a:buFont typeface="Corbel"/>
              <a:buChar char="●"/>
            </a:pPr>
            <a:r>
              <a:rPr b="1" lang="en">
                <a:solidFill>
                  <a:srgbClr val="BF9000"/>
                </a:solidFill>
                <a:highlight>
                  <a:schemeClr val="dk1"/>
                </a:highlight>
                <a:latin typeface="Corbel"/>
                <a:ea typeface="Corbel"/>
                <a:cs typeface="Corbel"/>
                <a:sym typeface="Corbel"/>
              </a:rPr>
              <a:t>the US and several Central American Countries began challenging tariffs, called “banana regimes”</a:t>
            </a:r>
            <a:endParaRPr b="1">
              <a:solidFill>
                <a:srgbClr val="BF9000"/>
              </a:solidFill>
              <a:highlight>
                <a:schemeClr val="dk1"/>
              </a:highlight>
              <a:latin typeface="Corbel"/>
              <a:ea typeface="Corbel"/>
              <a:cs typeface="Corbel"/>
              <a:sym typeface="Corbel"/>
            </a:endParaRPr>
          </a:p>
          <a:p>
            <a:pPr indent="-311150" lvl="1" marL="914400" rtl="0" algn="l">
              <a:spcBef>
                <a:spcPts val="0"/>
              </a:spcBef>
              <a:spcAft>
                <a:spcPts val="0"/>
              </a:spcAft>
              <a:buClr>
                <a:srgbClr val="BF9000"/>
              </a:buClr>
              <a:buSzPts val="1300"/>
              <a:buFont typeface="Corbel"/>
              <a:buChar char="○"/>
            </a:pPr>
            <a:r>
              <a:rPr b="1" lang="en" sz="1300">
                <a:solidFill>
                  <a:srgbClr val="BF9000"/>
                </a:solidFill>
                <a:highlight>
                  <a:schemeClr val="dk1"/>
                </a:highlight>
                <a:latin typeface="Corbel"/>
                <a:ea typeface="Corbel"/>
                <a:cs typeface="Corbel"/>
                <a:sym typeface="Corbel"/>
              </a:rPr>
              <a:t>EU imposed on banana imports that were not from the Caribbean, Africa, or the Pacific, all former colonial areas of Europe.  </a:t>
            </a:r>
            <a:endParaRPr b="1" sz="1300">
              <a:solidFill>
                <a:srgbClr val="BF9000"/>
              </a:solidFill>
              <a:highlight>
                <a:schemeClr val="dk1"/>
              </a:highlight>
              <a:latin typeface="Corbel"/>
              <a:ea typeface="Corbel"/>
              <a:cs typeface="Corbel"/>
              <a:sym typeface="Corbel"/>
            </a:endParaRPr>
          </a:p>
          <a:p>
            <a:pPr indent="-311150" lvl="1" marL="914400" rtl="0" algn="l">
              <a:spcBef>
                <a:spcPts val="0"/>
              </a:spcBef>
              <a:spcAft>
                <a:spcPts val="0"/>
              </a:spcAft>
              <a:buClr>
                <a:srgbClr val="BF9000"/>
              </a:buClr>
              <a:buSzPts val="1300"/>
              <a:buFont typeface="Corbel"/>
              <a:buChar char="○"/>
            </a:pPr>
            <a:r>
              <a:rPr b="1" lang="en" sz="1300">
                <a:solidFill>
                  <a:srgbClr val="BF9000"/>
                </a:solidFill>
                <a:highlight>
                  <a:schemeClr val="dk1"/>
                </a:highlight>
                <a:latin typeface="Corbel"/>
                <a:ea typeface="Corbel"/>
                <a:cs typeface="Corbel"/>
                <a:sym typeface="Corbel"/>
              </a:rPr>
              <a:t>these tariffs did not hurt the US’s economy, but Chiquita claimed it reduced its share of the European market by over 50%.</a:t>
            </a:r>
            <a:endParaRPr b="1" sz="1300">
              <a:solidFill>
                <a:srgbClr val="BF9000"/>
              </a:solidFill>
              <a:highlight>
                <a:schemeClr val="dk1"/>
              </a:highlight>
              <a:latin typeface="Corbel"/>
              <a:ea typeface="Corbel"/>
              <a:cs typeface="Corbel"/>
              <a:sym typeface="Corbel"/>
            </a:endParaRPr>
          </a:p>
          <a:p>
            <a:pPr indent="-311150" lvl="1" marL="914400" rtl="0" algn="l">
              <a:spcBef>
                <a:spcPts val="0"/>
              </a:spcBef>
              <a:spcAft>
                <a:spcPts val="0"/>
              </a:spcAft>
              <a:buClr>
                <a:srgbClr val="BF9000"/>
              </a:buClr>
              <a:buSzPts val="1300"/>
              <a:buFont typeface="Corbel"/>
              <a:buChar char="○"/>
            </a:pPr>
            <a:r>
              <a:rPr b="1" lang="en" sz="1300">
                <a:solidFill>
                  <a:srgbClr val="BF9000"/>
                </a:solidFill>
                <a:highlight>
                  <a:schemeClr val="dk1"/>
                </a:highlight>
                <a:latin typeface="Corbel"/>
                <a:ea typeface="Corbel"/>
                <a:cs typeface="Corbel"/>
                <a:sym typeface="Corbel"/>
              </a:rPr>
              <a:t>CEO of Chiquita and other executives were some of the largest campaign contributors to both the Republican and Democratic Parties in the 1993-1994 election cycle. This is often cited as the reason why the US would become involved in a lengthy trade dispute for a company whose majority workforce and facilities were outside the US.</a:t>
            </a:r>
            <a:endParaRPr b="1" sz="1300">
              <a:solidFill>
                <a:srgbClr val="BF9000"/>
              </a:solidFill>
              <a:highlight>
                <a:schemeClr val="dk1"/>
              </a:highlight>
              <a:latin typeface="Corbel"/>
              <a:ea typeface="Corbel"/>
              <a:cs typeface="Corbel"/>
              <a:sym typeface="Corbel"/>
            </a:endParaRPr>
          </a:p>
          <a:p>
            <a:pPr indent="-311150" lvl="1" marL="914400" rtl="0" algn="l">
              <a:spcBef>
                <a:spcPts val="0"/>
              </a:spcBef>
              <a:spcAft>
                <a:spcPts val="0"/>
              </a:spcAft>
              <a:buClr>
                <a:srgbClr val="BF9000"/>
              </a:buClr>
              <a:buSzPts val="1300"/>
              <a:buFont typeface="Corbel"/>
              <a:buChar char="○"/>
            </a:pPr>
            <a:r>
              <a:rPr b="1" lang="en" sz="1300">
                <a:solidFill>
                  <a:srgbClr val="BF9000"/>
                </a:solidFill>
                <a:highlight>
                  <a:schemeClr val="dk1"/>
                </a:highlight>
                <a:latin typeface="Corbel"/>
                <a:ea typeface="Corbel"/>
                <a:cs typeface="Corbel"/>
                <a:sym typeface="Corbel"/>
              </a:rPr>
              <a:t>After years of debate, the World Trade Organization ruled against the EU’s tariffs, and forced the EU to reduce taxes on banana imports from Central America.</a:t>
            </a:r>
            <a:endParaRPr b="1" sz="1300">
              <a:solidFill>
                <a:srgbClr val="BF9000"/>
              </a:solidFill>
              <a:highlight>
                <a:schemeClr val="dk1"/>
              </a:highlight>
              <a:latin typeface="Corbel"/>
              <a:ea typeface="Corbel"/>
              <a:cs typeface="Corbel"/>
              <a:sym typeface="Corbel"/>
            </a:endParaRPr>
          </a:p>
          <a:p>
            <a:pPr indent="-311150" lvl="1" marL="914400" rtl="0" algn="l">
              <a:spcBef>
                <a:spcPts val="0"/>
              </a:spcBef>
              <a:spcAft>
                <a:spcPts val="0"/>
              </a:spcAft>
              <a:buClr>
                <a:srgbClr val="BF9000"/>
              </a:buClr>
              <a:buSzPts val="1300"/>
              <a:buFont typeface="Corbel"/>
              <a:buChar char="○"/>
            </a:pPr>
            <a:r>
              <a:rPr b="1" lang="en" sz="1300">
                <a:solidFill>
                  <a:srgbClr val="BF9000"/>
                </a:solidFill>
                <a:highlight>
                  <a:schemeClr val="dk1"/>
                </a:highlight>
                <a:latin typeface="Corbel"/>
                <a:ea typeface="Corbel"/>
                <a:cs typeface="Corbel"/>
                <a:sym typeface="Corbel"/>
              </a:rPr>
              <a:t>While Chiquita “claimed victory, stating that for every ten-euro reduction in tariff, the brand will save about twelve million dollars a year”, the Caribbean's banana industry was effectively destroyed as it could not compete with Central American banana plantations without the higher tariffs</a:t>
            </a:r>
            <a:endParaRPr b="1" sz="1300">
              <a:solidFill>
                <a:srgbClr val="BF9000"/>
              </a:solidFill>
              <a:highlight>
                <a:schemeClr val="dk1"/>
              </a:highlight>
              <a:latin typeface="Corbel"/>
              <a:ea typeface="Corbel"/>
              <a:cs typeface="Corbel"/>
              <a:sym typeface="Corbel"/>
            </a:endParaRPr>
          </a:p>
        </p:txBody>
      </p:sp>
      <p:pic>
        <p:nvPicPr>
          <p:cNvPr id="178" name="Google Shape;178;p30"/>
          <p:cNvPicPr preferRelativeResize="0"/>
          <p:nvPr/>
        </p:nvPicPr>
        <p:blipFill>
          <a:blip r:embed="rId3">
            <a:alphaModFix/>
          </a:blip>
          <a:stretch>
            <a:fillRect/>
          </a:stretch>
        </p:blipFill>
        <p:spPr>
          <a:xfrm>
            <a:off x="6836549" y="1088349"/>
            <a:ext cx="1932249" cy="23548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pic>
        <p:nvPicPr>
          <p:cNvPr id="183" name="Google Shape;183;p31"/>
          <p:cNvPicPr preferRelativeResize="0"/>
          <p:nvPr/>
        </p:nvPicPr>
        <p:blipFill>
          <a:blip r:embed="rId3">
            <a:alphaModFix/>
          </a:blip>
          <a:stretch>
            <a:fillRect/>
          </a:stretch>
        </p:blipFill>
        <p:spPr>
          <a:xfrm>
            <a:off x="314650" y="239350"/>
            <a:ext cx="3730800" cy="1985651"/>
          </a:xfrm>
          <a:prstGeom prst="rect">
            <a:avLst/>
          </a:prstGeom>
          <a:noFill/>
          <a:ln>
            <a:noFill/>
          </a:ln>
        </p:spPr>
      </p:pic>
      <p:pic>
        <p:nvPicPr>
          <p:cNvPr id="184" name="Google Shape;184;p31"/>
          <p:cNvPicPr preferRelativeResize="0"/>
          <p:nvPr/>
        </p:nvPicPr>
        <p:blipFill>
          <a:blip r:embed="rId4">
            <a:alphaModFix/>
          </a:blip>
          <a:stretch>
            <a:fillRect/>
          </a:stretch>
        </p:blipFill>
        <p:spPr>
          <a:xfrm>
            <a:off x="4724400" y="239350"/>
            <a:ext cx="4267201" cy="4369524"/>
          </a:xfrm>
          <a:prstGeom prst="rect">
            <a:avLst/>
          </a:prstGeom>
          <a:noFill/>
          <a:ln>
            <a:noFill/>
          </a:ln>
        </p:spPr>
      </p:pic>
      <p:pic>
        <p:nvPicPr>
          <p:cNvPr id="185" name="Google Shape;185;p31"/>
          <p:cNvPicPr preferRelativeResize="0"/>
          <p:nvPr/>
        </p:nvPicPr>
        <p:blipFill>
          <a:blip r:embed="rId5">
            <a:alphaModFix/>
          </a:blip>
          <a:stretch>
            <a:fillRect/>
          </a:stretch>
        </p:blipFill>
        <p:spPr>
          <a:xfrm>
            <a:off x="314650" y="2399075"/>
            <a:ext cx="3730800" cy="2209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Google Shape;70;p14"/>
          <p:cNvSpPr txBox="1"/>
          <p:nvPr>
            <p:ph type="title"/>
          </p:nvPr>
        </p:nvSpPr>
        <p:spPr>
          <a:xfrm>
            <a:off x="260725" y="412750"/>
            <a:ext cx="7168800" cy="12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000">
                <a:solidFill>
                  <a:srgbClr val="F1C232"/>
                </a:solidFill>
                <a:latin typeface="Corbel"/>
                <a:ea typeface="Corbel"/>
                <a:cs typeface="Corbel"/>
                <a:sym typeface="Corbel"/>
              </a:rPr>
              <a:t>Bananas! </a:t>
            </a:r>
            <a:endParaRPr sz="4000">
              <a:solidFill>
                <a:srgbClr val="F1C232"/>
              </a:solidFill>
              <a:latin typeface="Corbel"/>
              <a:ea typeface="Corbel"/>
              <a:cs typeface="Corbel"/>
              <a:sym typeface="Corbel"/>
            </a:endParaRPr>
          </a:p>
        </p:txBody>
      </p:sp>
      <p:sp>
        <p:nvSpPr>
          <p:cNvPr id="71" name="Google Shape;71;p14"/>
          <p:cNvSpPr txBox="1"/>
          <p:nvPr>
            <p:ph idx="1" type="body"/>
          </p:nvPr>
        </p:nvSpPr>
        <p:spPr>
          <a:xfrm>
            <a:off x="495375" y="1866300"/>
            <a:ext cx="4689000" cy="1685700"/>
          </a:xfrm>
          <a:prstGeom prst="rect">
            <a:avLst/>
          </a:prstGeom>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Clr>
                <a:schemeClr val="lt1"/>
              </a:buClr>
              <a:buSzPts val="1500"/>
              <a:buFont typeface="Corbel"/>
              <a:buChar char="●"/>
            </a:pPr>
            <a:r>
              <a:rPr lang="en" sz="1500">
                <a:solidFill>
                  <a:schemeClr val="lt1"/>
                </a:solidFill>
                <a:latin typeface="Corbel"/>
                <a:ea typeface="Corbel"/>
                <a:cs typeface="Corbel"/>
                <a:sym typeface="Corbel"/>
              </a:rPr>
              <a:t>the world’s most popular fruit</a:t>
            </a:r>
            <a:endParaRPr sz="1500">
              <a:solidFill>
                <a:schemeClr val="lt1"/>
              </a:solidFill>
              <a:latin typeface="Corbel"/>
              <a:ea typeface="Corbel"/>
              <a:cs typeface="Corbel"/>
              <a:sym typeface="Corbel"/>
            </a:endParaRPr>
          </a:p>
          <a:p>
            <a:pPr indent="-323850" lvl="0" marL="457200" rtl="0" algn="l">
              <a:lnSpc>
                <a:spcPct val="150000"/>
              </a:lnSpc>
              <a:spcBef>
                <a:spcPts val="0"/>
              </a:spcBef>
              <a:spcAft>
                <a:spcPts val="0"/>
              </a:spcAft>
              <a:buClr>
                <a:schemeClr val="lt1"/>
              </a:buClr>
              <a:buSzPts val="1500"/>
              <a:buFont typeface="Corbel"/>
              <a:buChar char="●"/>
            </a:pPr>
            <a:r>
              <a:rPr lang="en" sz="1500">
                <a:solidFill>
                  <a:schemeClr val="lt1"/>
                </a:solidFill>
                <a:latin typeface="Corbel"/>
                <a:ea typeface="Corbel"/>
                <a:cs typeface="Corbel"/>
                <a:sym typeface="Corbel"/>
              </a:rPr>
              <a:t>they account for roughly 75 percent of the tropical fruit trade </a:t>
            </a:r>
            <a:endParaRPr sz="1500">
              <a:solidFill>
                <a:schemeClr val="lt1"/>
              </a:solidFill>
              <a:latin typeface="Corbel"/>
              <a:ea typeface="Corbel"/>
              <a:cs typeface="Corbel"/>
              <a:sym typeface="Corbel"/>
            </a:endParaRPr>
          </a:p>
          <a:p>
            <a:pPr indent="-323850" lvl="0" marL="457200" rtl="0" algn="l">
              <a:lnSpc>
                <a:spcPct val="150000"/>
              </a:lnSpc>
              <a:spcBef>
                <a:spcPts val="0"/>
              </a:spcBef>
              <a:spcAft>
                <a:spcPts val="0"/>
              </a:spcAft>
              <a:buClr>
                <a:schemeClr val="lt1"/>
              </a:buClr>
              <a:buSzPts val="1500"/>
              <a:buFont typeface="Corbel"/>
              <a:buChar char="●"/>
            </a:pPr>
            <a:r>
              <a:rPr lang="en" sz="1500">
                <a:solidFill>
                  <a:schemeClr val="lt1"/>
                </a:solidFill>
                <a:latin typeface="Corbel"/>
                <a:ea typeface="Corbel"/>
                <a:cs typeface="Corbel"/>
                <a:sym typeface="Corbel"/>
              </a:rPr>
              <a:t>more than a hundred billion are eaten annually</a:t>
            </a:r>
            <a:endParaRPr sz="1500">
              <a:solidFill>
                <a:schemeClr val="lt1"/>
              </a:solidFill>
              <a:latin typeface="Corbel"/>
              <a:ea typeface="Corbel"/>
              <a:cs typeface="Corbel"/>
              <a:sym typeface="Corbel"/>
            </a:endParaRPr>
          </a:p>
          <a:p>
            <a:pPr indent="-323850" lvl="0" marL="457200" rtl="0" algn="l">
              <a:lnSpc>
                <a:spcPct val="150000"/>
              </a:lnSpc>
              <a:spcBef>
                <a:spcPts val="0"/>
              </a:spcBef>
              <a:spcAft>
                <a:spcPts val="0"/>
              </a:spcAft>
              <a:buClr>
                <a:schemeClr val="lt1"/>
              </a:buClr>
              <a:buSzPts val="1500"/>
              <a:buFont typeface="Corbel"/>
              <a:buChar char="●"/>
            </a:pPr>
            <a:r>
              <a:rPr lang="en" sz="1500">
                <a:solidFill>
                  <a:schemeClr val="lt1"/>
                </a:solidFill>
                <a:latin typeface="Corbel"/>
                <a:ea typeface="Corbel"/>
                <a:cs typeface="Corbel"/>
                <a:sym typeface="Corbel"/>
              </a:rPr>
              <a:t>1890- Americans had never heard of bananas, by 1930- they were available at any supermarket, any time of the year</a:t>
            </a:r>
            <a:endParaRPr sz="1500">
              <a:solidFill>
                <a:schemeClr val="lt1"/>
              </a:solidFill>
              <a:latin typeface="Corbel"/>
              <a:ea typeface="Corbel"/>
              <a:cs typeface="Corbel"/>
              <a:sym typeface="Corbel"/>
            </a:endParaRPr>
          </a:p>
        </p:txBody>
      </p:sp>
      <p:pic>
        <p:nvPicPr>
          <p:cNvPr id="72" name="Google Shape;72;p14"/>
          <p:cNvPicPr preferRelativeResize="0"/>
          <p:nvPr/>
        </p:nvPicPr>
        <p:blipFill>
          <a:blip r:embed="rId3">
            <a:alphaModFix/>
          </a:blip>
          <a:stretch>
            <a:fillRect/>
          </a:stretch>
        </p:blipFill>
        <p:spPr>
          <a:xfrm>
            <a:off x="5399050" y="805249"/>
            <a:ext cx="3149254" cy="236195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2"/>
          <p:cNvSpPr txBox="1"/>
          <p:nvPr>
            <p:ph type="title"/>
          </p:nvPr>
        </p:nvSpPr>
        <p:spPr>
          <a:xfrm>
            <a:off x="231250" y="204575"/>
            <a:ext cx="5334900" cy="446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latin typeface="Corbel"/>
                <a:ea typeface="Corbel"/>
                <a:cs typeface="Corbel"/>
                <a:sym typeface="Corbel"/>
              </a:rPr>
              <a:t>Consumption</a:t>
            </a:r>
            <a:endParaRPr sz="3000">
              <a:latin typeface="Corbel"/>
              <a:ea typeface="Corbel"/>
              <a:cs typeface="Corbel"/>
              <a:sym typeface="Corbel"/>
            </a:endParaRPr>
          </a:p>
        </p:txBody>
      </p:sp>
      <p:sp>
        <p:nvSpPr>
          <p:cNvPr id="191" name="Google Shape;191;p32"/>
          <p:cNvSpPr txBox="1"/>
          <p:nvPr>
            <p:ph idx="1" type="body"/>
          </p:nvPr>
        </p:nvSpPr>
        <p:spPr>
          <a:xfrm>
            <a:off x="386950" y="761075"/>
            <a:ext cx="5334900" cy="94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1"/>
                </a:solidFill>
                <a:latin typeface="Corbel"/>
                <a:ea typeface="Corbel"/>
                <a:cs typeface="Corbel"/>
                <a:sym typeface="Corbel"/>
              </a:rPr>
              <a:t>Bananas top the list of most popular fresh fruits</a:t>
            </a:r>
            <a:endParaRPr sz="1400">
              <a:solidFill>
                <a:schemeClr val="lt1"/>
              </a:solidFill>
              <a:latin typeface="Corbel"/>
              <a:ea typeface="Corbel"/>
              <a:cs typeface="Corbel"/>
              <a:sym typeface="Corbel"/>
            </a:endParaRPr>
          </a:p>
          <a:p>
            <a:pPr indent="-317500" lvl="0" marL="457200" rtl="0" algn="l">
              <a:spcBef>
                <a:spcPts val="1600"/>
              </a:spcBef>
              <a:spcAft>
                <a:spcPts val="0"/>
              </a:spcAft>
              <a:buClr>
                <a:schemeClr val="lt1"/>
              </a:buClr>
              <a:buSzPts val="1400"/>
              <a:buFont typeface="Corbel"/>
              <a:buChar char="-"/>
            </a:pPr>
            <a:r>
              <a:rPr lang="en" sz="1400">
                <a:solidFill>
                  <a:schemeClr val="lt1"/>
                </a:solidFill>
                <a:latin typeface="Corbel"/>
                <a:ea typeface="Corbel"/>
                <a:cs typeface="Corbel"/>
                <a:sym typeface="Corbel"/>
              </a:rPr>
              <a:t>According to the report, the U.S. per capita consumption of fresh bananas amounted to approximately 28.54 pounds in 2017.</a:t>
            </a:r>
            <a:endParaRPr sz="1400">
              <a:solidFill>
                <a:schemeClr val="lt1"/>
              </a:solidFill>
              <a:latin typeface="Corbel"/>
              <a:ea typeface="Corbel"/>
              <a:cs typeface="Corbel"/>
              <a:sym typeface="Corbel"/>
            </a:endParaRPr>
          </a:p>
          <a:p>
            <a:pPr indent="0" lvl="0" marL="0" rtl="0" algn="l">
              <a:spcBef>
                <a:spcPts val="1600"/>
              </a:spcBef>
              <a:spcAft>
                <a:spcPts val="1600"/>
              </a:spcAft>
              <a:buNone/>
            </a:pPr>
            <a:r>
              <a:t/>
            </a:r>
            <a:endParaRPr sz="1400">
              <a:solidFill>
                <a:schemeClr val="lt1"/>
              </a:solidFill>
              <a:highlight>
                <a:srgbClr val="BF9000"/>
              </a:highlight>
              <a:latin typeface="Corbel"/>
              <a:ea typeface="Corbel"/>
              <a:cs typeface="Corbel"/>
              <a:sym typeface="Corbel"/>
            </a:endParaRPr>
          </a:p>
        </p:txBody>
      </p:sp>
      <p:pic>
        <p:nvPicPr>
          <p:cNvPr id="192" name="Google Shape;192;p32"/>
          <p:cNvPicPr preferRelativeResize="0"/>
          <p:nvPr/>
        </p:nvPicPr>
        <p:blipFill>
          <a:blip r:embed="rId3">
            <a:alphaModFix/>
          </a:blip>
          <a:stretch>
            <a:fillRect/>
          </a:stretch>
        </p:blipFill>
        <p:spPr>
          <a:xfrm>
            <a:off x="6286477" y="501125"/>
            <a:ext cx="2120775" cy="3187825"/>
          </a:xfrm>
          <a:prstGeom prst="rect">
            <a:avLst/>
          </a:prstGeom>
          <a:noFill/>
          <a:ln>
            <a:noFill/>
          </a:ln>
        </p:spPr>
      </p:pic>
      <p:pic>
        <p:nvPicPr>
          <p:cNvPr id="193" name="Google Shape;193;p32"/>
          <p:cNvPicPr preferRelativeResize="0"/>
          <p:nvPr/>
        </p:nvPicPr>
        <p:blipFill>
          <a:blip r:embed="rId4">
            <a:alphaModFix/>
          </a:blip>
          <a:stretch>
            <a:fillRect/>
          </a:stretch>
        </p:blipFill>
        <p:spPr>
          <a:xfrm>
            <a:off x="737175" y="2098900"/>
            <a:ext cx="4634450" cy="2716550"/>
          </a:xfrm>
          <a:prstGeom prst="rect">
            <a:avLst/>
          </a:prstGeom>
          <a:noFill/>
          <a:ln>
            <a:noFill/>
          </a:ln>
        </p:spPr>
      </p:pic>
      <p:sp>
        <p:nvSpPr>
          <p:cNvPr id="194" name="Google Shape;194;p32"/>
          <p:cNvSpPr txBox="1"/>
          <p:nvPr/>
        </p:nvSpPr>
        <p:spPr>
          <a:xfrm>
            <a:off x="5497950" y="3984650"/>
            <a:ext cx="3429300" cy="530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chemeClr val="lt1"/>
                </a:solidFill>
                <a:latin typeface="Corbel"/>
                <a:ea typeface="Corbel"/>
                <a:cs typeface="Corbel"/>
                <a:sym typeface="Corbel"/>
              </a:rPr>
              <a:t>Per capita consumption of fresh bananas in the United States from 2000 to 2017 (in pounds)*</a:t>
            </a:r>
            <a:endParaRPr b="1">
              <a:solidFill>
                <a:schemeClr val="lt1"/>
              </a:solidFill>
              <a:latin typeface="Corbel"/>
              <a:ea typeface="Corbel"/>
              <a:cs typeface="Corbel"/>
              <a:sym typeface="Corbel"/>
            </a:endParaRPr>
          </a:p>
          <a:p>
            <a:pPr indent="0" lvl="0" marL="0" rtl="0" algn="l">
              <a:lnSpc>
                <a:spcPct val="115000"/>
              </a:lnSpc>
              <a:spcBef>
                <a:spcPts val="0"/>
              </a:spcBef>
              <a:spcAft>
                <a:spcPts val="0"/>
              </a:spcAft>
              <a:buNone/>
            </a:pPr>
            <a:r>
              <a:t/>
            </a:r>
            <a:endParaRPr b="1">
              <a:solidFill>
                <a:schemeClr val="lt1"/>
              </a:solidFill>
              <a:highlight>
                <a:srgbClr val="BF9000"/>
              </a:highlight>
              <a:latin typeface="Corbel"/>
              <a:ea typeface="Corbel"/>
              <a:cs typeface="Corbel"/>
              <a:sym typeface="Corbe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33"/>
          <p:cNvSpPr txBox="1"/>
          <p:nvPr>
            <p:ph type="title"/>
          </p:nvPr>
        </p:nvSpPr>
        <p:spPr>
          <a:xfrm>
            <a:off x="1975200" y="250650"/>
            <a:ext cx="5334900" cy="51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000"/>
              <a:t>How does the company present itself? </a:t>
            </a:r>
            <a:endParaRPr sz="2000"/>
          </a:p>
        </p:txBody>
      </p:sp>
      <p:sp>
        <p:nvSpPr>
          <p:cNvPr id="200" name="Google Shape;200;p33"/>
          <p:cNvSpPr txBox="1"/>
          <p:nvPr>
            <p:ph idx="1" type="body"/>
          </p:nvPr>
        </p:nvSpPr>
        <p:spPr>
          <a:xfrm>
            <a:off x="311700" y="2121425"/>
            <a:ext cx="5334900" cy="94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01" name="Google Shape;201;p33"/>
          <p:cNvPicPr preferRelativeResize="0"/>
          <p:nvPr/>
        </p:nvPicPr>
        <p:blipFill>
          <a:blip r:embed="rId3">
            <a:alphaModFix/>
          </a:blip>
          <a:stretch>
            <a:fillRect/>
          </a:stretch>
        </p:blipFill>
        <p:spPr>
          <a:xfrm>
            <a:off x="711100" y="842550"/>
            <a:ext cx="7721799" cy="40821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34"/>
          <p:cNvSpPr txBox="1"/>
          <p:nvPr>
            <p:ph type="title"/>
          </p:nvPr>
        </p:nvSpPr>
        <p:spPr>
          <a:xfrm>
            <a:off x="369200" y="218375"/>
            <a:ext cx="5334900" cy="72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solidFill>
                  <a:srgbClr val="BF9000"/>
                </a:solidFill>
                <a:latin typeface="Corbel"/>
                <a:ea typeface="Corbel"/>
                <a:cs typeface="Corbel"/>
                <a:sym typeface="Corbel"/>
              </a:rPr>
              <a:t>A</a:t>
            </a:r>
            <a:r>
              <a:rPr lang="en" sz="1800">
                <a:solidFill>
                  <a:srgbClr val="BF9000"/>
                </a:solidFill>
                <a:latin typeface="Corbel"/>
                <a:ea typeface="Corbel"/>
                <a:cs typeface="Corbel"/>
                <a:sym typeface="Corbel"/>
              </a:rPr>
              <a:t>ttempts at redemption: </a:t>
            </a:r>
            <a:endParaRPr sz="1800">
              <a:solidFill>
                <a:srgbClr val="BF9000"/>
              </a:solidFill>
              <a:latin typeface="Corbel"/>
              <a:ea typeface="Corbel"/>
              <a:cs typeface="Corbel"/>
              <a:sym typeface="Corbel"/>
            </a:endParaRPr>
          </a:p>
        </p:txBody>
      </p:sp>
      <p:sp>
        <p:nvSpPr>
          <p:cNvPr id="207" name="Google Shape;207;p34"/>
          <p:cNvSpPr txBox="1"/>
          <p:nvPr>
            <p:ph idx="1" type="body"/>
          </p:nvPr>
        </p:nvSpPr>
        <p:spPr>
          <a:xfrm>
            <a:off x="302125" y="1278825"/>
            <a:ext cx="5334900" cy="942600"/>
          </a:xfrm>
          <a:prstGeom prst="rect">
            <a:avLst/>
          </a:prstGeom>
        </p:spPr>
        <p:txBody>
          <a:bodyPr anchorCtr="0" anchor="t" bIns="91425" lIns="91425" spcFirstLastPara="1" rIns="91425" wrap="square" tIns="91425">
            <a:noAutofit/>
          </a:bodyPr>
          <a:lstStyle/>
          <a:p>
            <a:pPr indent="-317500" lvl="1" marL="914400" marR="330200" rtl="0" algn="l">
              <a:spcBef>
                <a:spcPts val="800"/>
              </a:spcBef>
              <a:spcAft>
                <a:spcPts val="0"/>
              </a:spcAft>
              <a:buClr>
                <a:schemeClr val="lt1"/>
              </a:buClr>
              <a:buSzPts val="1400"/>
              <a:buFont typeface="Corbel"/>
              <a:buChar char="○"/>
            </a:pPr>
            <a:r>
              <a:rPr b="1" lang="en" sz="1400">
                <a:solidFill>
                  <a:schemeClr val="lt1"/>
                </a:solidFill>
                <a:latin typeface="Corbel"/>
                <a:ea typeface="Corbel"/>
                <a:cs typeface="Corbel"/>
                <a:sym typeface="Corbel"/>
              </a:rPr>
              <a:t>In recent years Chiquita has tried to fixed its bad public image and improved its ethical performance through the development of a comprehensive Corporate Social Responsibility policy</a:t>
            </a:r>
            <a:endParaRPr b="1" sz="1400">
              <a:solidFill>
                <a:schemeClr val="lt1"/>
              </a:solidFill>
              <a:latin typeface="Corbel"/>
              <a:ea typeface="Corbel"/>
              <a:cs typeface="Corbel"/>
              <a:sym typeface="Corbel"/>
            </a:endParaRPr>
          </a:p>
          <a:p>
            <a:pPr indent="-317500" lvl="1" marL="914400" marR="330200" rtl="0" algn="l">
              <a:spcBef>
                <a:spcPts val="0"/>
              </a:spcBef>
              <a:spcAft>
                <a:spcPts val="0"/>
              </a:spcAft>
              <a:buClr>
                <a:schemeClr val="lt1"/>
              </a:buClr>
              <a:buSzPts val="1400"/>
              <a:buFont typeface="Corbel"/>
              <a:buChar char="○"/>
            </a:pPr>
            <a:r>
              <a:rPr b="1" lang="en" sz="1400">
                <a:solidFill>
                  <a:schemeClr val="lt1"/>
                </a:solidFill>
                <a:latin typeface="Corbel"/>
                <a:ea typeface="Corbel"/>
                <a:cs typeface="Corbel"/>
                <a:sym typeface="Corbel"/>
              </a:rPr>
              <a:t>Chiquita has also used its Better Banana Project as a sales argument to European retailers.</a:t>
            </a:r>
            <a:endParaRPr b="1" sz="1400">
              <a:solidFill>
                <a:schemeClr val="lt1"/>
              </a:solidFill>
              <a:latin typeface="Corbel"/>
              <a:ea typeface="Corbel"/>
              <a:cs typeface="Corbel"/>
              <a:sym typeface="Corbel"/>
            </a:endParaRPr>
          </a:p>
          <a:p>
            <a:pPr indent="-317500" lvl="1" marL="914400" marR="330200" rtl="0" algn="l">
              <a:spcBef>
                <a:spcPts val="0"/>
              </a:spcBef>
              <a:spcAft>
                <a:spcPts val="0"/>
              </a:spcAft>
              <a:buClr>
                <a:schemeClr val="lt1"/>
              </a:buClr>
              <a:buSzPts val="1400"/>
              <a:buFont typeface="Corbel"/>
              <a:buChar char="○"/>
            </a:pPr>
            <a:r>
              <a:rPr b="1" lang="en" sz="1400">
                <a:solidFill>
                  <a:schemeClr val="lt1"/>
                </a:solidFill>
                <a:latin typeface="Corbel"/>
                <a:ea typeface="Corbel"/>
                <a:cs typeface="Corbel"/>
                <a:sym typeface="Corbel"/>
              </a:rPr>
              <a:t>In 2016 they rebranded their banana as “playful by nature” and launched their “Just Smile Campaign”</a:t>
            </a:r>
            <a:endParaRPr b="1" sz="1400">
              <a:solidFill>
                <a:schemeClr val="lt1"/>
              </a:solidFill>
              <a:latin typeface="Corbel"/>
              <a:ea typeface="Corbel"/>
              <a:cs typeface="Corbel"/>
              <a:sym typeface="Corbel"/>
            </a:endParaRPr>
          </a:p>
          <a:p>
            <a:pPr indent="0" lvl="0" marL="0" marR="0" rtl="0" algn="l">
              <a:lnSpc>
                <a:spcPct val="115000"/>
              </a:lnSpc>
              <a:spcBef>
                <a:spcPts val="1500"/>
              </a:spcBef>
              <a:spcAft>
                <a:spcPts val="1500"/>
              </a:spcAft>
              <a:buNone/>
            </a:pPr>
            <a:r>
              <a:t/>
            </a:r>
            <a:endParaRPr b="1" sz="1400">
              <a:solidFill>
                <a:schemeClr val="lt1"/>
              </a:solidFill>
              <a:latin typeface="Corbel"/>
              <a:ea typeface="Corbel"/>
              <a:cs typeface="Corbel"/>
              <a:sym typeface="Corbel"/>
            </a:endParaRPr>
          </a:p>
        </p:txBody>
      </p:sp>
      <p:pic>
        <p:nvPicPr>
          <p:cNvPr id="208" name="Google Shape;208;p34"/>
          <p:cNvPicPr preferRelativeResize="0"/>
          <p:nvPr/>
        </p:nvPicPr>
        <p:blipFill>
          <a:blip r:embed="rId3">
            <a:alphaModFix/>
          </a:blip>
          <a:stretch>
            <a:fillRect/>
          </a:stretch>
        </p:blipFill>
        <p:spPr>
          <a:xfrm>
            <a:off x="5704100" y="676200"/>
            <a:ext cx="2645725" cy="1600200"/>
          </a:xfrm>
          <a:prstGeom prst="rect">
            <a:avLst/>
          </a:prstGeom>
          <a:noFill/>
          <a:ln>
            <a:noFill/>
          </a:ln>
        </p:spPr>
      </p:pic>
      <p:pic>
        <p:nvPicPr>
          <p:cNvPr id="209" name="Google Shape;209;p34"/>
          <p:cNvPicPr preferRelativeResize="0"/>
          <p:nvPr/>
        </p:nvPicPr>
        <p:blipFill>
          <a:blip r:embed="rId4">
            <a:alphaModFix/>
          </a:blip>
          <a:stretch>
            <a:fillRect/>
          </a:stretch>
        </p:blipFill>
        <p:spPr>
          <a:xfrm>
            <a:off x="5401200" y="2561875"/>
            <a:ext cx="3329150" cy="1685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5"/>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can we do? </a:t>
            </a:r>
            <a:endParaRPr/>
          </a:p>
        </p:txBody>
      </p:sp>
      <p:sp>
        <p:nvSpPr>
          <p:cNvPr id="215" name="Google Shape;215;p35"/>
          <p:cNvSpPr txBox="1"/>
          <p:nvPr>
            <p:ph idx="1" type="body"/>
          </p:nvPr>
        </p:nvSpPr>
        <p:spPr>
          <a:xfrm>
            <a:off x="4473200" y="549875"/>
            <a:ext cx="4300500" cy="333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741B47"/>
              </a:buClr>
              <a:buSzPts val="1200"/>
              <a:buFont typeface="Corbel"/>
              <a:buChar char="-"/>
            </a:pPr>
            <a:r>
              <a:rPr b="1" lang="en" sz="1200">
                <a:solidFill>
                  <a:srgbClr val="741B47"/>
                </a:solidFill>
                <a:highlight>
                  <a:schemeClr val="lt1"/>
                </a:highlight>
                <a:latin typeface="Corbel"/>
                <a:ea typeface="Corbel"/>
                <a:cs typeface="Corbel"/>
                <a:sym typeface="Corbel"/>
              </a:rPr>
              <a:t>Talk about it, tweet about it, post about it. </a:t>
            </a:r>
            <a:endParaRPr b="1" sz="1200">
              <a:solidFill>
                <a:srgbClr val="741B47"/>
              </a:solidFill>
              <a:highlight>
                <a:schemeClr val="lt1"/>
              </a:highlight>
              <a:latin typeface="Corbel"/>
              <a:ea typeface="Corbel"/>
              <a:cs typeface="Corbel"/>
              <a:sym typeface="Corbel"/>
            </a:endParaRPr>
          </a:p>
          <a:p>
            <a:pPr indent="-304800" lvl="0" marL="457200" rtl="0" algn="l">
              <a:spcBef>
                <a:spcPts val="0"/>
              </a:spcBef>
              <a:spcAft>
                <a:spcPts val="0"/>
              </a:spcAft>
              <a:buClr>
                <a:srgbClr val="741B47"/>
              </a:buClr>
              <a:buSzPts val="1200"/>
              <a:buFont typeface="Corbel"/>
              <a:buChar char="-"/>
            </a:pPr>
            <a:r>
              <a:rPr b="1" lang="en" sz="1200">
                <a:solidFill>
                  <a:srgbClr val="741B47"/>
                </a:solidFill>
                <a:highlight>
                  <a:schemeClr val="lt1"/>
                </a:highlight>
                <a:latin typeface="Corbel"/>
                <a:ea typeface="Corbel"/>
                <a:cs typeface="Corbel"/>
                <a:sym typeface="Corbel"/>
              </a:rPr>
              <a:t>Speak to dining services</a:t>
            </a:r>
            <a:endParaRPr b="1" sz="1200">
              <a:solidFill>
                <a:srgbClr val="741B47"/>
              </a:solidFill>
              <a:highlight>
                <a:schemeClr val="lt1"/>
              </a:highlight>
              <a:latin typeface="Corbel"/>
              <a:ea typeface="Corbel"/>
              <a:cs typeface="Corbel"/>
              <a:sym typeface="Corbel"/>
            </a:endParaRPr>
          </a:p>
          <a:p>
            <a:pPr indent="-304800" lvl="0" marL="457200" rtl="0" algn="l">
              <a:spcBef>
                <a:spcPts val="0"/>
              </a:spcBef>
              <a:spcAft>
                <a:spcPts val="0"/>
              </a:spcAft>
              <a:buClr>
                <a:srgbClr val="741B47"/>
              </a:buClr>
              <a:buSzPts val="1200"/>
              <a:buFont typeface="Corbel"/>
              <a:buChar char="-"/>
            </a:pPr>
            <a:r>
              <a:rPr b="1" lang="en" sz="1200">
                <a:solidFill>
                  <a:srgbClr val="741B47"/>
                </a:solidFill>
                <a:highlight>
                  <a:schemeClr val="lt1"/>
                </a:highlight>
                <a:latin typeface="Corbel"/>
                <a:ea typeface="Corbel"/>
                <a:cs typeface="Corbel"/>
                <a:sym typeface="Corbel"/>
              </a:rPr>
              <a:t>Protest! </a:t>
            </a:r>
            <a:endParaRPr b="1" sz="1200">
              <a:solidFill>
                <a:srgbClr val="741B47"/>
              </a:solidFill>
              <a:highlight>
                <a:schemeClr val="lt1"/>
              </a:highlight>
              <a:latin typeface="Corbel"/>
              <a:ea typeface="Corbel"/>
              <a:cs typeface="Corbel"/>
              <a:sym typeface="Corbel"/>
            </a:endParaRPr>
          </a:p>
          <a:p>
            <a:pPr indent="-304800" lvl="0" marL="457200" rtl="0" algn="l">
              <a:spcBef>
                <a:spcPts val="0"/>
              </a:spcBef>
              <a:spcAft>
                <a:spcPts val="0"/>
              </a:spcAft>
              <a:buClr>
                <a:srgbClr val="741B47"/>
              </a:buClr>
              <a:buSzPts val="1200"/>
              <a:buFont typeface="Corbel"/>
              <a:buChar char="-"/>
            </a:pPr>
            <a:r>
              <a:rPr b="1" lang="en" sz="1200">
                <a:solidFill>
                  <a:srgbClr val="741B47"/>
                </a:solidFill>
                <a:highlight>
                  <a:schemeClr val="lt1"/>
                </a:highlight>
                <a:latin typeface="Corbel"/>
                <a:ea typeface="Corbel"/>
                <a:cs typeface="Corbel"/>
                <a:sym typeface="Corbel"/>
              </a:rPr>
              <a:t>Start a petition at Ramapo </a:t>
            </a:r>
            <a:endParaRPr b="1" sz="1200">
              <a:solidFill>
                <a:srgbClr val="741B47"/>
              </a:solidFill>
              <a:highlight>
                <a:schemeClr val="lt1"/>
              </a:highlight>
              <a:latin typeface="Corbel"/>
              <a:ea typeface="Corbel"/>
              <a:cs typeface="Corbel"/>
              <a:sym typeface="Corbel"/>
            </a:endParaRPr>
          </a:p>
          <a:p>
            <a:pPr indent="-304800" lvl="0" marL="457200" rtl="0" algn="l">
              <a:spcBef>
                <a:spcPts val="0"/>
              </a:spcBef>
              <a:spcAft>
                <a:spcPts val="0"/>
              </a:spcAft>
              <a:buClr>
                <a:srgbClr val="741B47"/>
              </a:buClr>
              <a:buSzPts val="1200"/>
              <a:buFont typeface="Corbel"/>
              <a:buChar char="-"/>
            </a:pPr>
            <a:r>
              <a:rPr b="1" lang="en" sz="1200">
                <a:solidFill>
                  <a:srgbClr val="741B47"/>
                </a:solidFill>
                <a:highlight>
                  <a:schemeClr val="lt1"/>
                </a:highlight>
                <a:latin typeface="Corbel"/>
                <a:ea typeface="Corbel"/>
                <a:cs typeface="Corbel"/>
                <a:sym typeface="Corbel"/>
              </a:rPr>
              <a:t>Buy </a:t>
            </a:r>
            <a:r>
              <a:rPr b="1" lang="en" sz="1200">
                <a:solidFill>
                  <a:srgbClr val="741B47"/>
                </a:solidFill>
                <a:highlight>
                  <a:schemeClr val="lt1"/>
                </a:highlight>
                <a:latin typeface="Corbel"/>
                <a:ea typeface="Corbel"/>
                <a:cs typeface="Corbel"/>
                <a:sym typeface="Corbel"/>
              </a:rPr>
              <a:t>ethically</a:t>
            </a:r>
            <a:r>
              <a:rPr b="1" lang="en" sz="1200">
                <a:solidFill>
                  <a:srgbClr val="741B47"/>
                </a:solidFill>
                <a:highlight>
                  <a:schemeClr val="lt1"/>
                </a:highlight>
                <a:latin typeface="Corbel"/>
                <a:ea typeface="Corbel"/>
                <a:cs typeface="Corbel"/>
                <a:sym typeface="Corbel"/>
              </a:rPr>
              <a:t> sourced bananas </a:t>
            </a:r>
            <a:endParaRPr b="1" sz="1200">
              <a:solidFill>
                <a:srgbClr val="741B47"/>
              </a:solidFill>
              <a:highlight>
                <a:schemeClr val="lt1"/>
              </a:highlight>
              <a:latin typeface="Corbel"/>
              <a:ea typeface="Corbel"/>
              <a:cs typeface="Corbel"/>
              <a:sym typeface="Corbel"/>
            </a:endParaRPr>
          </a:p>
          <a:p>
            <a:pPr indent="-304800" lvl="1" marL="914400" rtl="0" algn="l">
              <a:spcBef>
                <a:spcPts val="0"/>
              </a:spcBef>
              <a:spcAft>
                <a:spcPts val="0"/>
              </a:spcAft>
              <a:buClr>
                <a:srgbClr val="741B47"/>
              </a:buClr>
              <a:buSzPts val="1200"/>
              <a:buFont typeface="Corbel"/>
              <a:buChar char="-"/>
            </a:pPr>
            <a:r>
              <a:rPr b="1" lang="en" sz="1200">
                <a:solidFill>
                  <a:srgbClr val="741B47"/>
                </a:solidFill>
                <a:highlight>
                  <a:schemeClr val="lt1"/>
                </a:highlight>
                <a:latin typeface="Corbel"/>
                <a:ea typeface="Corbel"/>
                <a:cs typeface="Corbel"/>
                <a:sym typeface="Corbel"/>
              </a:rPr>
              <a:t>Whole Trade Guarantee. </a:t>
            </a:r>
            <a:endParaRPr b="1" sz="1200">
              <a:solidFill>
                <a:srgbClr val="741B47"/>
              </a:solidFill>
              <a:highlight>
                <a:schemeClr val="lt1"/>
              </a:highlight>
              <a:latin typeface="Corbel"/>
              <a:ea typeface="Corbel"/>
              <a:cs typeface="Corbel"/>
              <a:sym typeface="Corbel"/>
            </a:endParaRPr>
          </a:p>
          <a:p>
            <a:pPr indent="-304800" lvl="2" marL="1371600" rtl="0" algn="l">
              <a:spcBef>
                <a:spcPts val="0"/>
              </a:spcBef>
              <a:spcAft>
                <a:spcPts val="0"/>
              </a:spcAft>
              <a:buClr>
                <a:srgbClr val="741B47"/>
              </a:buClr>
              <a:buSzPts val="1200"/>
              <a:buFont typeface="Corbel"/>
              <a:buChar char="-"/>
            </a:pPr>
            <a:r>
              <a:rPr b="1" lang="en" sz="1200">
                <a:solidFill>
                  <a:srgbClr val="741B47"/>
                </a:solidFill>
                <a:highlight>
                  <a:schemeClr val="lt1"/>
                </a:highlight>
                <a:latin typeface="Corbel"/>
                <a:ea typeface="Corbel"/>
                <a:cs typeface="Corbel"/>
                <a:sym typeface="Corbel"/>
              </a:rPr>
              <a:t>Whole Foods has built relationships with some of the world's best and most socially and environmentally innovative banana growers. </a:t>
            </a:r>
            <a:endParaRPr b="1" sz="1200">
              <a:solidFill>
                <a:srgbClr val="741B47"/>
              </a:solidFill>
              <a:highlight>
                <a:schemeClr val="lt1"/>
              </a:highlight>
              <a:latin typeface="Corbel"/>
              <a:ea typeface="Corbel"/>
              <a:cs typeface="Corbel"/>
              <a:sym typeface="Corbel"/>
            </a:endParaRPr>
          </a:p>
          <a:p>
            <a:pPr indent="-304800" lvl="2" marL="1371600" rtl="0" algn="l">
              <a:spcBef>
                <a:spcPts val="0"/>
              </a:spcBef>
              <a:spcAft>
                <a:spcPts val="0"/>
              </a:spcAft>
              <a:buClr>
                <a:srgbClr val="741B47"/>
              </a:buClr>
              <a:buSzPts val="1200"/>
              <a:buFont typeface="Corbel"/>
              <a:buChar char="-"/>
            </a:pPr>
            <a:r>
              <a:rPr b="1" lang="en" sz="1200">
                <a:solidFill>
                  <a:srgbClr val="741B47"/>
                </a:solidFill>
                <a:highlight>
                  <a:schemeClr val="lt1"/>
                </a:highlight>
                <a:latin typeface="Corbel"/>
                <a:ea typeface="Corbel"/>
                <a:cs typeface="Corbel"/>
                <a:sym typeface="Corbel"/>
              </a:rPr>
              <a:t>They are now stickered with the Whole Trade seal and are available in stores nationwide every day. </a:t>
            </a:r>
            <a:endParaRPr b="1" sz="1200">
              <a:solidFill>
                <a:srgbClr val="741B47"/>
              </a:solidFill>
              <a:highlight>
                <a:schemeClr val="lt1"/>
              </a:highlight>
              <a:latin typeface="Corbel"/>
              <a:ea typeface="Corbel"/>
              <a:cs typeface="Corbel"/>
              <a:sym typeface="Corbel"/>
            </a:endParaRPr>
          </a:p>
          <a:p>
            <a:pPr indent="-304800" lvl="2" marL="1371600" rtl="0" algn="l">
              <a:spcBef>
                <a:spcPts val="0"/>
              </a:spcBef>
              <a:spcAft>
                <a:spcPts val="0"/>
              </a:spcAft>
              <a:buClr>
                <a:srgbClr val="741B47"/>
              </a:buClr>
              <a:buSzPts val="1200"/>
              <a:buFont typeface="Corbel"/>
              <a:buChar char="-"/>
            </a:pPr>
            <a:r>
              <a:rPr b="1" lang="en" sz="1200">
                <a:solidFill>
                  <a:srgbClr val="741B47"/>
                </a:solidFill>
                <a:highlight>
                  <a:schemeClr val="lt1"/>
                </a:highlight>
                <a:latin typeface="Corbel"/>
                <a:ea typeface="Corbel"/>
                <a:cs typeface="Corbel"/>
                <a:sym typeface="Corbel"/>
              </a:rPr>
              <a:t>“Considering the social and environmental problems that have resulted from large scale banana production in many Latin American countries, we are proud to offer this excellent fruit from growers that are truly part of the solution”</a:t>
            </a:r>
            <a:endParaRPr b="1" sz="1200">
              <a:solidFill>
                <a:srgbClr val="741B47"/>
              </a:solidFill>
              <a:highlight>
                <a:schemeClr val="lt1"/>
              </a:highlight>
              <a:latin typeface="Corbel"/>
              <a:ea typeface="Corbel"/>
              <a:cs typeface="Corbel"/>
              <a:sym typeface="Corbel"/>
            </a:endParaRPr>
          </a:p>
        </p:txBody>
      </p:sp>
      <p:pic>
        <p:nvPicPr>
          <p:cNvPr id="216" name="Google Shape;216;p35"/>
          <p:cNvPicPr preferRelativeResize="0"/>
          <p:nvPr/>
        </p:nvPicPr>
        <p:blipFill>
          <a:blip r:embed="rId3">
            <a:alphaModFix/>
          </a:blip>
          <a:stretch>
            <a:fillRect/>
          </a:stretch>
        </p:blipFill>
        <p:spPr>
          <a:xfrm>
            <a:off x="541375" y="1234075"/>
            <a:ext cx="3247200" cy="238843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Corbel"/>
                <a:ea typeface="Corbel"/>
                <a:cs typeface="Corbel"/>
                <a:sym typeface="Corbel"/>
              </a:rPr>
              <a:t>History</a:t>
            </a:r>
            <a:r>
              <a:rPr lang="en" sz="1800">
                <a:latin typeface="Corbel"/>
                <a:ea typeface="Corbel"/>
                <a:cs typeface="Corbel"/>
                <a:sym typeface="Corbel"/>
              </a:rPr>
              <a:t> </a:t>
            </a:r>
            <a:endParaRPr sz="1800">
              <a:latin typeface="Corbel"/>
              <a:ea typeface="Corbel"/>
              <a:cs typeface="Corbel"/>
              <a:sym typeface="Corbel"/>
            </a:endParaRPr>
          </a:p>
        </p:txBody>
      </p:sp>
      <p:sp>
        <p:nvSpPr>
          <p:cNvPr id="78" name="Google Shape;78;p15"/>
          <p:cNvSpPr txBox="1"/>
          <p:nvPr>
            <p:ph idx="1" type="body"/>
          </p:nvPr>
        </p:nvSpPr>
        <p:spPr>
          <a:xfrm>
            <a:off x="475675" y="1319150"/>
            <a:ext cx="4964400" cy="3076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Corbel"/>
                <a:ea typeface="Corbel"/>
                <a:cs typeface="Corbel"/>
                <a:sym typeface="Corbel"/>
              </a:rPr>
              <a:t>United Fruit needed to assure output of bananas to its consumer market in the USA</a:t>
            </a:r>
            <a:endParaRPr sz="1800">
              <a:solidFill>
                <a:schemeClr val="dk1"/>
              </a:solidFill>
              <a:latin typeface="Corbel"/>
              <a:ea typeface="Corbel"/>
              <a:cs typeface="Corbel"/>
              <a:sym typeface="Corbel"/>
            </a:endParaRPr>
          </a:p>
          <a:p>
            <a:pPr indent="-342900" lvl="0" marL="457200" rtl="0" algn="l">
              <a:lnSpc>
                <a:spcPct val="100000"/>
              </a:lnSpc>
              <a:spcBef>
                <a:spcPts val="1600"/>
              </a:spcBef>
              <a:spcAft>
                <a:spcPts val="0"/>
              </a:spcAft>
              <a:buClr>
                <a:schemeClr val="dk1"/>
              </a:buClr>
              <a:buSzPts val="1800"/>
              <a:buFont typeface="Corbel"/>
              <a:buChar char="●"/>
            </a:pPr>
            <a:r>
              <a:rPr lang="en" sz="1800">
                <a:solidFill>
                  <a:schemeClr val="dk1"/>
                </a:solidFill>
                <a:latin typeface="Corbel"/>
                <a:ea typeface="Corbel"/>
                <a:cs typeface="Corbel"/>
                <a:sym typeface="Corbel"/>
              </a:rPr>
              <a:t>distribution network between the tropical Caribbean and the United States that included plantations railways, ports, telegraph lines, and steamships. </a:t>
            </a:r>
            <a:endParaRPr sz="1800">
              <a:solidFill>
                <a:schemeClr val="dk1"/>
              </a:solidFill>
              <a:latin typeface="Corbel"/>
              <a:ea typeface="Corbel"/>
              <a:cs typeface="Corbel"/>
              <a:sym typeface="Corbel"/>
            </a:endParaRPr>
          </a:p>
          <a:p>
            <a:pPr indent="-342900" lvl="0" marL="457200" rtl="0" algn="l">
              <a:lnSpc>
                <a:spcPct val="100000"/>
              </a:lnSpc>
              <a:spcBef>
                <a:spcPts val="0"/>
              </a:spcBef>
              <a:spcAft>
                <a:spcPts val="0"/>
              </a:spcAft>
              <a:buClr>
                <a:schemeClr val="dk1"/>
              </a:buClr>
              <a:buSzPts val="1800"/>
              <a:buFont typeface="Corbel"/>
              <a:buChar char="●"/>
            </a:pPr>
            <a:r>
              <a:rPr lang="en" sz="1800">
                <a:solidFill>
                  <a:schemeClr val="dk1"/>
                </a:solidFill>
                <a:latin typeface="Corbel"/>
                <a:ea typeface="Corbel"/>
                <a:cs typeface="Corbel"/>
                <a:sym typeface="Corbel"/>
              </a:rPr>
              <a:t>1900:  United Fruit owned 212,394 acres of land; by 1954: 603,111 acres scattered in Central America and the Caribbean</a:t>
            </a:r>
            <a:endParaRPr sz="1800">
              <a:solidFill>
                <a:schemeClr val="dk1"/>
              </a:solidFill>
              <a:latin typeface="Corbel"/>
              <a:ea typeface="Corbel"/>
              <a:cs typeface="Corbel"/>
              <a:sym typeface="Corbel"/>
            </a:endParaRPr>
          </a:p>
          <a:p>
            <a:pPr indent="-342900" lvl="0" marL="457200" rtl="0" algn="l">
              <a:lnSpc>
                <a:spcPct val="100000"/>
              </a:lnSpc>
              <a:spcBef>
                <a:spcPts val="0"/>
              </a:spcBef>
              <a:spcAft>
                <a:spcPts val="0"/>
              </a:spcAft>
              <a:buClr>
                <a:schemeClr val="dk1"/>
              </a:buClr>
              <a:buSzPts val="1800"/>
              <a:buFont typeface="Corbel"/>
              <a:buChar char="●"/>
            </a:pPr>
            <a:r>
              <a:rPr lang="en" sz="1800">
                <a:solidFill>
                  <a:schemeClr val="dk1"/>
                </a:solidFill>
                <a:latin typeface="Corbel"/>
                <a:ea typeface="Corbel"/>
                <a:cs typeface="Corbel"/>
                <a:sym typeface="Corbel"/>
              </a:rPr>
              <a:t>Eliminated all their competitors in the region</a:t>
            </a:r>
            <a:endParaRPr sz="1800">
              <a:solidFill>
                <a:schemeClr val="dk1"/>
              </a:solidFill>
              <a:latin typeface="Corbel"/>
              <a:ea typeface="Corbel"/>
              <a:cs typeface="Corbel"/>
              <a:sym typeface="Corbel"/>
            </a:endParaRPr>
          </a:p>
          <a:p>
            <a:pPr indent="0" lvl="0" marL="0" rtl="0" algn="l">
              <a:lnSpc>
                <a:spcPct val="100000"/>
              </a:lnSpc>
              <a:spcBef>
                <a:spcPts val="1600"/>
              </a:spcBef>
              <a:spcAft>
                <a:spcPts val="1600"/>
              </a:spcAft>
              <a:buNone/>
            </a:pPr>
            <a:r>
              <a:t/>
            </a:r>
            <a:endParaRPr sz="1800">
              <a:solidFill>
                <a:schemeClr val="dk1"/>
              </a:solidFill>
              <a:latin typeface="Corbel"/>
              <a:ea typeface="Corbel"/>
              <a:cs typeface="Corbel"/>
              <a:sym typeface="Corbel"/>
            </a:endParaRPr>
          </a:p>
        </p:txBody>
      </p:sp>
      <p:pic>
        <p:nvPicPr>
          <p:cNvPr id="79" name="Google Shape;79;p15"/>
          <p:cNvPicPr preferRelativeResize="0"/>
          <p:nvPr/>
        </p:nvPicPr>
        <p:blipFill>
          <a:blip r:embed="rId3">
            <a:alphaModFix/>
          </a:blip>
          <a:stretch>
            <a:fillRect/>
          </a:stretch>
        </p:blipFill>
        <p:spPr>
          <a:xfrm>
            <a:off x="5934725" y="434125"/>
            <a:ext cx="3009900" cy="1986650"/>
          </a:xfrm>
          <a:prstGeom prst="rect">
            <a:avLst/>
          </a:prstGeom>
          <a:noFill/>
          <a:ln>
            <a:noFill/>
          </a:ln>
        </p:spPr>
      </p:pic>
      <p:sp>
        <p:nvSpPr>
          <p:cNvPr id="80" name="Google Shape;80;p15"/>
          <p:cNvSpPr txBox="1"/>
          <p:nvPr/>
        </p:nvSpPr>
        <p:spPr>
          <a:xfrm>
            <a:off x="5123100" y="2500300"/>
            <a:ext cx="4020900" cy="30000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1100"/>
              </a:spcBef>
              <a:spcAft>
                <a:spcPts val="0"/>
              </a:spcAft>
              <a:buClr>
                <a:schemeClr val="dk1"/>
              </a:buClr>
              <a:buSzPts val="1800"/>
              <a:buFont typeface="Corbel"/>
              <a:buChar char="●"/>
            </a:pPr>
            <a:r>
              <a:rPr lang="en" sz="1800">
                <a:solidFill>
                  <a:schemeClr val="dk1"/>
                </a:solidFill>
                <a:latin typeface="Corbel"/>
                <a:ea typeface="Corbel"/>
                <a:cs typeface="Corbel"/>
                <a:sym typeface="Corbel"/>
              </a:rPr>
              <a:t>major employer and largest investor in infrastructure in some countries.</a:t>
            </a:r>
            <a:endParaRPr sz="1800">
              <a:solidFill>
                <a:schemeClr val="dk1"/>
              </a:solidFill>
              <a:latin typeface="Corbel"/>
              <a:ea typeface="Corbel"/>
              <a:cs typeface="Corbel"/>
              <a:sym typeface="Corbel"/>
            </a:endParaRPr>
          </a:p>
          <a:p>
            <a:pPr indent="-342900" lvl="0" marL="457200" rtl="0" algn="l">
              <a:lnSpc>
                <a:spcPct val="100000"/>
              </a:lnSpc>
              <a:spcBef>
                <a:spcPts val="0"/>
              </a:spcBef>
              <a:spcAft>
                <a:spcPts val="0"/>
              </a:spcAft>
              <a:buClr>
                <a:schemeClr val="dk1"/>
              </a:buClr>
              <a:buSzPts val="1800"/>
              <a:buFont typeface="Corbel"/>
              <a:buChar char="●"/>
            </a:pPr>
            <a:r>
              <a:rPr lang="en" sz="1800">
                <a:solidFill>
                  <a:schemeClr val="dk1"/>
                </a:solidFill>
                <a:latin typeface="Corbel"/>
                <a:ea typeface="Corbel"/>
                <a:cs typeface="Corbel"/>
                <a:sym typeface="Corbel"/>
              </a:rPr>
              <a:t>Countries such as Guatemala, Panama, and Honduras depended on bananas for more than 60 percent of their total exports-- permissiveness</a:t>
            </a:r>
            <a:endParaRPr sz="1800">
              <a:solidFill>
                <a:schemeClr val="dk1"/>
              </a:solidFill>
              <a:latin typeface="Corbel"/>
              <a:ea typeface="Corbel"/>
              <a:cs typeface="Corbel"/>
              <a:sym typeface="Corbel"/>
            </a:endParaRPr>
          </a:p>
          <a:p>
            <a:pPr indent="0" lvl="0" marL="0" rtl="0" algn="l">
              <a:lnSpc>
                <a:spcPct val="100000"/>
              </a:lnSpc>
              <a:spcBef>
                <a:spcPts val="1100"/>
              </a:spcBef>
              <a:spcAft>
                <a:spcPts val="0"/>
              </a:spcAft>
              <a:buNone/>
            </a:pPr>
            <a:r>
              <a:t/>
            </a:r>
            <a:endParaRPr sz="1800">
              <a:solidFill>
                <a:schemeClr val="dk1"/>
              </a:solidFill>
              <a:latin typeface="Corbel"/>
              <a:ea typeface="Corbel"/>
              <a:cs typeface="Corbel"/>
              <a:sym typeface="Corbe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6"/>
          <p:cNvSpPr txBox="1"/>
          <p:nvPr>
            <p:ph type="title"/>
          </p:nvPr>
        </p:nvSpPr>
        <p:spPr>
          <a:xfrm>
            <a:off x="335700" y="3738325"/>
            <a:ext cx="4236300" cy="1244700"/>
          </a:xfrm>
          <a:prstGeom prst="rect">
            <a:avLst/>
          </a:prstGeom>
        </p:spPr>
        <p:txBody>
          <a:bodyPr anchorCtr="0" anchor="b" bIns="91425" lIns="91425" spcFirstLastPara="1" rIns="91425" wrap="square" tIns="91425">
            <a:noAutofit/>
          </a:bodyPr>
          <a:lstStyle/>
          <a:p>
            <a:pPr indent="0" lvl="0" marL="0" rtl="0" algn="l">
              <a:lnSpc>
                <a:spcPct val="150000"/>
              </a:lnSpc>
              <a:spcBef>
                <a:spcPts val="0"/>
              </a:spcBef>
              <a:spcAft>
                <a:spcPts val="0"/>
              </a:spcAft>
              <a:buNone/>
            </a:pPr>
            <a:r>
              <a:rPr b="1" lang="en" sz="1500">
                <a:solidFill>
                  <a:srgbClr val="BF9000"/>
                </a:solidFill>
                <a:latin typeface="Corbel"/>
                <a:ea typeface="Corbel"/>
                <a:cs typeface="Corbel"/>
                <a:sym typeface="Corbel"/>
              </a:rPr>
              <a:t>The Good and the Bad </a:t>
            </a:r>
            <a:endParaRPr b="1" sz="1500">
              <a:solidFill>
                <a:srgbClr val="BF9000"/>
              </a:solidFill>
              <a:latin typeface="Corbel"/>
              <a:ea typeface="Corbel"/>
              <a:cs typeface="Corbel"/>
              <a:sym typeface="Corbel"/>
            </a:endParaRPr>
          </a:p>
          <a:p>
            <a:pPr indent="-323850" lvl="0" marL="457200" rtl="0" algn="l">
              <a:lnSpc>
                <a:spcPct val="150000"/>
              </a:lnSpc>
              <a:spcBef>
                <a:spcPts val="0"/>
              </a:spcBef>
              <a:spcAft>
                <a:spcPts val="0"/>
              </a:spcAft>
              <a:buClr>
                <a:srgbClr val="BF9000"/>
              </a:buClr>
              <a:buSzPts val="1500"/>
              <a:buFont typeface="Corbel"/>
              <a:buChar char="-"/>
            </a:pPr>
            <a:r>
              <a:rPr b="1" lang="en" sz="1500">
                <a:solidFill>
                  <a:srgbClr val="BF9000"/>
                </a:solidFill>
                <a:latin typeface="Corbel"/>
                <a:ea typeface="Corbel"/>
                <a:cs typeface="Corbel"/>
                <a:sym typeface="Corbel"/>
              </a:rPr>
              <a:t>Chiquita brought jobs, money, modernism, trains, electricity </a:t>
            </a:r>
            <a:endParaRPr b="1" sz="1500">
              <a:solidFill>
                <a:srgbClr val="BF9000"/>
              </a:solidFill>
              <a:latin typeface="Corbel"/>
              <a:ea typeface="Corbel"/>
              <a:cs typeface="Corbel"/>
              <a:sym typeface="Corbel"/>
            </a:endParaRPr>
          </a:p>
          <a:p>
            <a:pPr indent="-323850" lvl="0" marL="457200" rtl="0" algn="l">
              <a:lnSpc>
                <a:spcPct val="150000"/>
              </a:lnSpc>
              <a:spcBef>
                <a:spcPts val="0"/>
              </a:spcBef>
              <a:spcAft>
                <a:spcPts val="0"/>
              </a:spcAft>
              <a:buClr>
                <a:srgbClr val="BF9000"/>
              </a:buClr>
              <a:buSzPts val="1500"/>
              <a:buFont typeface="Corbel"/>
              <a:buChar char="-"/>
            </a:pPr>
            <a:r>
              <a:rPr b="1" lang="en" sz="1500">
                <a:solidFill>
                  <a:srgbClr val="BF9000"/>
                </a:solidFill>
                <a:latin typeface="Corbel"/>
                <a:ea typeface="Corbel"/>
                <a:cs typeface="Corbel"/>
                <a:sym typeface="Corbel"/>
              </a:rPr>
              <a:t>It also brought was environmental destruction, and danger</a:t>
            </a:r>
            <a:endParaRPr b="1" sz="1500">
              <a:solidFill>
                <a:srgbClr val="BF9000"/>
              </a:solidFill>
              <a:latin typeface="Corbel"/>
              <a:ea typeface="Corbel"/>
              <a:cs typeface="Corbel"/>
              <a:sym typeface="Corbel"/>
            </a:endParaRPr>
          </a:p>
          <a:p>
            <a:pPr indent="-323850" lvl="0" marL="457200" rtl="0" algn="l">
              <a:lnSpc>
                <a:spcPct val="150000"/>
              </a:lnSpc>
              <a:spcBef>
                <a:spcPts val="0"/>
              </a:spcBef>
              <a:spcAft>
                <a:spcPts val="0"/>
              </a:spcAft>
              <a:buClr>
                <a:srgbClr val="BF9000"/>
              </a:buClr>
              <a:buSzPts val="1500"/>
              <a:buFont typeface="Corbel"/>
              <a:buChar char="-"/>
            </a:pPr>
            <a:r>
              <a:rPr b="1" lang="en" sz="1500">
                <a:solidFill>
                  <a:srgbClr val="BF9000"/>
                </a:solidFill>
                <a:latin typeface="Corbel"/>
                <a:ea typeface="Corbel"/>
                <a:cs typeface="Corbel"/>
                <a:sym typeface="Corbel"/>
              </a:rPr>
              <a:t>Chiquita’s monopolies on ports and railroads expanded over the years to monopolize  the telegraph, the mail, even the  electric company of Guatemala was provided by Chiquita at one point </a:t>
            </a:r>
            <a:endParaRPr b="1" sz="1500">
              <a:solidFill>
                <a:srgbClr val="BF9000"/>
              </a:solidFill>
              <a:latin typeface="Corbel"/>
              <a:ea typeface="Corbel"/>
              <a:cs typeface="Corbel"/>
              <a:sym typeface="Corbel"/>
            </a:endParaRPr>
          </a:p>
          <a:p>
            <a:pPr indent="0" lvl="0" marL="0" rtl="0" algn="l">
              <a:lnSpc>
                <a:spcPct val="150000"/>
              </a:lnSpc>
              <a:spcBef>
                <a:spcPts val="0"/>
              </a:spcBef>
              <a:spcAft>
                <a:spcPts val="0"/>
              </a:spcAft>
              <a:buNone/>
            </a:pPr>
            <a:r>
              <a:t/>
            </a:r>
            <a:endParaRPr b="1" sz="1500">
              <a:solidFill>
                <a:schemeClr val="accent2"/>
              </a:solidFill>
              <a:latin typeface="Calibri"/>
              <a:ea typeface="Calibri"/>
              <a:cs typeface="Calibri"/>
              <a:sym typeface="Calibri"/>
            </a:endParaRPr>
          </a:p>
          <a:p>
            <a:pPr indent="0" lvl="0" marL="0" rtl="0" algn="l">
              <a:lnSpc>
                <a:spcPct val="115000"/>
              </a:lnSpc>
              <a:spcBef>
                <a:spcPts val="800"/>
              </a:spcBef>
              <a:spcAft>
                <a:spcPts val="0"/>
              </a:spcAft>
              <a:buNone/>
            </a:pPr>
            <a:r>
              <a:t/>
            </a:r>
            <a:endParaRPr b="1" sz="1500">
              <a:solidFill>
                <a:schemeClr val="accent2"/>
              </a:solidFill>
              <a:latin typeface="Calibri"/>
              <a:ea typeface="Calibri"/>
              <a:cs typeface="Calibri"/>
              <a:sym typeface="Calibri"/>
            </a:endParaRPr>
          </a:p>
          <a:p>
            <a:pPr indent="0" lvl="0" marL="0" rtl="0" algn="l">
              <a:spcBef>
                <a:spcPts val="1500"/>
              </a:spcBef>
              <a:spcAft>
                <a:spcPts val="0"/>
              </a:spcAft>
              <a:buNone/>
            </a:pPr>
            <a:r>
              <a:t/>
            </a:r>
            <a:endParaRPr sz="1500">
              <a:solidFill>
                <a:schemeClr val="accent2"/>
              </a:solidFill>
              <a:latin typeface="Calibri"/>
              <a:ea typeface="Calibri"/>
              <a:cs typeface="Calibri"/>
              <a:sym typeface="Calibri"/>
            </a:endParaRPr>
          </a:p>
        </p:txBody>
      </p:sp>
      <p:pic>
        <p:nvPicPr>
          <p:cNvPr id="86" name="Google Shape;86;p16"/>
          <p:cNvPicPr preferRelativeResize="0"/>
          <p:nvPr/>
        </p:nvPicPr>
        <p:blipFill>
          <a:blip r:embed="rId3">
            <a:alphaModFix/>
          </a:blip>
          <a:stretch>
            <a:fillRect/>
          </a:stretch>
        </p:blipFill>
        <p:spPr>
          <a:xfrm>
            <a:off x="4601225" y="481150"/>
            <a:ext cx="4236301" cy="2148121"/>
          </a:xfrm>
          <a:prstGeom prst="rect">
            <a:avLst/>
          </a:prstGeom>
          <a:noFill/>
          <a:ln>
            <a:noFill/>
          </a:ln>
        </p:spPr>
      </p:pic>
      <p:pic>
        <p:nvPicPr>
          <p:cNvPr id="87" name="Google Shape;87;p16"/>
          <p:cNvPicPr preferRelativeResize="0"/>
          <p:nvPr/>
        </p:nvPicPr>
        <p:blipFill rotWithShape="1">
          <a:blip r:embed="rId4">
            <a:alphaModFix/>
          </a:blip>
          <a:srcRect b="-16828" l="25832" r="6366" t="49027"/>
          <a:stretch/>
        </p:blipFill>
        <p:spPr>
          <a:xfrm>
            <a:off x="5105350" y="2953325"/>
            <a:ext cx="3111574" cy="1985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7"/>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rgbClr val="BF9000"/>
                </a:solidFill>
                <a:latin typeface="Corbel"/>
                <a:ea typeface="Corbel"/>
                <a:cs typeface="Corbel"/>
                <a:sym typeface="Corbel"/>
              </a:rPr>
              <a:t>Controversy</a:t>
            </a:r>
            <a:endParaRPr b="1">
              <a:solidFill>
                <a:srgbClr val="BF9000"/>
              </a:solidFill>
              <a:latin typeface="Corbel"/>
              <a:ea typeface="Corbel"/>
              <a:cs typeface="Corbel"/>
              <a:sym typeface="Corbel"/>
            </a:endParaRPr>
          </a:p>
          <a:p>
            <a:pPr indent="0" lvl="0" marL="0" rtl="0" algn="l">
              <a:spcBef>
                <a:spcPts val="0"/>
              </a:spcBef>
              <a:spcAft>
                <a:spcPts val="0"/>
              </a:spcAft>
              <a:buNone/>
            </a:pPr>
            <a:r>
              <a:t/>
            </a:r>
            <a:endParaRPr b="1">
              <a:solidFill>
                <a:srgbClr val="BF9000"/>
              </a:solidFill>
              <a:latin typeface="Corbel"/>
              <a:ea typeface="Corbel"/>
              <a:cs typeface="Corbel"/>
              <a:sym typeface="Corbel"/>
            </a:endParaRPr>
          </a:p>
        </p:txBody>
      </p:sp>
      <p:sp>
        <p:nvSpPr>
          <p:cNvPr id="93" name="Google Shape;93;p17"/>
          <p:cNvSpPr txBox="1"/>
          <p:nvPr>
            <p:ph idx="1" type="body"/>
          </p:nvPr>
        </p:nvSpPr>
        <p:spPr>
          <a:xfrm>
            <a:off x="883200" y="1342425"/>
            <a:ext cx="6525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BF9000"/>
                </a:solidFill>
                <a:latin typeface="Corbel"/>
                <a:ea typeface="Corbel"/>
                <a:cs typeface="Corbel"/>
                <a:sym typeface="Corbel"/>
              </a:rPr>
              <a:t>When non-local, export-based industries control regional production like Chicquita did, it allowed them to operate with minimal regulations throughout Central America </a:t>
            </a:r>
            <a:endParaRPr b="1" sz="1500">
              <a:solidFill>
                <a:srgbClr val="BF9000"/>
              </a:solidFill>
              <a:latin typeface="Corbel"/>
              <a:ea typeface="Corbel"/>
              <a:cs typeface="Corbel"/>
              <a:sym typeface="Corbel"/>
            </a:endParaRPr>
          </a:p>
          <a:p>
            <a:pPr indent="-323850" lvl="1" marL="914400" rtl="0" algn="l">
              <a:spcBef>
                <a:spcPts val="1600"/>
              </a:spcBef>
              <a:spcAft>
                <a:spcPts val="0"/>
              </a:spcAft>
              <a:buClr>
                <a:srgbClr val="BF9000"/>
              </a:buClr>
              <a:buSzPts val="1500"/>
              <a:buFont typeface="Corbel"/>
              <a:buAutoNum type="alphaLcPeriod"/>
            </a:pPr>
            <a:r>
              <a:rPr b="1" lang="en" sz="1500">
                <a:solidFill>
                  <a:srgbClr val="BF9000"/>
                </a:solidFill>
                <a:latin typeface="Corbel"/>
                <a:ea typeface="Corbel"/>
                <a:cs typeface="Corbel"/>
                <a:sym typeface="Corbel"/>
              </a:rPr>
              <a:t>Resisting government controls</a:t>
            </a:r>
            <a:endParaRPr b="1" sz="1500">
              <a:solidFill>
                <a:srgbClr val="BF9000"/>
              </a:solidFill>
              <a:latin typeface="Corbel"/>
              <a:ea typeface="Corbel"/>
              <a:cs typeface="Corbel"/>
              <a:sym typeface="Corbel"/>
            </a:endParaRPr>
          </a:p>
          <a:p>
            <a:pPr indent="-323850" lvl="1" marL="914400" rtl="0" algn="l">
              <a:spcBef>
                <a:spcPts val="0"/>
              </a:spcBef>
              <a:spcAft>
                <a:spcPts val="0"/>
              </a:spcAft>
              <a:buClr>
                <a:srgbClr val="BF9000"/>
              </a:buClr>
              <a:buSzPts val="1500"/>
              <a:buFont typeface="Corbel"/>
              <a:buAutoNum type="alphaLcPeriod"/>
            </a:pPr>
            <a:r>
              <a:rPr b="1" lang="en" sz="1500">
                <a:solidFill>
                  <a:srgbClr val="BF9000"/>
                </a:solidFill>
                <a:latin typeface="Corbel"/>
                <a:ea typeface="Corbel"/>
                <a:cs typeface="Corbel"/>
                <a:sym typeface="Corbel"/>
              </a:rPr>
              <a:t>Exploiting workers</a:t>
            </a:r>
            <a:endParaRPr b="1" sz="1500">
              <a:solidFill>
                <a:srgbClr val="BF9000"/>
              </a:solidFill>
              <a:latin typeface="Corbel"/>
              <a:ea typeface="Corbel"/>
              <a:cs typeface="Corbel"/>
              <a:sym typeface="Corbel"/>
            </a:endParaRPr>
          </a:p>
          <a:p>
            <a:pPr indent="-323850" lvl="1" marL="914400" rtl="0" algn="l">
              <a:spcBef>
                <a:spcPts val="0"/>
              </a:spcBef>
              <a:spcAft>
                <a:spcPts val="0"/>
              </a:spcAft>
              <a:buClr>
                <a:srgbClr val="BF9000"/>
              </a:buClr>
              <a:buSzPts val="1500"/>
              <a:buFont typeface="Corbel"/>
              <a:buAutoNum type="alphaLcPeriod"/>
            </a:pPr>
            <a:r>
              <a:rPr b="1" lang="en" sz="1500">
                <a:solidFill>
                  <a:srgbClr val="BF9000"/>
                </a:solidFill>
                <a:latin typeface="Corbel"/>
                <a:ea typeface="Corbel"/>
                <a:cs typeface="Corbel"/>
                <a:sym typeface="Corbel"/>
              </a:rPr>
              <a:t>Damaging the environment</a:t>
            </a:r>
            <a:endParaRPr b="1" sz="1500">
              <a:solidFill>
                <a:srgbClr val="BF9000"/>
              </a:solidFill>
              <a:latin typeface="Corbel"/>
              <a:ea typeface="Corbel"/>
              <a:cs typeface="Corbel"/>
              <a:sym typeface="Corbel"/>
            </a:endParaRPr>
          </a:p>
          <a:p>
            <a:pPr indent="-323850" lvl="1" marL="914400" rtl="0" algn="l">
              <a:spcBef>
                <a:spcPts val="0"/>
              </a:spcBef>
              <a:spcAft>
                <a:spcPts val="0"/>
              </a:spcAft>
              <a:buClr>
                <a:srgbClr val="BF9000"/>
              </a:buClr>
              <a:buSzPts val="1500"/>
              <a:buFont typeface="Corbel"/>
              <a:buAutoNum type="alphaLcPeriod"/>
            </a:pPr>
            <a:r>
              <a:rPr b="1" lang="en" sz="1500">
                <a:solidFill>
                  <a:srgbClr val="BF9000"/>
                </a:solidFill>
                <a:latin typeface="Corbel"/>
                <a:ea typeface="Corbel"/>
                <a:cs typeface="Corbel"/>
                <a:sym typeface="Corbel"/>
              </a:rPr>
              <a:t>Contributing to a series of booms and busts that wreaked havoc for the poor</a:t>
            </a:r>
            <a:endParaRPr b="1" sz="1500">
              <a:solidFill>
                <a:srgbClr val="BF9000"/>
              </a:solidFill>
              <a:latin typeface="Corbel"/>
              <a:ea typeface="Corbel"/>
              <a:cs typeface="Corbel"/>
              <a:sym typeface="Corbel"/>
            </a:endParaRPr>
          </a:p>
          <a:p>
            <a:pPr indent="-323850" lvl="1" marL="914400" rtl="0" algn="l">
              <a:spcBef>
                <a:spcPts val="0"/>
              </a:spcBef>
              <a:spcAft>
                <a:spcPts val="0"/>
              </a:spcAft>
              <a:buClr>
                <a:srgbClr val="BF9000"/>
              </a:buClr>
              <a:buSzPts val="1500"/>
              <a:buFont typeface="Corbel"/>
              <a:buAutoNum type="alphaLcPeriod"/>
            </a:pPr>
            <a:r>
              <a:rPr b="1" lang="en" sz="1500">
                <a:solidFill>
                  <a:srgbClr val="BF9000"/>
                </a:solidFill>
                <a:latin typeface="Corbel"/>
                <a:ea typeface="Corbel"/>
                <a:cs typeface="Corbel"/>
                <a:sym typeface="Corbel"/>
              </a:rPr>
              <a:t>Underpaying </a:t>
            </a:r>
            <a:endParaRPr b="1" sz="1500">
              <a:solidFill>
                <a:srgbClr val="BF9000"/>
              </a:solidFill>
              <a:latin typeface="Corbel"/>
              <a:ea typeface="Corbel"/>
              <a:cs typeface="Corbel"/>
              <a:sym typeface="Corbel"/>
            </a:endParaRPr>
          </a:p>
          <a:p>
            <a:pPr indent="-323850" lvl="1" marL="914400" rtl="0" algn="l">
              <a:spcBef>
                <a:spcPts val="0"/>
              </a:spcBef>
              <a:spcAft>
                <a:spcPts val="0"/>
              </a:spcAft>
              <a:buClr>
                <a:srgbClr val="BF9000"/>
              </a:buClr>
              <a:buSzPts val="1500"/>
              <a:buFont typeface="Corbel"/>
              <a:buAutoNum type="alphaLcPeriod"/>
            </a:pPr>
            <a:r>
              <a:rPr b="1" lang="en" sz="1500">
                <a:solidFill>
                  <a:srgbClr val="BF9000"/>
                </a:solidFill>
                <a:latin typeface="Corbel"/>
                <a:ea typeface="Corbel"/>
                <a:cs typeface="Corbel"/>
                <a:sym typeface="Corbel"/>
              </a:rPr>
              <a:t>Child labor</a:t>
            </a:r>
            <a:endParaRPr b="1" sz="1500">
              <a:solidFill>
                <a:srgbClr val="BF9000"/>
              </a:solidFill>
              <a:latin typeface="Corbel"/>
              <a:ea typeface="Corbel"/>
              <a:cs typeface="Corbel"/>
              <a:sym typeface="Corbel"/>
            </a:endParaRPr>
          </a:p>
          <a:p>
            <a:pPr indent="-323850" lvl="1" marL="914400" rtl="0" algn="l">
              <a:spcBef>
                <a:spcPts val="0"/>
              </a:spcBef>
              <a:spcAft>
                <a:spcPts val="0"/>
              </a:spcAft>
              <a:buClr>
                <a:srgbClr val="BF9000"/>
              </a:buClr>
              <a:buSzPts val="1500"/>
              <a:buFont typeface="Corbel"/>
              <a:buAutoNum type="alphaLcPeriod"/>
            </a:pPr>
            <a:r>
              <a:rPr b="1" lang="en" sz="1500">
                <a:solidFill>
                  <a:srgbClr val="BF9000"/>
                </a:solidFill>
                <a:latin typeface="Corbel"/>
                <a:ea typeface="Corbel"/>
                <a:cs typeface="Corbel"/>
                <a:sym typeface="Corbel"/>
              </a:rPr>
              <a:t>Violence</a:t>
            </a:r>
            <a:endParaRPr b="1" sz="1500">
              <a:solidFill>
                <a:srgbClr val="BF9000"/>
              </a:solidFill>
              <a:latin typeface="Corbel"/>
              <a:ea typeface="Corbel"/>
              <a:cs typeface="Corbel"/>
              <a:sym typeface="Corbel"/>
            </a:endParaRPr>
          </a:p>
          <a:p>
            <a:pPr indent="-323850" lvl="1" marL="914400" rtl="0" algn="l">
              <a:spcBef>
                <a:spcPts val="0"/>
              </a:spcBef>
              <a:spcAft>
                <a:spcPts val="0"/>
              </a:spcAft>
              <a:buClr>
                <a:srgbClr val="BF9000"/>
              </a:buClr>
              <a:buSzPts val="1500"/>
              <a:buFont typeface="Corbel"/>
              <a:buAutoNum type="alphaLcPeriod"/>
            </a:pPr>
            <a:r>
              <a:rPr b="1" lang="en" sz="1500">
                <a:solidFill>
                  <a:srgbClr val="BF9000"/>
                </a:solidFill>
                <a:highlight>
                  <a:srgbClr val="FFFFFF"/>
                </a:highlight>
                <a:latin typeface="Corbel"/>
                <a:ea typeface="Corbel"/>
                <a:cs typeface="Corbel"/>
                <a:sym typeface="Corbel"/>
              </a:rPr>
              <a:t>bribing government officials</a:t>
            </a:r>
            <a:endParaRPr b="1" sz="1500">
              <a:solidFill>
                <a:srgbClr val="BF9000"/>
              </a:solidFill>
              <a:latin typeface="Corbel"/>
              <a:ea typeface="Corbel"/>
              <a:cs typeface="Corbel"/>
              <a:sym typeface="Corbel"/>
            </a:endParaRPr>
          </a:p>
          <a:p>
            <a:pPr indent="0" lvl="0" marL="457200" rtl="0" algn="l">
              <a:spcBef>
                <a:spcPts val="1600"/>
              </a:spcBef>
              <a:spcAft>
                <a:spcPts val="1600"/>
              </a:spcAft>
              <a:buNone/>
            </a:pPr>
            <a:r>
              <a:t/>
            </a:r>
            <a:endParaRPr b="1" sz="1500">
              <a:solidFill>
                <a:srgbClr val="BF9000"/>
              </a:solidFill>
              <a:latin typeface="Corbel"/>
              <a:ea typeface="Corbel"/>
              <a:cs typeface="Corbel"/>
              <a:sym typeface="Corbe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8"/>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BF9000"/>
                </a:solidFill>
                <a:latin typeface="Corbel"/>
                <a:ea typeface="Corbel"/>
                <a:cs typeface="Corbel"/>
                <a:sym typeface="Corbel"/>
              </a:rPr>
              <a:t>Colombia</a:t>
            </a:r>
            <a:endParaRPr>
              <a:solidFill>
                <a:srgbClr val="BF9000"/>
              </a:solidFill>
              <a:latin typeface="Corbel"/>
              <a:ea typeface="Corbel"/>
              <a:cs typeface="Corbel"/>
              <a:sym typeface="Corbel"/>
            </a:endParaRPr>
          </a:p>
        </p:txBody>
      </p:sp>
      <p:sp>
        <p:nvSpPr>
          <p:cNvPr id="99" name="Google Shape;99;p18"/>
          <p:cNvSpPr txBox="1"/>
          <p:nvPr/>
        </p:nvSpPr>
        <p:spPr>
          <a:xfrm>
            <a:off x="122475" y="1348650"/>
            <a:ext cx="5349900" cy="330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 sz="1500">
                <a:solidFill>
                  <a:schemeClr val="dk1"/>
                </a:solidFill>
                <a:latin typeface="Corbel"/>
                <a:ea typeface="Corbel"/>
                <a:cs typeface="Corbel"/>
                <a:sym typeface="Corbel"/>
              </a:rPr>
              <a:t>The workers of the banana plantations in Colombia went on strike in November 12, 1928. The workers made nine demands from the United Fruit Company:</a:t>
            </a:r>
            <a:endParaRPr sz="1500">
              <a:solidFill>
                <a:schemeClr val="dk1"/>
              </a:solidFill>
              <a:latin typeface="Corbel"/>
              <a:ea typeface="Corbel"/>
              <a:cs typeface="Corbel"/>
              <a:sym typeface="Corbel"/>
            </a:endParaRPr>
          </a:p>
          <a:p>
            <a:pPr indent="-304800" lvl="0" marL="901700" rtl="0" algn="l">
              <a:lnSpc>
                <a:spcPct val="115000"/>
              </a:lnSpc>
              <a:spcBef>
                <a:spcPts val="600"/>
              </a:spcBef>
              <a:spcAft>
                <a:spcPts val="0"/>
              </a:spcAft>
              <a:buClr>
                <a:schemeClr val="dk1"/>
              </a:buClr>
              <a:buSzPts val="1200"/>
              <a:buFont typeface="Corbel"/>
              <a:buAutoNum type="arabicPeriod"/>
            </a:pPr>
            <a:r>
              <a:rPr lang="en" sz="1200">
                <a:solidFill>
                  <a:schemeClr val="dk1"/>
                </a:solidFill>
                <a:latin typeface="Corbel"/>
                <a:ea typeface="Corbel"/>
                <a:cs typeface="Corbel"/>
                <a:sym typeface="Corbel"/>
              </a:rPr>
              <a:t>Stop their practice of hiring through subcontractors</a:t>
            </a:r>
            <a:endParaRPr sz="1200">
              <a:solidFill>
                <a:schemeClr val="dk1"/>
              </a:solidFill>
              <a:latin typeface="Corbel"/>
              <a:ea typeface="Corbel"/>
              <a:cs typeface="Corbel"/>
              <a:sym typeface="Corbel"/>
            </a:endParaRPr>
          </a:p>
          <a:p>
            <a:pPr indent="-304800" lvl="0" marL="901700" rtl="0" algn="l">
              <a:lnSpc>
                <a:spcPct val="115000"/>
              </a:lnSpc>
              <a:spcBef>
                <a:spcPts val="0"/>
              </a:spcBef>
              <a:spcAft>
                <a:spcPts val="0"/>
              </a:spcAft>
              <a:buClr>
                <a:schemeClr val="dk1"/>
              </a:buClr>
              <a:buSzPts val="1200"/>
              <a:buFont typeface="Corbel"/>
              <a:buAutoNum type="arabicPeriod"/>
            </a:pPr>
            <a:r>
              <a:rPr lang="en" sz="1200">
                <a:solidFill>
                  <a:schemeClr val="dk1"/>
                </a:solidFill>
                <a:latin typeface="Corbel"/>
                <a:ea typeface="Corbel"/>
                <a:cs typeface="Corbel"/>
                <a:sym typeface="Corbel"/>
              </a:rPr>
              <a:t>Mandatory collective insurance</a:t>
            </a:r>
            <a:endParaRPr sz="1200">
              <a:solidFill>
                <a:schemeClr val="dk1"/>
              </a:solidFill>
              <a:latin typeface="Corbel"/>
              <a:ea typeface="Corbel"/>
              <a:cs typeface="Corbel"/>
              <a:sym typeface="Corbel"/>
            </a:endParaRPr>
          </a:p>
          <a:p>
            <a:pPr indent="-304800" lvl="0" marL="901700" rtl="0" algn="l">
              <a:lnSpc>
                <a:spcPct val="115000"/>
              </a:lnSpc>
              <a:spcBef>
                <a:spcPts val="0"/>
              </a:spcBef>
              <a:spcAft>
                <a:spcPts val="0"/>
              </a:spcAft>
              <a:buClr>
                <a:schemeClr val="dk1"/>
              </a:buClr>
              <a:buSzPts val="1200"/>
              <a:buFont typeface="Corbel"/>
              <a:buAutoNum type="arabicPeriod"/>
            </a:pPr>
            <a:r>
              <a:rPr lang="en" sz="1200">
                <a:solidFill>
                  <a:schemeClr val="dk1"/>
                </a:solidFill>
                <a:latin typeface="Corbel"/>
                <a:ea typeface="Corbel"/>
                <a:cs typeface="Corbel"/>
                <a:sym typeface="Corbel"/>
              </a:rPr>
              <a:t>Compensation for work accidents</a:t>
            </a:r>
            <a:endParaRPr sz="1200">
              <a:solidFill>
                <a:schemeClr val="dk1"/>
              </a:solidFill>
              <a:latin typeface="Corbel"/>
              <a:ea typeface="Corbel"/>
              <a:cs typeface="Corbel"/>
              <a:sym typeface="Corbel"/>
            </a:endParaRPr>
          </a:p>
          <a:p>
            <a:pPr indent="-304800" lvl="0" marL="901700" rtl="0" algn="l">
              <a:lnSpc>
                <a:spcPct val="115000"/>
              </a:lnSpc>
              <a:spcBef>
                <a:spcPts val="0"/>
              </a:spcBef>
              <a:spcAft>
                <a:spcPts val="0"/>
              </a:spcAft>
              <a:buClr>
                <a:schemeClr val="dk1"/>
              </a:buClr>
              <a:buSzPts val="1200"/>
              <a:buFont typeface="Corbel"/>
              <a:buAutoNum type="arabicPeriod"/>
            </a:pPr>
            <a:r>
              <a:rPr lang="en" sz="1200">
                <a:solidFill>
                  <a:schemeClr val="dk1"/>
                </a:solidFill>
                <a:latin typeface="Corbel"/>
                <a:ea typeface="Corbel"/>
                <a:cs typeface="Corbel"/>
                <a:sym typeface="Corbel"/>
              </a:rPr>
              <a:t>Hygienic dormitories and 6 day work weeks</a:t>
            </a:r>
            <a:endParaRPr sz="1200">
              <a:solidFill>
                <a:schemeClr val="dk1"/>
              </a:solidFill>
              <a:latin typeface="Corbel"/>
              <a:ea typeface="Corbel"/>
              <a:cs typeface="Corbel"/>
              <a:sym typeface="Corbel"/>
            </a:endParaRPr>
          </a:p>
          <a:p>
            <a:pPr indent="-304800" lvl="0" marL="901700" rtl="0" algn="l">
              <a:lnSpc>
                <a:spcPct val="115000"/>
              </a:lnSpc>
              <a:spcBef>
                <a:spcPts val="0"/>
              </a:spcBef>
              <a:spcAft>
                <a:spcPts val="0"/>
              </a:spcAft>
              <a:buClr>
                <a:schemeClr val="dk1"/>
              </a:buClr>
              <a:buSzPts val="1200"/>
              <a:buFont typeface="Corbel"/>
              <a:buAutoNum type="arabicPeriod"/>
            </a:pPr>
            <a:r>
              <a:rPr lang="en" sz="1200">
                <a:solidFill>
                  <a:schemeClr val="dk1"/>
                </a:solidFill>
                <a:latin typeface="Corbel"/>
                <a:ea typeface="Corbel"/>
                <a:cs typeface="Corbel"/>
                <a:sym typeface="Corbel"/>
              </a:rPr>
              <a:t>Increase in daily pay for workers who earned less than 100 pesos </a:t>
            </a:r>
            <a:endParaRPr sz="1200">
              <a:solidFill>
                <a:schemeClr val="dk1"/>
              </a:solidFill>
              <a:latin typeface="Corbel"/>
              <a:ea typeface="Corbel"/>
              <a:cs typeface="Corbel"/>
              <a:sym typeface="Corbel"/>
            </a:endParaRPr>
          </a:p>
          <a:p>
            <a:pPr indent="-304800" lvl="0" marL="901700" rtl="0" algn="l">
              <a:lnSpc>
                <a:spcPct val="115000"/>
              </a:lnSpc>
              <a:spcBef>
                <a:spcPts val="0"/>
              </a:spcBef>
              <a:spcAft>
                <a:spcPts val="0"/>
              </a:spcAft>
              <a:buClr>
                <a:schemeClr val="dk1"/>
              </a:buClr>
              <a:buSzPts val="1200"/>
              <a:buFont typeface="Corbel"/>
              <a:buAutoNum type="arabicPeriod"/>
            </a:pPr>
            <a:r>
              <a:rPr lang="en" sz="1200">
                <a:solidFill>
                  <a:schemeClr val="dk1"/>
                </a:solidFill>
                <a:latin typeface="Corbel"/>
                <a:ea typeface="Corbel"/>
                <a:cs typeface="Corbel"/>
                <a:sym typeface="Corbel"/>
              </a:rPr>
              <a:t>Weekly wage</a:t>
            </a:r>
            <a:endParaRPr sz="1200">
              <a:solidFill>
                <a:schemeClr val="dk1"/>
              </a:solidFill>
              <a:latin typeface="Corbel"/>
              <a:ea typeface="Corbel"/>
              <a:cs typeface="Corbel"/>
              <a:sym typeface="Corbel"/>
            </a:endParaRPr>
          </a:p>
          <a:p>
            <a:pPr indent="-304800" lvl="0" marL="901700" rtl="0" algn="l">
              <a:lnSpc>
                <a:spcPct val="115000"/>
              </a:lnSpc>
              <a:spcBef>
                <a:spcPts val="0"/>
              </a:spcBef>
              <a:spcAft>
                <a:spcPts val="0"/>
              </a:spcAft>
              <a:buClr>
                <a:schemeClr val="dk1"/>
              </a:buClr>
              <a:buSzPts val="1200"/>
              <a:buFont typeface="Corbel"/>
              <a:buAutoNum type="arabicPeriod"/>
            </a:pPr>
            <a:r>
              <a:rPr lang="en" sz="1200">
                <a:solidFill>
                  <a:schemeClr val="dk1"/>
                </a:solidFill>
                <a:latin typeface="Corbel"/>
                <a:ea typeface="Corbel"/>
                <a:cs typeface="Corbel"/>
                <a:sym typeface="Corbel"/>
              </a:rPr>
              <a:t>Abolition of office stores</a:t>
            </a:r>
            <a:endParaRPr sz="1200">
              <a:solidFill>
                <a:schemeClr val="dk1"/>
              </a:solidFill>
              <a:latin typeface="Corbel"/>
              <a:ea typeface="Corbel"/>
              <a:cs typeface="Corbel"/>
              <a:sym typeface="Corbel"/>
            </a:endParaRPr>
          </a:p>
          <a:p>
            <a:pPr indent="-304800" lvl="0" marL="901700" rtl="0" algn="l">
              <a:lnSpc>
                <a:spcPct val="115000"/>
              </a:lnSpc>
              <a:spcBef>
                <a:spcPts val="0"/>
              </a:spcBef>
              <a:spcAft>
                <a:spcPts val="0"/>
              </a:spcAft>
              <a:buClr>
                <a:schemeClr val="dk1"/>
              </a:buClr>
              <a:buSzPts val="1200"/>
              <a:buFont typeface="Corbel"/>
              <a:buAutoNum type="arabicPeriod"/>
            </a:pPr>
            <a:r>
              <a:rPr lang="en" sz="1200">
                <a:solidFill>
                  <a:schemeClr val="dk1"/>
                </a:solidFill>
                <a:latin typeface="Corbel"/>
                <a:ea typeface="Corbel"/>
                <a:cs typeface="Corbel"/>
                <a:sym typeface="Corbel"/>
              </a:rPr>
              <a:t>Abolition of payment through coupons rather than money</a:t>
            </a:r>
            <a:endParaRPr sz="1200">
              <a:solidFill>
                <a:schemeClr val="dk1"/>
              </a:solidFill>
              <a:latin typeface="Corbel"/>
              <a:ea typeface="Corbel"/>
              <a:cs typeface="Corbel"/>
              <a:sym typeface="Corbel"/>
            </a:endParaRPr>
          </a:p>
          <a:p>
            <a:pPr indent="-304800" lvl="0" marL="901700" rtl="0" algn="l">
              <a:lnSpc>
                <a:spcPct val="115000"/>
              </a:lnSpc>
              <a:spcBef>
                <a:spcPts val="0"/>
              </a:spcBef>
              <a:spcAft>
                <a:spcPts val="0"/>
              </a:spcAft>
              <a:buClr>
                <a:schemeClr val="dk1"/>
              </a:buClr>
              <a:buSzPts val="1200"/>
              <a:buFont typeface="Corbel"/>
              <a:buAutoNum type="arabicPeriod"/>
            </a:pPr>
            <a:r>
              <a:rPr lang="en" sz="1200">
                <a:solidFill>
                  <a:schemeClr val="dk1"/>
                </a:solidFill>
                <a:latin typeface="Corbel"/>
                <a:ea typeface="Corbel"/>
                <a:cs typeface="Corbel"/>
                <a:sym typeface="Corbel"/>
              </a:rPr>
              <a:t>Improvement of hospital services </a:t>
            </a:r>
            <a:endParaRPr baseline="30000" sz="1200">
              <a:solidFill>
                <a:schemeClr val="dk1"/>
              </a:solidFill>
              <a:latin typeface="Corbel"/>
              <a:ea typeface="Corbel"/>
              <a:cs typeface="Corbel"/>
              <a:sym typeface="Corbel"/>
            </a:endParaRPr>
          </a:p>
        </p:txBody>
      </p:sp>
      <p:pic>
        <p:nvPicPr>
          <p:cNvPr id="100" name="Google Shape;100;p18"/>
          <p:cNvPicPr preferRelativeResize="0"/>
          <p:nvPr/>
        </p:nvPicPr>
        <p:blipFill>
          <a:blip r:embed="rId3">
            <a:alphaModFix/>
          </a:blip>
          <a:stretch>
            <a:fillRect/>
          </a:stretch>
        </p:blipFill>
        <p:spPr>
          <a:xfrm>
            <a:off x="5620550" y="1931875"/>
            <a:ext cx="3211776" cy="2499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9"/>
          <p:cNvSpPr txBox="1"/>
          <p:nvPr>
            <p:ph idx="2" type="body"/>
          </p:nvPr>
        </p:nvSpPr>
        <p:spPr>
          <a:xfrm>
            <a:off x="4889225" y="368250"/>
            <a:ext cx="3954000" cy="4111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00">
                <a:solidFill>
                  <a:schemeClr val="dk1"/>
                </a:solidFill>
                <a:latin typeface="Georgia"/>
                <a:ea typeface="Georgia"/>
                <a:cs typeface="Georgia"/>
                <a:sym typeface="Georgia"/>
              </a:rPr>
              <a:t>Chiquita admitted paying 1.7 million dollars to the paramilitary group AUC (United Self Defense Forces of Colombia)</a:t>
            </a:r>
            <a:endParaRPr b="1" sz="1500">
              <a:solidFill>
                <a:schemeClr val="dk1"/>
              </a:solidFill>
              <a:latin typeface="Georgia"/>
              <a:ea typeface="Georgia"/>
              <a:cs typeface="Georgia"/>
              <a:sym typeface="Georgia"/>
            </a:endParaRPr>
          </a:p>
          <a:p>
            <a:pPr indent="-323850" lvl="0" marL="457200" rtl="0" algn="l">
              <a:lnSpc>
                <a:spcPct val="100000"/>
              </a:lnSpc>
              <a:spcBef>
                <a:spcPts val="1600"/>
              </a:spcBef>
              <a:spcAft>
                <a:spcPts val="0"/>
              </a:spcAft>
              <a:buClr>
                <a:schemeClr val="dk1"/>
              </a:buClr>
              <a:buSzPts val="1500"/>
              <a:buFont typeface="Georgia"/>
              <a:buChar char="●"/>
            </a:pPr>
            <a:r>
              <a:rPr lang="en" sz="1500">
                <a:solidFill>
                  <a:schemeClr val="dk1"/>
                </a:solidFill>
                <a:latin typeface="Georgia"/>
                <a:ea typeface="Georgia"/>
                <a:cs typeface="Georgia"/>
                <a:sym typeface="Georgia"/>
              </a:rPr>
              <a:t>Financed war machines by paying this terrorist group</a:t>
            </a:r>
            <a:endParaRPr sz="1500">
              <a:solidFill>
                <a:schemeClr val="dk1"/>
              </a:solidFill>
              <a:latin typeface="Georgia"/>
              <a:ea typeface="Georgia"/>
              <a:cs typeface="Georgia"/>
              <a:sym typeface="Georgia"/>
            </a:endParaRPr>
          </a:p>
          <a:p>
            <a:pPr indent="-323850" lvl="0" marL="457200" rtl="0" algn="l">
              <a:lnSpc>
                <a:spcPct val="100000"/>
              </a:lnSpc>
              <a:spcBef>
                <a:spcPts val="0"/>
              </a:spcBef>
              <a:spcAft>
                <a:spcPts val="0"/>
              </a:spcAft>
              <a:buClr>
                <a:schemeClr val="dk1"/>
              </a:buClr>
              <a:buSzPts val="1500"/>
              <a:buFont typeface="Georgia"/>
              <a:buChar char="●"/>
            </a:pPr>
            <a:r>
              <a:rPr lang="en" sz="1500">
                <a:solidFill>
                  <a:schemeClr val="dk1"/>
                </a:solidFill>
                <a:latin typeface="Georgia"/>
                <a:ea typeface="Georgia"/>
                <a:cs typeface="Georgia"/>
                <a:sym typeface="Georgia"/>
              </a:rPr>
              <a:t>Did so in order to maintain its profitable control of Colombia’s banana growing regions starting in the mid-1990s.</a:t>
            </a:r>
            <a:endParaRPr sz="1500">
              <a:solidFill>
                <a:schemeClr val="dk1"/>
              </a:solidFill>
              <a:latin typeface="Georgia"/>
              <a:ea typeface="Georgia"/>
              <a:cs typeface="Georgia"/>
              <a:sym typeface="Georgia"/>
            </a:endParaRPr>
          </a:p>
          <a:p>
            <a:pPr indent="-323850" lvl="0" marL="457200" rtl="0" algn="l">
              <a:lnSpc>
                <a:spcPct val="100000"/>
              </a:lnSpc>
              <a:spcBef>
                <a:spcPts val="0"/>
              </a:spcBef>
              <a:spcAft>
                <a:spcPts val="0"/>
              </a:spcAft>
              <a:buClr>
                <a:schemeClr val="dk1"/>
              </a:buClr>
              <a:buSzPts val="1500"/>
              <a:buFont typeface="Georgia"/>
              <a:buChar char="●"/>
            </a:pPr>
            <a:r>
              <a:rPr lang="en" sz="1500">
                <a:solidFill>
                  <a:schemeClr val="dk1"/>
                </a:solidFill>
                <a:latin typeface="Georgia"/>
                <a:ea typeface="Georgia"/>
                <a:cs typeface="Georgia"/>
                <a:sym typeface="Georgia"/>
              </a:rPr>
              <a:t>AUC  responsible for some of the worst massacres in Colombia’s civil conflict and for a sizable percentage of the country’s cocaine exports.</a:t>
            </a:r>
            <a:endParaRPr sz="1500">
              <a:solidFill>
                <a:schemeClr val="dk1"/>
              </a:solidFill>
              <a:latin typeface="Georgia"/>
              <a:ea typeface="Georgia"/>
              <a:cs typeface="Georgia"/>
              <a:sym typeface="Georgia"/>
            </a:endParaRPr>
          </a:p>
          <a:p>
            <a:pPr indent="-323850" lvl="0" marL="457200" rtl="0" algn="l">
              <a:lnSpc>
                <a:spcPct val="100000"/>
              </a:lnSpc>
              <a:spcBef>
                <a:spcPts val="1600"/>
              </a:spcBef>
              <a:spcAft>
                <a:spcPts val="1600"/>
              </a:spcAft>
              <a:buClr>
                <a:schemeClr val="dk1"/>
              </a:buClr>
              <a:buSzPts val="1500"/>
              <a:buFont typeface="Georgia"/>
              <a:buChar char="●"/>
            </a:pPr>
            <a:r>
              <a:rPr lang="en" sz="1500">
                <a:solidFill>
                  <a:schemeClr val="dk1"/>
                </a:solidFill>
                <a:latin typeface="Georgia"/>
                <a:ea typeface="Georgia"/>
                <a:cs typeface="Georgia"/>
                <a:sym typeface="Georgia"/>
              </a:rPr>
              <a:t> The U.S. government designated the right-wing militia a terrorist organization in September 2001/</a:t>
            </a:r>
            <a:endParaRPr sz="1500">
              <a:solidFill>
                <a:schemeClr val="dk1"/>
              </a:solidFill>
              <a:latin typeface="Georgia"/>
              <a:ea typeface="Georgia"/>
              <a:cs typeface="Georgia"/>
              <a:sym typeface="Georgia"/>
            </a:endParaRPr>
          </a:p>
        </p:txBody>
      </p:sp>
      <p:sp>
        <p:nvSpPr>
          <p:cNvPr id="106" name="Google Shape;106;p19"/>
          <p:cNvSpPr txBox="1"/>
          <p:nvPr/>
        </p:nvSpPr>
        <p:spPr>
          <a:xfrm>
            <a:off x="107625" y="1316475"/>
            <a:ext cx="41538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BF9000"/>
                </a:solidFill>
                <a:latin typeface="Georgia"/>
                <a:ea typeface="Georgia"/>
                <a:cs typeface="Georgia"/>
                <a:sym typeface="Georgia"/>
              </a:rPr>
              <a:t> Consequently: </a:t>
            </a:r>
            <a:endParaRPr sz="1500">
              <a:solidFill>
                <a:srgbClr val="BF9000"/>
              </a:solidFill>
              <a:latin typeface="Georgia"/>
              <a:ea typeface="Georgia"/>
              <a:cs typeface="Georgia"/>
              <a:sym typeface="Georgia"/>
            </a:endParaRPr>
          </a:p>
          <a:p>
            <a:pPr indent="-323850" lvl="0" marL="457200" rtl="0" algn="l">
              <a:spcBef>
                <a:spcPts val="0"/>
              </a:spcBef>
              <a:spcAft>
                <a:spcPts val="0"/>
              </a:spcAft>
              <a:buClr>
                <a:srgbClr val="BF9000"/>
              </a:buClr>
              <a:buSzPts val="1500"/>
              <a:buFont typeface="Georgia"/>
              <a:buChar char="●"/>
            </a:pPr>
            <a:r>
              <a:rPr lang="en" sz="1500">
                <a:solidFill>
                  <a:srgbClr val="BF9000"/>
                </a:solidFill>
                <a:latin typeface="Georgia"/>
                <a:ea typeface="Georgia"/>
                <a:cs typeface="Georgia"/>
                <a:sym typeface="Georgia"/>
              </a:rPr>
              <a:t>Colombian Army troops opened fire on a crowd of strikers and massacred 3,000 </a:t>
            </a:r>
            <a:endParaRPr sz="1500">
              <a:solidFill>
                <a:srgbClr val="BF9000"/>
              </a:solidFill>
              <a:latin typeface="Georgia"/>
              <a:ea typeface="Georgia"/>
              <a:cs typeface="Georgia"/>
              <a:sym typeface="Georgia"/>
            </a:endParaRPr>
          </a:p>
          <a:p>
            <a:pPr indent="-323850" lvl="0" marL="457200" rtl="0" algn="l">
              <a:spcBef>
                <a:spcPts val="0"/>
              </a:spcBef>
              <a:spcAft>
                <a:spcPts val="0"/>
              </a:spcAft>
              <a:buClr>
                <a:srgbClr val="BF9000"/>
              </a:buClr>
              <a:buSzPts val="1500"/>
              <a:buFont typeface="Georgia"/>
              <a:buChar char="●"/>
            </a:pPr>
            <a:r>
              <a:rPr lang="en" sz="1500">
                <a:solidFill>
                  <a:srgbClr val="BF9000"/>
                </a:solidFill>
                <a:latin typeface="Georgia"/>
                <a:ea typeface="Georgia"/>
                <a:cs typeface="Georgia"/>
                <a:sym typeface="Georgia"/>
              </a:rPr>
              <a:t>Sunday crowd of workers and their families including children who had gathered</a:t>
            </a:r>
            <a:endParaRPr sz="1500">
              <a:solidFill>
                <a:srgbClr val="BF9000"/>
              </a:solidFill>
              <a:latin typeface="Georgia"/>
              <a:ea typeface="Georgia"/>
              <a:cs typeface="Georgia"/>
              <a:sym typeface="Georgia"/>
            </a:endParaRPr>
          </a:p>
          <a:p>
            <a:pPr indent="-323850" lvl="0" marL="457200" rtl="0" algn="l">
              <a:spcBef>
                <a:spcPts val="0"/>
              </a:spcBef>
              <a:spcAft>
                <a:spcPts val="0"/>
              </a:spcAft>
              <a:buClr>
                <a:srgbClr val="BF9000"/>
              </a:buClr>
              <a:buSzPts val="1500"/>
              <a:buFont typeface="Georgia"/>
              <a:buChar char="●"/>
            </a:pPr>
            <a:r>
              <a:rPr lang="en" sz="1500">
                <a:solidFill>
                  <a:srgbClr val="BF9000"/>
                </a:solidFill>
                <a:latin typeface="Georgia"/>
                <a:ea typeface="Georgia"/>
                <a:cs typeface="Georgia"/>
                <a:sym typeface="Georgia"/>
              </a:rPr>
              <a:t>claimed that the army had acted under instructions from the United Fruit Company.</a:t>
            </a:r>
            <a:endParaRPr sz="1500">
              <a:solidFill>
                <a:srgbClr val="BF9000"/>
              </a:solidFill>
              <a:latin typeface="Georgia"/>
              <a:ea typeface="Georgia"/>
              <a:cs typeface="Georgia"/>
              <a:sym typeface="Georgia"/>
            </a:endParaRPr>
          </a:p>
          <a:p>
            <a:pPr indent="-323850" lvl="0" marL="457200" rtl="0" algn="l">
              <a:spcBef>
                <a:spcPts val="0"/>
              </a:spcBef>
              <a:spcAft>
                <a:spcPts val="0"/>
              </a:spcAft>
              <a:buClr>
                <a:srgbClr val="BF9000"/>
              </a:buClr>
              <a:buSzPts val="1500"/>
              <a:buFont typeface="Georgia"/>
              <a:buChar char="●"/>
            </a:pPr>
            <a:r>
              <a:rPr lang="en" sz="1500">
                <a:solidFill>
                  <a:srgbClr val="BF9000"/>
                </a:solidFill>
                <a:latin typeface="Georgia"/>
                <a:ea typeface="Georgia"/>
                <a:cs typeface="Georgia"/>
                <a:sym typeface="Georgia"/>
              </a:rPr>
              <a:t>The Banana massacre is said to be one of the main events that preceded the Bogotazo and then </a:t>
            </a:r>
            <a:r>
              <a:rPr i="1" lang="en" sz="1500">
                <a:solidFill>
                  <a:srgbClr val="BF9000"/>
                </a:solidFill>
                <a:latin typeface="Georgia"/>
                <a:ea typeface="Georgia"/>
                <a:cs typeface="Georgia"/>
                <a:sym typeface="Georgia"/>
              </a:rPr>
              <a:t>La Violencia</a:t>
            </a:r>
            <a:endParaRPr i="1" sz="1500">
              <a:solidFill>
                <a:srgbClr val="BF9000"/>
              </a:solidFill>
              <a:latin typeface="Georgia"/>
              <a:ea typeface="Georgia"/>
              <a:cs typeface="Georgia"/>
              <a:sym typeface="Georgia"/>
            </a:endParaRPr>
          </a:p>
        </p:txBody>
      </p:sp>
      <p:pic>
        <p:nvPicPr>
          <p:cNvPr id="107" name="Google Shape;107;p19"/>
          <p:cNvPicPr preferRelativeResize="0"/>
          <p:nvPr/>
        </p:nvPicPr>
        <p:blipFill>
          <a:blip r:embed="rId3">
            <a:alphaModFix amt="12000"/>
          </a:blip>
          <a:stretch>
            <a:fillRect/>
          </a:stretch>
        </p:blipFill>
        <p:spPr>
          <a:xfrm>
            <a:off x="3972850" y="1221850"/>
            <a:ext cx="9144000" cy="5021550"/>
          </a:xfrm>
          <a:prstGeom prst="rect">
            <a:avLst/>
          </a:prstGeom>
          <a:noFill/>
          <a:ln>
            <a:noFill/>
          </a:ln>
          <a:effectLst>
            <a:outerShdw blurRad="57150" rotWithShape="0" algn="bl" dir="5400000" dist="19050">
              <a:srgbClr val="000000">
                <a:alpha val="2000"/>
              </a:srgbClr>
            </a:outerShdw>
            <a:reflection blurRad="0" dir="5400000" dist="38100" endA="0" endPos="30000" fadeDir="5400012" kx="0" rotWithShape="0" algn="bl" stPos="0" sy="-100000" ky="0"/>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0"/>
          <p:cNvSpPr txBox="1"/>
          <p:nvPr>
            <p:ph idx="1" type="body"/>
          </p:nvPr>
        </p:nvSpPr>
        <p:spPr>
          <a:xfrm>
            <a:off x="165600" y="185325"/>
            <a:ext cx="5334900" cy="94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rgbClr val="BF9000"/>
                </a:solidFill>
                <a:latin typeface="Corbel"/>
                <a:ea typeface="Corbel"/>
                <a:cs typeface="Corbel"/>
                <a:sym typeface="Corbel"/>
              </a:rPr>
              <a:t>Chiquita Raid on Tacamiche, Honduras</a:t>
            </a:r>
            <a:endParaRPr b="1">
              <a:solidFill>
                <a:srgbClr val="BF9000"/>
              </a:solidFill>
              <a:latin typeface="Corbel"/>
              <a:ea typeface="Corbel"/>
              <a:cs typeface="Corbel"/>
              <a:sym typeface="Corbel"/>
            </a:endParaRPr>
          </a:p>
          <a:p>
            <a:pPr indent="-311150" lvl="0" marL="457200" rtl="0" algn="l">
              <a:spcBef>
                <a:spcPts val="0"/>
              </a:spcBef>
              <a:spcAft>
                <a:spcPts val="0"/>
              </a:spcAft>
              <a:buClr>
                <a:srgbClr val="BF9000"/>
              </a:buClr>
              <a:buSzPts val="1300"/>
              <a:buFont typeface="Corbel"/>
              <a:buChar char="●"/>
            </a:pPr>
            <a:r>
              <a:rPr b="1" lang="en">
                <a:solidFill>
                  <a:srgbClr val="BF9000"/>
                </a:solidFill>
                <a:latin typeface="Corbel"/>
                <a:ea typeface="Corbel"/>
                <a:cs typeface="Corbel"/>
                <a:sym typeface="Corbel"/>
              </a:rPr>
              <a:t>July of 1994: Chiquita tried to relocate villagers off land to sell it to ranchers and developers. </a:t>
            </a:r>
            <a:endParaRPr b="1">
              <a:solidFill>
                <a:srgbClr val="BF9000"/>
              </a:solidFill>
              <a:latin typeface="Corbel"/>
              <a:ea typeface="Corbel"/>
              <a:cs typeface="Corbel"/>
              <a:sym typeface="Corbel"/>
            </a:endParaRPr>
          </a:p>
          <a:p>
            <a:pPr indent="-311150" lvl="0" marL="457200" rtl="0" algn="l">
              <a:spcBef>
                <a:spcPts val="0"/>
              </a:spcBef>
              <a:spcAft>
                <a:spcPts val="0"/>
              </a:spcAft>
              <a:buClr>
                <a:srgbClr val="BF9000"/>
              </a:buClr>
              <a:buSzPts val="1300"/>
              <a:buFont typeface="Corbel"/>
              <a:buChar char="●"/>
            </a:pPr>
            <a:r>
              <a:rPr b="1" lang="en">
                <a:solidFill>
                  <a:srgbClr val="BF9000"/>
                </a:solidFill>
                <a:latin typeface="Corbel"/>
                <a:ea typeface="Corbel"/>
                <a:cs typeface="Corbel"/>
                <a:sym typeface="Corbel"/>
              </a:rPr>
              <a:t>Chiquita deemed the soil infertile and wanted to sell it, but peasants who had worked and lived there for generations refused to leave.</a:t>
            </a:r>
            <a:endParaRPr b="1">
              <a:solidFill>
                <a:srgbClr val="BF9000"/>
              </a:solidFill>
              <a:latin typeface="Corbel"/>
              <a:ea typeface="Corbel"/>
              <a:cs typeface="Corbel"/>
              <a:sym typeface="Corbel"/>
            </a:endParaRPr>
          </a:p>
          <a:p>
            <a:pPr indent="-311150" lvl="1" marL="914400" rtl="0" algn="l">
              <a:spcBef>
                <a:spcPts val="0"/>
              </a:spcBef>
              <a:spcAft>
                <a:spcPts val="0"/>
              </a:spcAft>
              <a:buClr>
                <a:srgbClr val="BF9000"/>
              </a:buClr>
              <a:buSzPts val="1300"/>
              <a:buFont typeface="Corbel"/>
              <a:buChar char="○"/>
            </a:pPr>
            <a:r>
              <a:rPr b="1" lang="en" sz="1300">
                <a:solidFill>
                  <a:srgbClr val="BF9000"/>
                </a:solidFill>
                <a:latin typeface="Corbel"/>
                <a:ea typeface="Corbel"/>
                <a:cs typeface="Corbel"/>
                <a:sym typeface="Corbel"/>
              </a:rPr>
              <a:t>In February 1996, army troops, police, and Chiquita work crews raided the settlement, evicted 123 families, destroyed crops, and proceeded to burn down homes and three churches </a:t>
            </a:r>
            <a:endParaRPr b="1" sz="1300">
              <a:solidFill>
                <a:srgbClr val="BF9000"/>
              </a:solidFill>
              <a:latin typeface="Corbel"/>
              <a:ea typeface="Corbel"/>
              <a:cs typeface="Corbel"/>
              <a:sym typeface="Corbel"/>
            </a:endParaRPr>
          </a:p>
          <a:p>
            <a:pPr indent="0" lvl="0" marL="0" rtl="0" algn="l">
              <a:spcBef>
                <a:spcPts val="0"/>
              </a:spcBef>
              <a:spcAft>
                <a:spcPts val="0"/>
              </a:spcAft>
              <a:buNone/>
            </a:pPr>
            <a:r>
              <a:t/>
            </a:r>
            <a:endParaRPr b="1">
              <a:solidFill>
                <a:srgbClr val="BF9000"/>
              </a:solidFill>
              <a:latin typeface="Corbel"/>
              <a:ea typeface="Corbel"/>
              <a:cs typeface="Corbel"/>
              <a:sym typeface="Corbel"/>
            </a:endParaRPr>
          </a:p>
          <a:p>
            <a:pPr indent="0" lvl="0" marL="0" rtl="0" algn="l">
              <a:spcBef>
                <a:spcPts val="0"/>
              </a:spcBef>
              <a:spcAft>
                <a:spcPts val="0"/>
              </a:spcAft>
              <a:buNone/>
            </a:pPr>
            <a:r>
              <a:t/>
            </a:r>
            <a:endParaRPr b="1">
              <a:solidFill>
                <a:srgbClr val="BF9000"/>
              </a:solidFill>
              <a:latin typeface="Corbel"/>
              <a:ea typeface="Corbel"/>
              <a:cs typeface="Corbel"/>
              <a:sym typeface="Corbel"/>
            </a:endParaRPr>
          </a:p>
          <a:p>
            <a:pPr indent="0" lvl="0" marL="0" rtl="0" algn="l">
              <a:lnSpc>
                <a:spcPct val="100000"/>
              </a:lnSpc>
              <a:spcBef>
                <a:spcPts val="0"/>
              </a:spcBef>
              <a:spcAft>
                <a:spcPts val="0"/>
              </a:spcAft>
              <a:buClr>
                <a:srgbClr val="000000"/>
              </a:buClr>
              <a:buSzPts val="1100"/>
              <a:buFont typeface="Arial"/>
              <a:buNone/>
            </a:pPr>
            <a:r>
              <a:t/>
            </a:r>
            <a:endParaRPr>
              <a:solidFill>
                <a:srgbClr val="BF9000"/>
              </a:solidFill>
              <a:latin typeface="Corbel"/>
              <a:ea typeface="Corbel"/>
              <a:cs typeface="Corbel"/>
              <a:sym typeface="Corbel"/>
            </a:endParaRPr>
          </a:p>
          <a:p>
            <a:pPr indent="0" lvl="0" marL="0" rtl="0" algn="l">
              <a:spcBef>
                <a:spcPts val="0"/>
              </a:spcBef>
              <a:spcAft>
                <a:spcPts val="1600"/>
              </a:spcAft>
              <a:buNone/>
            </a:pPr>
            <a:r>
              <a:t/>
            </a:r>
            <a:endParaRPr>
              <a:solidFill>
                <a:srgbClr val="BF9000"/>
              </a:solidFill>
              <a:latin typeface="Corbel"/>
              <a:ea typeface="Corbel"/>
              <a:cs typeface="Corbel"/>
              <a:sym typeface="Corbel"/>
            </a:endParaRPr>
          </a:p>
        </p:txBody>
      </p:sp>
      <p:sp>
        <p:nvSpPr>
          <p:cNvPr id="113" name="Google Shape;113;p20"/>
          <p:cNvSpPr txBox="1"/>
          <p:nvPr/>
        </p:nvSpPr>
        <p:spPr>
          <a:xfrm>
            <a:off x="4339350" y="2392525"/>
            <a:ext cx="4102800" cy="25320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b="1" lang="en" sz="1200">
                <a:solidFill>
                  <a:srgbClr val="BF9000"/>
                </a:solidFill>
                <a:latin typeface="Corbel"/>
                <a:ea typeface="Corbel"/>
                <a:cs typeface="Corbel"/>
                <a:sym typeface="Corbel"/>
              </a:rPr>
              <a:t>ColombiaL</a:t>
            </a:r>
            <a:endParaRPr b="1" sz="1200">
              <a:solidFill>
                <a:srgbClr val="BF9000"/>
              </a:solidFill>
              <a:latin typeface="Corbel"/>
              <a:ea typeface="Corbel"/>
              <a:cs typeface="Corbel"/>
              <a:sym typeface="Corbel"/>
            </a:endParaRPr>
          </a:p>
          <a:p>
            <a:pPr indent="-304800" lvl="0" marL="457200" rtl="0" algn="l">
              <a:lnSpc>
                <a:spcPct val="115000"/>
              </a:lnSpc>
              <a:spcBef>
                <a:spcPts val="0"/>
              </a:spcBef>
              <a:spcAft>
                <a:spcPts val="0"/>
              </a:spcAft>
              <a:buClr>
                <a:srgbClr val="BF9000"/>
              </a:buClr>
              <a:buSzPts val="1200"/>
              <a:buFont typeface="Corbel"/>
              <a:buChar char="●"/>
            </a:pPr>
            <a:r>
              <a:rPr b="1" lang="en" sz="1200">
                <a:solidFill>
                  <a:srgbClr val="BF9000"/>
                </a:solidFill>
                <a:latin typeface="Corbel"/>
                <a:ea typeface="Corbel"/>
                <a:cs typeface="Corbel"/>
                <a:sym typeface="Corbel"/>
              </a:rPr>
              <a:t>lthough Chiquita ceased payments to FARC and ELN when they were added to the US’s Foreign Terrorist Organizations list, it continued payments to a rogue group called the United Self-Defense Forces of Colombia (AUC) for two years after it was added to the Foreign Terrorist Organizations list, which was considered a federal crime in the US.</a:t>
            </a:r>
            <a:endParaRPr b="1" sz="1200">
              <a:solidFill>
                <a:srgbClr val="BF9000"/>
              </a:solidFill>
              <a:latin typeface="Corbel"/>
              <a:ea typeface="Corbel"/>
              <a:cs typeface="Corbel"/>
              <a:sym typeface="Corbel"/>
            </a:endParaRPr>
          </a:p>
          <a:p>
            <a:pPr indent="-304800" lvl="0" marL="457200" rtl="0" algn="l">
              <a:lnSpc>
                <a:spcPct val="115000"/>
              </a:lnSpc>
              <a:spcBef>
                <a:spcPts val="0"/>
              </a:spcBef>
              <a:spcAft>
                <a:spcPts val="0"/>
              </a:spcAft>
              <a:buClr>
                <a:srgbClr val="BF9000"/>
              </a:buClr>
              <a:buSzPts val="1200"/>
              <a:buFont typeface="Corbel"/>
              <a:buChar char="●"/>
            </a:pPr>
            <a:r>
              <a:rPr b="1" lang="en" sz="1200">
                <a:solidFill>
                  <a:srgbClr val="BF9000"/>
                </a:solidFill>
                <a:latin typeface="Corbel"/>
                <a:ea typeface="Corbel"/>
                <a:cs typeface="Corbel"/>
                <a:sym typeface="Corbel"/>
              </a:rPr>
              <a:t>When the Department of Justice pressed charges, Chiquita pled guilty and was given only a $25 million fine. </a:t>
            </a:r>
            <a:r>
              <a:rPr b="1" lang="en" sz="1200">
                <a:solidFill>
                  <a:srgbClr val="BF9000"/>
                </a:solidFill>
                <a:highlight>
                  <a:srgbClr val="FF0000"/>
                </a:highlight>
                <a:latin typeface="Corbel"/>
                <a:ea typeface="Corbel"/>
                <a:cs typeface="Corbel"/>
                <a:sym typeface="Corbel"/>
              </a:rPr>
              <a:t>No individual executives at Chiquita were charged with any crimes.  </a:t>
            </a:r>
            <a:endParaRPr b="1" sz="1200">
              <a:solidFill>
                <a:srgbClr val="BF9000"/>
              </a:solidFill>
              <a:highlight>
                <a:srgbClr val="FF0000"/>
              </a:highlight>
              <a:latin typeface="Corbel"/>
              <a:ea typeface="Corbel"/>
              <a:cs typeface="Corbel"/>
              <a:sym typeface="Corbel"/>
            </a:endParaRPr>
          </a:p>
          <a:p>
            <a:pPr indent="-304800" lvl="0" marL="457200" marR="0" rtl="0" algn="l">
              <a:lnSpc>
                <a:spcPct val="115000"/>
              </a:lnSpc>
              <a:spcBef>
                <a:spcPts val="0"/>
              </a:spcBef>
              <a:spcAft>
                <a:spcPts val="0"/>
              </a:spcAft>
              <a:buClr>
                <a:srgbClr val="BF9000"/>
              </a:buClr>
              <a:buSzPts val="1200"/>
              <a:buFont typeface="Corbel"/>
              <a:buChar char="●"/>
            </a:pPr>
            <a:r>
              <a:t/>
            </a:r>
            <a:endParaRPr b="1" sz="1200">
              <a:solidFill>
                <a:srgbClr val="BF9000"/>
              </a:solidFill>
              <a:latin typeface="Corbel"/>
              <a:ea typeface="Corbel"/>
              <a:cs typeface="Corbel"/>
              <a:sym typeface="Corbel"/>
            </a:endParaRPr>
          </a:p>
          <a:p>
            <a:pPr indent="0" lvl="0" marL="0" rtl="0" algn="l">
              <a:spcBef>
                <a:spcPts val="0"/>
              </a:spcBef>
              <a:spcAft>
                <a:spcPts val="0"/>
              </a:spcAft>
              <a:buNone/>
            </a:pPr>
            <a:r>
              <a:t/>
            </a:r>
            <a:endParaRPr sz="1300">
              <a:solidFill>
                <a:srgbClr val="BF9000"/>
              </a:solidFill>
              <a:latin typeface="Corbel"/>
              <a:ea typeface="Corbel"/>
              <a:cs typeface="Corbel"/>
              <a:sym typeface="Corbel"/>
            </a:endParaRPr>
          </a:p>
        </p:txBody>
      </p:sp>
      <p:pic>
        <p:nvPicPr>
          <p:cNvPr id="114" name="Google Shape;114;p20"/>
          <p:cNvPicPr preferRelativeResize="0"/>
          <p:nvPr/>
        </p:nvPicPr>
        <p:blipFill>
          <a:blip r:embed="rId3">
            <a:alphaModFix/>
          </a:blip>
          <a:stretch>
            <a:fillRect/>
          </a:stretch>
        </p:blipFill>
        <p:spPr>
          <a:xfrm>
            <a:off x="775725" y="2722850"/>
            <a:ext cx="3124050" cy="2080675"/>
          </a:xfrm>
          <a:prstGeom prst="rect">
            <a:avLst/>
          </a:prstGeom>
          <a:noFill/>
          <a:ln>
            <a:noFill/>
          </a:ln>
        </p:spPr>
      </p:pic>
      <p:pic>
        <p:nvPicPr>
          <p:cNvPr id="115" name="Google Shape;115;p20"/>
          <p:cNvPicPr preferRelativeResize="0"/>
          <p:nvPr/>
        </p:nvPicPr>
        <p:blipFill>
          <a:blip r:embed="rId4">
            <a:alphaModFix/>
          </a:blip>
          <a:stretch>
            <a:fillRect/>
          </a:stretch>
        </p:blipFill>
        <p:spPr>
          <a:xfrm>
            <a:off x="6193550" y="254700"/>
            <a:ext cx="2325376" cy="18129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pic>
        <p:nvPicPr>
          <p:cNvPr descr="This was the last and almost forgotten movie theater commercial that introduced Chiquita Banana and her catchy song to the world. This rare spot is politically incorrect by today's standards. It may not be here for long. &#10;The voice of Chiquita belongs to MONICA LEWIS. She'll be 89 May 5, 2011. Check out www.monicalewis.com" id="120" name="Google Shape;120;p21" title="Chiquita Banana and the Cannibals">
            <a:hlinkClick r:id="rId3"/>
          </p:cNvPr>
          <p:cNvPicPr preferRelativeResize="0"/>
          <p:nvPr/>
        </p:nvPicPr>
        <p:blipFill>
          <a:blip r:embed="rId4">
            <a:alphaModFix/>
          </a:blip>
          <a:stretch>
            <a:fillRect/>
          </a:stretch>
        </p:blipFill>
        <p:spPr>
          <a:xfrm>
            <a:off x="634600" y="254700"/>
            <a:ext cx="4572000" cy="3429000"/>
          </a:xfrm>
          <a:prstGeom prst="rect">
            <a:avLst/>
          </a:prstGeom>
          <a:noFill/>
          <a:ln>
            <a:noFill/>
          </a:ln>
        </p:spPr>
      </p:pic>
      <p:pic>
        <p:nvPicPr>
          <p:cNvPr id="121" name="Google Shape;121;p21"/>
          <p:cNvPicPr preferRelativeResize="0"/>
          <p:nvPr/>
        </p:nvPicPr>
        <p:blipFill>
          <a:blip r:embed="rId5">
            <a:alphaModFix/>
          </a:blip>
          <a:stretch>
            <a:fillRect/>
          </a:stretch>
        </p:blipFill>
        <p:spPr>
          <a:xfrm>
            <a:off x="6338050" y="416625"/>
            <a:ext cx="1828800" cy="3267075"/>
          </a:xfrm>
          <a:prstGeom prst="rect">
            <a:avLst/>
          </a:prstGeom>
          <a:noFill/>
          <a:ln>
            <a:noFill/>
          </a:ln>
        </p:spPr>
      </p:pic>
      <p:sp>
        <p:nvSpPr>
          <p:cNvPr id="122" name="Google Shape;122;p21"/>
          <p:cNvSpPr txBox="1"/>
          <p:nvPr/>
        </p:nvSpPr>
        <p:spPr>
          <a:xfrm>
            <a:off x="1095925" y="3938000"/>
            <a:ext cx="4230300" cy="716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BF9000"/>
              </a:buClr>
              <a:buSzPts val="1400"/>
              <a:buFont typeface="Corbel"/>
              <a:buChar char="-"/>
            </a:pPr>
            <a:r>
              <a:rPr b="1" lang="en">
                <a:solidFill>
                  <a:srgbClr val="BF9000"/>
                </a:solidFill>
                <a:latin typeface="Corbel"/>
                <a:ea typeface="Corbel"/>
                <a:cs typeface="Corbel"/>
                <a:sym typeface="Corbel"/>
              </a:rPr>
              <a:t>From a racialized and sexualized animated banana into a racialized and sexualized woman</a:t>
            </a:r>
            <a:endParaRPr>
              <a:solidFill>
                <a:srgbClr val="BF9000"/>
              </a:solidFill>
              <a:latin typeface="Corbel"/>
              <a:ea typeface="Corbel"/>
              <a:cs typeface="Corbel"/>
              <a:sym typeface="Corbe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