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60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20214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1022f5d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1022f5d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1022f5d7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1022f5d7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022f5d7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022f5d7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134806ab6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134806ab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68ee2837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68ee283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134806ab6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134806ab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8ee2837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8ee2837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eca9c2df5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eca9c2df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eca9c2df5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eca9c2df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eca9c2df5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eca9c2df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134806ab6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134806ab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6b548b3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6b548b3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1022f5d7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1022f5d7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eca9c2df5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eca9c2df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1022f5d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1022f5d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gif"/><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Sugar</a:t>
            </a:r>
            <a:endParaRPr/>
          </a:p>
        </p:txBody>
      </p:sp>
      <p:sp>
        <p:nvSpPr>
          <p:cNvPr id="68" name="Google Shape;68;p13"/>
          <p:cNvSpPr txBox="1">
            <a:spLocks noGrp="1"/>
          </p:cNvSpPr>
          <p:nvPr>
            <p:ph type="subTitle" idx="1"/>
          </p:nvPr>
        </p:nvSpPr>
        <p:spPr>
          <a:xfrm>
            <a:off x="311700" y="3516575"/>
            <a:ext cx="8520600" cy="14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Nicole Ceballos </a:t>
            </a:r>
            <a:endParaRPr/>
          </a:p>
          <a:p>
            <a:pPr marL="0" lvl="0" indent="0" algn="l" rtl="0">
              <a:spcBef>
                <a:spcPts val="0"/>
              </a:spcBef>
              <a:spcAft>
                <a:spcPts val="0"/>
              </a:spcAft>
              <a:buNone/>
            </a:pPr>
            <a:r>
              <a:rPr lang="en"/>
              <a:t>International Studies </a:t>
            </a:r>
            <a:endParaRPr/>
          </a:p>
          <a:p>
            <a:pPr marL="0" lvl="0" indent="0" algn="l" rtl="0">
              <a:spcBef>
                <a:spcPts val="0"/>
              </a:spcBef>
              <a:spcAft>
                <a:spcPts val="0"/>
              </a:spcAft>
              <a:buNone/>
            </a:pPr>
            <a:r>
              <a:rPr lang="en"/>
              <a:t>Neriko Doerr</a:t>
            </a:r>
            <a:endParaRPr/>
          </a:p>
          <a:p>
            <a:pPr marL="0" lvl="0" indent="0" algn="l" rtl="0">
              <a:spcBef>
                <a:spcPts val="0"/>
              </a:spcBef>
              <a:spcAft>
                <a:spcPts val="0"/>
              </a:spcAft>
              <a:buNone/>
            </a:pPr>
            <a:r>
              <a:rPr lang="en"/>
              <a:t>February 7, 2019</a:t>
            </a:r>
            <a:endParaRPr/>
          </a:p>
        </p:txBody>
      </p:sp>
      <p:pic>
        <p:nvPicPr>
          <p:cNvPr id="69" name="Google Shape;69;p13"/>
          <p:cNvPicPr preferRelativeResize="0"/>
          <p:nvPr/>
        </p:nvPicPr>
        <p:blipFill>
          <a:blip r:embed="rId3">
            <a:alphaModFix/>
          </a:blip>
          <a:stretch>
            <a:fillRect/>
          </a:stretch>
        </p:blipFill>
        <p:spPr>
          <a:xfrm>
            <a:off x="2940200" y="1219542"/>
            <a:ext cx="4977150" cy="21330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460950" y="579150"/>
            <a:ext cx="8222100" cy="144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FFFFFF"/>
                </a:solidFill>
              </a:rPr>
              <a:t>Production Process of Sugar ( Sugar Beets)</a:t>
            </a:r>
            <a:endParaRPr sz="4800">
              <a:solidFill>
                <a:srgbClr val="FFFFFF"/>
              </a:solidFill>
            </a:endParaRPr>
          </a:p>
          <a:p>
            <a:pPr marL="0" lvl="0" indent="0" algn="l" rtl="0">
              <a:spcBef>
                <a:spcPts val="0"/>
              </a:spcBef>
              <a:spcAft>
                <a:spcPts val="0"/>
              </a:spcAft>
              <a:buNone/>
            </a:pPr>
            <a:endParaRPr/>
          </a:p>
        </p:txBody>
      </p:sp>
      <p:sp>
        <p:nvSpPr>
          <p:cNvPr id="137" name="Google Shape;137;p22"/>
          <p:cNvSpPr txBox="1">
            <a:spLocks noGrp="1"/>
          </p:cNvSpPr>
          <p:nvPr>
            <p:ph type="body" idx="1"/>
          </p:nvPr>
        </p:nvSpPr>
        <p:spPr>
          <a:xfrm>
            <a:off x="212000" y="1803300"/>
            <a:ext cx="4266900" cy="334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Harvest the sugar beets</a:t>
            </a:r>
            <a:endParaRPr sz="2400">
              <a:solidFill>
                <a:srgbClr val="000000"/>
              </a:solidFill>
            </a:endParaRPr>
          </a:p>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Wash, slice and soak the beets</a:t>
            </a:r>
            <a:endParaRPr sz="2400">
              <a:solidFill>
                <a:srgbClr val="000000"/>
              </a:solidFill>
            </a:endParaRPr>
          </a:p>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Produce sugar syrup</a:t>
            </a:r>
            <a:endParaRPr sz="2400">
              <a:solidFill>
                <a:srgbClr val="000000"/>
              </a:solidFill>
            </a:endParaRPr>
          </a:p>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Crystallize the sugar</a:t>
            </a:r>
            <a:endParaRPr sz="2400">
              <a:solidFill>
                <a:srgbClr val="000000"/>
              </a:solidFill>
            </a:endParaRPr>
          </a:p>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Spin the crystals</a:t>
            </a:r>
            <a:endParaRPr sz="2400">
              <a:solidFill>
                <a:srgbClr val="000000"/>
              </a:solidFill>
            </a:endParaRPr>
          </a:p>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Dry the sugar crystals</a:t>
            </a:r>
            <a:endParaRPr sz="2400">
              <a:solidFill>
                <a:srgbClr val="000000"/>
              </a:solidFill>
            </a:endParaRPr>
          </a:p>
          <a:p>
            <a:pPr marL="457200" lvl="0" indent="-381000" algn="l" rtl="0">
              <a:spcBef>
                <a:spcPts val="0"/>
              </a:spcBef>
              <a:spcAft>
                <a:spcPts val="0"/>
              </a:spcAft>
              <a:buClr>
                <a:srgbClr val="000000"/>
              </a:buClr>
              <a:buSzPts val="2400"/>
              <a:buFont typeface="Source Code Pro"/>
              <a:buAutoNum type="arabicPeriod"/>
            </a:pPr>
            <a:r>
              <a:rPr lang="en" sz="2400">
                <a:solidFill>
                  <a:srgbClr val="000000"/>
                </a:solidFill>
              </a:rPr>
              <a:t>Package the sugar</a:t>
            </a:r>
            <a:endParaRPr sz="2400">
              <a:solidFill>
                <a:srgbClr val="000000"/>
              </a:solidFill>
            </a:endParaRPr>
          </a:p>
        </p:txBody>
      </p:sp>
      <p:pic>
        <p:nvPicPr>
          <p:cNvPr id="138" name="Google Shape;138;p22" descr="Image result for sugar beets"/>
          <p:cNvPicPr preferRelativeResize="0"/>
          <p:nvPr/>
        </p:nvPicPr>
        <p:blipFill>
          <a:blip r:embed="rId3">
            <a:alphaModFix/>
          </a:blip>
          <a:stretch>
            <a:fillRect/>
          </a:stretch>
        </p:blipFill>
        <p:spPr>
          <a:xfrm>
            <a:off x="5344975" y="1872450"/>
            <a:ext cx="3085125" cy="20526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6850" y="270325"/>
            <a:ext cx="8377200" cy="12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FFFFFF"/>
                </a:solidFill>
              </a:rPr>
              <a:t>Florida’s Everglades (Environmental Impact)</a:t>
            </a:r>
            <a:endParaRPr sz="3000">
              <a:solidFill>
                <a:srgbClr val="FFFFFF"/>
              </a:solidFill>
            </a:endParaRPr>
          </a:p>
          <a:p>
            <a:pPr marL="0" lvl="0" indent="0" algn="l" rtl="0">
              <a:spcBef>
                <a:spcPts val="0"/>
              </a:spcBef>
              <a:spcAft>
                <a:spcPts val="0"/>
              </a:spcAft>
              <a:buNone/>
            </a:pPr>
            <a:endParaRPr/>
          </a:p>
        </p:txBody>
      </p:sp>
      <p:pic>
        <p:nvPicPr>
          <p:cNvPr id="144" name="Google Shape;144;p23" descr="Image result for florida everglades sugar"/>
          <p:cNvPicPr preferRelativeResize="0"/>
          <p:nvPr/>
        </p:nvPicPr>
        <p:blipFill>
          <a:blip r:embed="rId3">
            <a:alphaModFix/>
          </a:blip>
          <a:stretch>
            <a:fillRect/>
          </a:stretch>
        </p:blipFill>
        <p:spPr>
          <a:xfrm>
            <a:off x="3888450" y="1980863"/>
            <a:ext cx="2762250" cy="1657350"/>
          </a:xfrm>
          <a:prstGeom prst="rect">
            <a:avLst/>
          </a:prstGeom>
          <a:noFill/>
          <a:ln>
            <a:noFill/>
          </a:ln>
        </p:spPr>
      </p:pic>
      <p:pic>
        <p:nvPicPr>
          <p:cNvPr id="145" name="Google Shape;145;p23"/>
          <p:cNvPicPr preferRelativeResize="0"/>
          <p:nvPr/>
        </p:nvPicPr>
        <p:blipFill>
          <a:blip r:embed="rId4">
            <a:alphaModFix/>
          </a:blip>
          <a:stretch>
            <a:fillRect/>
          </a:stretch>
        </p:blipFill>
        <p:spPr>
          <a:xfrm>
            <a:off x="6821607" y="1862313"/>
            <a:ext cx="2082111" cy="1565275"/>
          </a:xfrm>
          <a:prstGeom prst="rect">
            <a:avLst/>
          </a:prstGeom>
          <a:noFill/>
          <a:ln>
            <a:noFill/>
          </a:ln>
        </p:spPr>
      </p:pic>
      <p:pic>
        <p:nvPicPr>
          <p:cNvPr id="146" name="Google Shape;146;p23"/>
          <p:cNvPicPr preferRelativeResize="0"/>
          <p:nvPr/>
        </p:nvPicPr>
        <p:blipFill>
          <a:blip r:embed="rId5">
            <a:alphaModFix/>
          </a:blip>
          <a:stretch>
            <a:fillRect/>
          </a:stretch>
        </p:blipFill>
        <p:spPr>
          <a:xfrm>
            <a:off x="4876325" y="3638225"/>
            <a:ext cx="3875075" cy="1460625"/>
          </a:xfrm>
          <a:prstGeom prst="rect">
            <a:avLst/>
          </a:prstGeom>
          <a:noFill/>
          <a:ln>
            <a:noFill/>
          </a:ln>
        </p:spPr>
      </p:pic>
      <p:sp>
        <p:nvSpPr>
          <p:cNvPr id="147" name="Google Shape;147;p23"/>
          <p:cNvSpPr txBox="1"/>
          <p:nvPr/>
        </p:nvSpPr>
        <p:spPr>
          <a:xfrm>
            <a:off x="117450" y="1748350"/>
            <a:ext cx="3771000" cy="3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Over the recent years, one of America’s largest sugar producing companies known as U.S Sugar  has sparked controversy in the Florida region. They are known for being the cause of the infectious algae that has taken over the coast of Florida. During their production process they use a chemical harmful to the environment called Phosphorus- laden.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Between the years 1994- 2016, the sugar company has paid over 57.8 million dollars in “contributions” to state and local political campaigns.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80300" y="191500"/>
            <a:ext cx="8313600" cy="13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rgbClr val="FFFFFF"/>
                </a:solidFill>
              </a:rPr>
              <a:t>Social </a:t>
            </a:r>
            <a:r>
              <a:rPr lang="en">
                <a:solidFill>
                  <a:srgbClr val="FFFFFF"/>
                </a:solidFill>
              </a:rPr>
              <a:t>M</a:t>
            </a:r>
            <a:r>
              <a:rPr lang="en" sz="3200">
                <a:solidFill>
                  <a:srgbClr val="FFFFFF"/>
                </a:solidFill>
              </a:rPr>
              <a:t>ovements, </a:t>
            </a:r>
            <a:r>
              <a:rPr lang="en">
                <a:solidFill>
                  <a:srgbClr val="FFFFFF"/>
                </a:solidFill>
              </a:rPr>
              <a:t>P</a:t>
            </a:r>
            <a:r>
              <a:rPr lang="en" sz="3200">
                <a:solidFill>
                  <a:srgbClr val="FFFFFF"/>
                </a:solidFill>
              </a:rPr>
              <a:t>rotests and </a:t>
            </a:r>
            <a:r>
              <a:rPr lang="en">
                <a:solidFill>
                  <a:srgbClr val="FFFFFF"/>
                </a:solidFill>
              </a:rPr>
              <a:t>C</a:t>
            </a:r>
            <a:r>
              <a:rPr lang="en" sz="3200">
                <a:solidFill>
                  <a:srgbClr val="FFFFFF"/>
                </a:solidFill>
              </a:rPr>
              <a:t>ampaigns</a:t>
            </a:r>
            <a:endParaRPr sz="3200">
              <a:solidFill>
                <a:srgbClr val="FFFFFF"/>
              </a:solidFill>
            </a:endParaRPr>
          </a:p>
          <a:p>
            <a:pPr marL="0" lvl="0" indent="0" algn="l" rtl="0">
              <a:spcBef>
                <a:spcPts val="0"/>
              </a:spcBef>
              <a:spcAft>
                <a:spcPts val="0"/>
              </a:spcAft>
              <a:buNone/>
            </a:pPr>
            <a:endParaRPr/>
          </a:p>
        </p:txBody>
      </p:sp>
      <p:sp>
        <p:nvSpPr>
          <p:cNvPr id="153" name="Google Shape;153;p24"/>
          <p:cNvSpPr txBox="1">
            <a:spLocks noGrp="1"/>
          </p:cNvSpPr>
          <p:nvPr>
            <p:ph type="body" idx="1"/>
          </p:nvPr>
        </p:nvSpPr>
        <p:spPr>
          <a:xfrm>
            <a:off x="165000" y="1685950"/>
            <a:ext cx="3368700" cy="345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Lato"/>
                <a:ea typeface="Lato"/>
                <a:cs typeface="Lato"/>
                <a:sym typeface="Lato"/>
              </a:rPr>
              <a:t>On July 4, 2016, several fisherman, environmentalist and Florida's residents gathered on the beaches along the coast of Florida joined in hands protesting the pollution caused by the U.S Sugar Company. </a:t>
            </a:r>
            <a:endParaRPr>
              <a:solidFill>
                <a:srgbClr val="000000"/>
              </a:solidFill>
              <a:latin typeface="Lato"/>
              <a:ea typeface="Lato"/>
              <a:cs typeface="Lato"/>
              <a:sym typeface="Lato"/>
            </a:endParaRPr>
          </a:p>
          <a:p>
            <a:pPr marL="0" lvl="0" indent="0" algn="l" rtl="0">
              <a:spcBef>
                <a:spcPts val="1600"/>
              </a:spcBef>
              <a:spcAft>
                <a:spcPts val="1600"/>
              </a:spcAft>
              <a:buNone/>
            </a:pPr>
            <a:endParaRPr/>
          </a:p>
        </p:txBody>
      </p:sp>
      <p:pic>
        <p:nvPicPr>
          <p:cNvPr id="154" name="Google Shape;154;p24"/>
          <p:cNvPicPr preferRelativeResize="0"/>
          <p:nvPr/>
        </p:nvPicPr>
        <p:blipFill>
          <a:blip r:embed="rId3">
            <a:alphaModFix/>
          </a:blip>
          <a:stretch>
            <a:fillRect/>
          </a:stretch>
        </p:blipFill>
        <p:spPr>
          <a:xfrm>
            <a:off x="6244100" y="2923978"/>
            <a:ext cx="2773600" cy="2080221"/>
          </a:xfrm>
          <a:prstGeom prst="rect">
            <a:avLst/>
          </a:prstGeom>
          <a:noFill/>
          <a:ln>
            <a:noFill/>
          </a:ln>
        </p:spPr>
      </p:pic>
      <p:pic>
        <p:nvPicPr>
          <p:cNvPr id="155" name="Google Shape;155;p24"/>
          <p:cNvPicPr preferRelativeResize="0"/>
          <p:nvPr/>
        </p:nvPicPr>
        <p:blipFill>
          <a:blip r:embed="rId4">
            <a:alphaModFix/>
          </a:blip>
          <a:stretch>
            <a:fillRect/>
          </a:stretch>
        </p:blipFill>
        <p:spPr>
          <a:xfrm>
            <a:off x="3470500" y="1788975"/>
            <a:ext cx="2773600" cy="2077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U.S Sugar wants consumers to see</a:t>
            </a:r>
            <a:endParaRPr/>
          </a:p>
        </p:txBody>
      </p:sp>
      <p:pic>
        <p:nvPicPr>
          <p:cNvPr id="161" name="Google Shape;161;p25"/>
          <p:cNvPicPr preferRelativeResize="0"/>
          <p:nvPr/>
        </p:nvPicPr>
        <p:blipFill>
          <a:blip r:embed="rId3">
            <a:alphaModFix/>
          </a:blip>
          <a:stretch>
            <a:fillRect/>
          </a:stretch>
        </p:blipFill>
        <p:spPr>
          <a:xfrm>
            <a:off x="331725" y="1847525"/>
            <a:ext cx="2934525" cy="3051099"/>
          </a:xfrm>
          <a:prstGeom prst="rect">
            <a:avLst/>
          </a:prstGeom>
          <a:noFill/>
          <a:ln>
            <a:noFill/>
          </a:ln>
        </p:spPr>
      </p:pic>
      <p:pic>
        <p:nvPicPr>
          <p:cNvPr id="162" name="Google Shape;162;p25"/>
          <p:cNvPicPr preferRelativeResize="0"/>
          <p:nvPr/>
        </p:nvPicPr>
        <p:blipFill>
          <a:blip r:embed="rId4">
            <a:alphaModFix/>
          </a:blip>
          <a:stretch>
            <a:fillRect/>
          </a:stretch>
        </p:blipFill>
        <p:spPr>
          <a:xfrm>
            <a:off x="3418651" y="2004600"/>
            <a:ext cx="5572952" cy="2354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600250" y="4605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Use of Sugar</a:t>
            </a:r>
            <a:endParaRPr/>
          </a:p>
        </p:txBody>
      </p:sp>
      <p:sp>
        <p:nvSpPr>
          <p:cNvPr id="168" name="Google Shape;168;p26"/>
          <p:cNvSpPr txBox="1">
            <a:spLocks noGrp="1"/>
          </p:cNvSpPr>
          <p:nvPr>
            <p:ph type="body" idx="1"/>
          </p:nvPr>
        </p:nvSpPr>
        <p:spPr>
          <a:xfrm>
            <a:off x="372475" y="1821050"/>
            <a:ext cx="8520600" cy="80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Sugar is seen in a lot of products and is used in our everyday meals.</a:t>
            </a:r>
            <a:endParaRPr>
              <a:solidFill>
                <a:srgbClr val="000000"/>
              </a:solidFill>
            </a:endParaRPr>
          </a:p>
        </p:txBody>
      </p:sp>
      <p:pic>
        <p:nvPicPr>
          <p:cNvPr id="169" name="Google Shape;169;p26"/>
          <p:cNvPicPr preferRelativeResize="0"/>
          <p:nvPr/>
        </p:nvPicPr>
        <p:blipFill>
          <a:blip r:embed="rId3">
            <a:alphaModFix/>
          </a:blip>
          <a:stretch>
            <a:fillRect/>
          </a:stretch>
        </p:blipFill>
        <p:spPr>
          <a:xfrm>
            <a:off x="152400" y="2291613"/>
            <a:ext cx="3267075" cy="1400175"/>
          </a:xfrm>
          <a:prstGeom prst="rect">
            <a:avLst/>
          </a:prstGeom>
          <a:noFill/>
          <a:ln>
            <a:noFill/>
          </a:ln>
        </p:spPr>
      </p:pic>
      <p:pic>
        <p:nvPicPr>
          <p:cNvPr id="170" name="Google Shape;170;p26"/>
          <p:cNvPicPr preferRelativeResize="0"/>
          <p:nvPr/>
        </p:nvPicPr>
        <p:blipFill>
          <a:blip r:embed="rId4">
            <a:alphaModFix/>
          </a:blip>
          <a:stretch>
            <a:fillRect/>
          </a:stretch>
        </p:blipFill>
        <p:spPr>
          <a:xfrm>
            <a:off x="3571875" y="2979975"/>
            <a:ext cx="2828925" cy="1619250"/>
          </a:xfrm>
          <a:prstGeom prst="rect">
            <a:avLst/>
          </a:prstGeom>
          <a:noFill/>
          <a:ln>
            <a:noFill/>
          </a:ln>
        </p:spPr>
      </p:pic>
      <p:pic>
        <p:nvPicPr>
          <p:cNvPr id="171" name="Google Shape;171;p26"/>
          <p:cNvPicPr preferRelativeResize="0"/>
          <p:nvPr/>
        </p:nvPicPr>
        <p:blipFill>
          <a:blip r:embed="rId5">
            <a:alphaModFix/>
          </a:blip>
          <a:stretch>
            <a:fillRect/>
          </a:stretch>
        </p:blipFill>
        <p:spPr>
          <a:xfrm>
            <a:off x="6869825" y="2232725"/>
            <a:ext cx="1743075" cy="2619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269275" y="4094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Commodity Fetishism</a:t>
            </a:r>
            <a:endParaRPr/>
          </a:p>
        </p:txBody>
      </p:sp>
      <p:sp>
        <p:nvSpPr>
          <p:cNvPr id="177" name="Google Shape;177;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In the 1960’s study a sugar industry had funded for research linking sugar to high blood cholesterol and cancer in rats. The Sugar association ended without publication. Consumers were not aware of this since recently it had come out in the news. The study worked upon proves evidence of the harmful health impact of eating too much sugar.</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168100" y="220350"/>
            <a:ext cx="5178900" cy="114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Strategy/ Campaign</a:t>
            </a:r>
            <a:endParaRPr/>
          </a:p>
        </p:txBody>
      </p:sp>
      <p:sp>
        <p:nvSpPr>
          <p:cNvPr id="183" name="Google Shape;183;p28"/>
          <p:cNvSpPr txBox="1">
            <a:spLocks noGrp="1"/>
          </p:cNvSpPr>
          <p:nvPr>
            <p:ph type="body" idx="1"/>
          </p:nvPr>
        </p:nvSpPr>
        <p:spPr>
          <a:xfrm>
            <a:off x="311700" y="1855050"/>
            <a:ext cx="4314300" cy="2713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One way to stop the pollution in the Everglades is if Florida can find new ways on how to get rid of the waste from the sugar production.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In order to achieve this method, gaining the media’s attention will shine light on the environmental destruction in Florida. </a:t>
            </a:r>
            <a:endParaRPr sz="1400">
              <a:solidFill>
                <a:srgbClr val="000000"/>
              </a:solidFill>
            </a:endParaRPr>
          </a:p>
          <a:p>
            <a:pPr marL="457200" lvl="0" indent="-342900" algn="l" rtl="0">
              <a:spcBef>
                <a:spcPts val="0"/>
              </a:spcBef>
              <a:spcAft>
                <a:spcPts val="0"/>
              </a:spcAft>
              <a:buClr>
                <a:srgbClr val="000000"/>
              </a:buClr>
              <a:buSzPts val="1800"/>
              <a:buChar char="-"/>
            </a:pPr>
            <a:r>
              <a:rPr lang="en" sz="1400">
                <a:solidFill>
                  <a:srgbClr val="000000"/>
                </a:solidFill>
              </a:rPr>
              <a:t>Follow the instagram account @savetheeverglades_ !!!!!</a:t>
            </a:r>
            <a:endParaRPr>
              <a:solidFill>
                <a:srgbClr val="000000"/>
              </a:solidFill>
            </a:endParaRPr>
          </a:p>
        </p:txBody>
      </p:sp>
      <p:pic>
        <p:nvPicPr>
          <p:cNvPr id="184" name="Google Shape;184;p28"/>
          <p:cNvPicPr preferRelativeResize="0"/>
          <p:nvPr/>
        </p:nvPicPr>
        <p:blipFill>
          <a:blip r:embed="rId3">
            <a:alphaModFix/>
          </a:blip>
          <a:stretch>
            <a:fillRect/>
          </a:stretch>
        </p:blipFill>
        <p:spPr>
          <a:xfrm>
            <a:off x="6647425" y="1779071"/>
            <a:ext cx="1848102" cy="328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 Facts about Sugar!</a:t>
            </a:r>
            <a:endParaRPr/>
          </a:p>
        </p:txBody>
      </p:sp>
      <p:sp>
        <p:nvSpPr>
          <p:cNvPr id="75" name="Google Shape;75;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lnSpc>
                <a:spcPct val="170000"/>
              </a:lnSpc>
              <a:spcBef>
                <a:spcPts val="900"/>
              </a:spcBef>
              <a:spcAft>
                <a:spcPts val="0"/>
              </a:spcAft>
              <a:buClr>
                <a:srgbClr val="000000"/>
              </a:buClr>
              <a:buSzPts val="1800"/>
              <a:buChar char="●"/>
            </a:pPr>
            <a:r>
              <a:rPr lang="en">
                <a:solidFill>
                  <a:srgbClr val="000000"/>
                </a:solidFill>
              </a:rPr>
              <a:t>Sugar was once considered a spice, not a sweetener.</a:t>
            </a:r>
            <a:endParaRPr>
              <a:solidFill>
                <a:srgbClr val="000000"/>
              </a:solidFill>
            </a:endParaRPr>
          </a:p>
          <a:p>
            <a:pPr marL="457200" lvl="0" indent="-342900" algn="l" rtl="0">
              <a:lnSpc>
                <a:spcPct val="170000"/>
              </a:lnSpc>
              <a:spcBef>
                <a:spcPts val="0"/>
              </a:spcBef>
              <a:spcAft>
                <a:spcPts val="0"/>
              </a:spcAft>
              <a:buClr>
                <a:srgbClr val="000000"/>
              </a:buClr>
              <a:buSzPts val="1800"/>
              <a:buChar char="●"/>
            </a:pPr>
            <a:r>
              <a:rPr lang="en">
                <a:solidFill>
                  <a:srgbClr val="000000"/>
                </a:solidFill>
              </a:rPr>
              <a:t>It was used as a medicine for centuries.</a:t>
            </a:r>
            <a:endParaRPr>
              <a:solidFill>
                <a:srgbClr val="000000"/>
              </a:solidFill>
            </a:endParaRPr>
          </a:p>
          <a:p>
            <a:pPr marL="457200" lvl="0" indent="-342900" algn="l" rtl="0">
              <a:lnSpc>
                <a:spcPct val="170000"/>
              </a:lnSpc>
              <a:spcBef>
                <a:spcPts val="0"/>
              </a:spcBef>
              <a:spcAft>
                <a:spcPts val="0"/>
              </a:spcAft>
              <a:buClr>
                <a:srgbClr val="000000"/>
              </a:buClr>
              <a:buSzPts val="1800"/>
              <a:buChar char="●"/>
            </a:pPr>
            <a:r>
              <a:rPr lang="en">
                <a:solidFill>
                  <a:srgbClr val="000000"/>
                </a:solidFill>
              </a:rPr>
              <a:t>Sugar cane was first domesticated in New Guinea around 8000 BCE.</a:t>
            </a:r>
            <a:endParaRPr>
              <a:solidFill>
                <a:srgbClr val="000000"/>
              </a:solidFill>
            </a:endParaRPr>
          </a:p>
          <a:p>
            <a:pPr marL="457200" lvl="0" indent="-342900" algn="l" rtl="0">
              <a:lnSpc>
                <a:spcPct val="170000"/>
              </a:lnSpc>
              <a:spcBef>
                <a:spcPts val="0"/>
              </a:spcBef>
              <a:spcAft>
                <a:spcPts val="0"/>
              </a:spcAft>
              <a:buClr>
                <a:srgbClr val="000000"/>
              </a:buClr>
              <a:buSzPts val="1800"/>
              <a:buChar char="●"/>
            </a:pPr>
            <a:r>
              <a:rPr lang="en">
                <a:solidFill>
                  <a:srgbClr val="000000"/>
                </a:solidFill>
              </a:rPr>
              <a:t>Can be used as a food preservative.</a:t>
            </a:r>
            <a:endParaRPr>
              <a:solidFill>
                <a:srgbClr val="000000"/>
              </a:solidFill>
            </a:endParaRPr>
          </a:p>
          <a:p>
            <a:pPr marL="457200" lvl="0" indent="-342900" algn="l" rtl="0">
              <a:lnSpc>
                <a:spcPct val="170000"/>
              </a:lnSpc>
              <a:spcBef>
                <a:spcPts val="0"/>
              </a:spcBef>
              <a:spcAft>
                <a:spcPts val="0"/>
              </a:spcAft>
              <a:buClr>
                <a:srgbClr val="000000"/>
              </a:buClr>
              <a:buSzPts val="1800"/>
              <a:buChar char="●"/>
            </a:pPr>
            <a:r>
              <a:rPr lang="en">
                <a:solidFill>
                  <a:srgbClr val="000000"/>
                </a:solidFill>
              </a:rPr>
              <a:t>Average American consumes 76.7 pounds of sugar a year. </a:t>
            </a:r>
            <a:endParaRPr>
              <a:solidFill>
                <a:srgbClr val="000000"/>
              </a:solidFill>
            </a:endParaRPr>
          </a:p>
          <a:p>
            <a:pPr marL="0" lvl="0" indent="0" algn="l" rtl="0">
              <a:spcBef>
                <a:spcPts val="900"/>
              </a:spcBef>
              <a:spcAft>
                <a:spcPts val="1600"/>
              </a:spcAft>
              <a:buNone/>
            </a:pPr>
            <a:endParaRPr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186675" y="4374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Sugar Production around the Globe!</a:t>
            </a:r>
            <a:endParaRPr/>
          </a:p>
        </p:txBody>
      </p:sp>
      <p:sp>
        <p:nvSpPr>
          <p:cNvPr id="81" name="Google Shape;81;p15"/>
          <p:cNvSpPr txBox="1">
            <a:spLocks noGrp="1"/>
          </p:cNvSpPr>
          <p:nvPr>
            <p:ph type="body" idx="1"/>
          </p:nvPr>
        </p:nvSpPr>
        <p:spPr>
          <a:xfrm>
            <a:off x="186675" y="2332775"/>
            <a:ext cx="3714000" cy="2448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eriod"/>
            </a:pPr>
            <a:r>
              <a:rPr lang="en" sz="2400" b="1">
                <a:solidFill>
                  <a:srgbClr val="000000"/>
                </a:solidFill>
              </a:rPr>
              <a:t>Brazil</a:t>
            </a:r>
            <a:r>
              <a:rPr lang="en" sz="2400">
                <a:solidFill>
                  <a:srgbClr val="000000"/>
                </a:solidFill>
              </a:rPr>
              <a:t>- 38.87 million metric tons of sugar</a:t>
            </a:r>
            <a:endParaRPr sz="2400">
              <a:solidFill>
                <a:srgbClr val="000000"/>
              </a:solidFill>
              <a:highlight>
                <a:srgbClr val="FFFFFF"/>
              </a:highlight>
            </a:endParaRPr>
          </a:p>
          <a:p>
            <a:pPr marL="457200" lvl="0" indent="-381000" algn="l" rtl="0">
              <a:spcBef>
                <a:spcPts val="0"/>
              </a:spcBef>
              <a:spcAft>
                <a:spcPts val="0"/>
              </a:spcAft>
              <a:buClr>
                <a:srgbClr val="000000"/>
              </a:buClr>
              <a:buSzPts val="2400"/>
              <a:buAutoNum type="arabicPeriod"/>
            </a:pPr>
            <a:r>
              <a:rPr lang="en" sz="2400" b="1">
                <a:solidFill>
                  <a:srgbClr val="000000"/>
                </a:solidFill>
              </a:rPr>
              <a:t>India-</a:t>
            </a:r>
            <a:r>
              <a:rPr lang="en" sz="2400">
                <a:solidFill>
                  <a:srgbClr val="000000"/>
                </a:solidFill>
              </a:rPr>
              <a:t> 32.45 million metric tons of sugar</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b="1">
                <a:solidFill>
                  <a:srgbClr val="000000"/>
                </a:solidFill>
              </a:rPr>
              <a:t>EU-</a:t>
            </a:r>
            <a:r>
              <a:rPr lang="en" sz="2400">
                <a:solidFill>
                  <a:srgbClr val="000000"/>
                </a:solidFill>
              </a:rPr>
              <a:t> 21.15 million metric tons of sugar</a:t>
            </a:r>
            <a:endParaRPr sz="2400">
              <a:solidFill>
                <a:srgbClr val="000000"/>
              </a:solidFill>
            </a:endParaRPr>
          </a:p>
        </p:txBody>
      </p:sp>
      <p:pic>
        <p:nvPicPr>
          <p:cNvPr id="82" name="Google Shape;82;p15"/>
          <p:cNvPicPr preferRelativeResize="0"/>
          <p:nvPr/>
        </p:nvPicPr>
        <p:blipFill>
          <a:blip r:embed="rId3">
            <a:alphaModFix/>
          </a:blip>
          <a:stretch>
            <a:fillRect/>
          </a:stretch>
        </p:blipFill>
        <p:spPr>
          <a:xfrm>
            <a:off x="4466199" y="1927050"/>
            <a:ext cx="4479101" cy="2869099"/>
          </a:xfrm>
          <a:prstGeom prst="rect">
            <a:avLst/>
          </a:prstGeom>
          <a:noFill/>
          <a:ln>
            <a:noFill/>
          </a:ln>
        </p:spPr>
      </p:pic>
      <p:pic>
        <p:nvPicPr>
          <p:cNvPr id="83" name="Google Shape;83;p15" descr="Image result for cute cartoon world globe" title="https://www.shutterstock.com/search/cartoon+globe"/>
          <p:cNvPicPr preferRelativeResize="0"/>
          <p:nvPr/>
        </p:nvPicPr>
        <p:blipFill>
          <a:blip r:embed="rId4">
            <a:alphaModFix/>
          </a:blip>
          <a:stretch>
            <a:fillRect/>
          </a:stretch>
        </p:blipFill>
        <p:spPr>
          <a:xfrm>
            <a:off x="7754450" y="437475"/>
            <a:ext cx="1079500" cy="1143000"/>
          </a:xfrm>
          <a:prstGeom prst="rect">
            <a:avLst/>
          </a:prstGeom>
          <a:noFill/>
          <a:ln>
            <a:noFill/>
          </a:ln>
        </p:spPr>
      </p:pic>
      <p:sp>
        <p:nvSpPr>
          <p:cNvPr id="84" name="Google Shape;84;p15"/>
          <p:cNvSpPr txBox="1"/>
          <p:nvPr/>
        </p:nvSpPr>
        <p:spPr>
          <a:xfrm>
            <a:off x="268425" y="1727000"/>
            <a:ext cx="3550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Listed below are a list of countries that produce the most sugar!</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266100" y="4874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Imports to the U.S</a:t>
            </a:r>
            <a:endParaRPr/>
          </a:p>
        </p:txBody>
      </p:sp>
      <p:sp>
        <p:nvSpPr>
          <p:cNvPr id="90" name="Google Shape;90;p16"/>
          <p:cNvSpPr txBox="1">
            <a:spLocks noGrp="1"/>
          </p:cNvSpPr>
          <p:nvPr>
            <p:ph type="body" idx="1"/>
          </p:nvPr>
        </p:nvSpPr>
        <p:spPr>
          <a:xfrm>
            <a:off x="266100" y="1614600"/>
            <a:ext cx="3722700" cy="35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Import to the U.S-</a:t>
            </a:r>
            <a:endParaRPr sz="2400" b="1">
              <a:solidFill>
                <a:srgbClr val="000000"/>
              </a:solidFill>
            </a:endParaRPr>
          </a:p>
          <a:p>
            <a:pPr marL="0" lvl="0" indent="0" algn="l" rtl="0">
              <a:spcBef>
                <a:spcPts val="1600"/>
              </a:spcBef>
              <a:spcAft>
                <a:spcPts val="0"/>
              </a:spcAft>
              <a:buNone/>
            </a:pPr>
            <a:r>
              <a:rPr lang="en" sz="2400" b="1">
                <a:solidFill>
                  <a:srgbClr val="000000"/>
                </a:solidFill>
              </a:rPr>
              <a:t>2017-2018</a:t>
            </a:r>
            <a:r>
              <a:rPr lang="en" sz="2400">
                <a:solidFill>
                  <a:srgbClr val="000000"/>
                </a:solidFill>
              </a:rPr>
              <a:t>- 3.11 million metric tons</a:t>
            </a:r>
            <a:endParaRPr sz="2400">
              <a:solidFill>
                <a:srgbClr val="000000"/>
              </a:solidFill>
            </a:endParaRPr>
          </a:p>
          <a:p>
            <a:pPr marL="0" lvl="0" indent="0" algn="l" rtl="0">
              <a:spcBef>
                <a:spcPts val="1600"/>
              </a:spcBef>
              <a:spcAft>
                <a:spcPts val="0"/>
              </a:spcAft>
              <a:buNone/>
            </a:pPr>
            <a:r>
              <a:rPr lang="en" sz="2400" b="1">
                <a:solidFill>
                  <a:srgbClr val="000000"/>
                </a:solidFill>
              </a:rPr>
              <a:t>2016-2017</a:t>
            </a:r>
            <a:r>
              <a:rPr lang="en" sz="2400">
                <a:solidFill>
                  <a:srgbClr val="000000"/>
                </a:solidFill>
              </a:rPr>
              <a:t>- 2.94 million metric tons</a:t>
            </a:r>
            <a:endParaRPr sz="2400">
              <a:solidFill>
                <a:srgbClr val="000000"/>
              </a:solidFill>
            </a:endParaRPr>
          </a:p>
          <a:p>
            <a:pPr marL="0" lvl="0" indent="0" algn="l" rtl="0">
              <a:spcBef>
                <a:spcPts val="1600"/>
              </a:spcBef>
              <a:spcAft>
                <a:spcPts val="0"/>
              </a:spcAft>
              <a:buNone/>
            </a:pPr>
            <a:r>
              <a:rPr lang="en" sz="2400" b="1">
                <a:solidFill>
                  <a:srgbClr val="000000"/>
                </a:solidFill>
              </a:rPr>
              <a:t>2015- 2016</a:t>
            </a:r>
            <a:r>
              <a:rPr lang="en" sz="2400">
                <a:solidFill>
                  <a:srgbClr val="000000"/>
                </a:solidFill>
              </a:rPr>
              <a:t>- 3.03 million metric tons</a:t>
            </a:r>
            <a:endParaRPr sz="2400">
              <a:solidFill>
                <a:srgbClr val="000000"/>
              </a:solidFill>
            </a:endParaRPr>
          </a:p>
          <a:p>
            <a:pPr marL="0" lvl="0" indent="0" algn="l" rtl="0">
              <a:spcBef>
                <a:spcPts val="1600"/>
              </a:spcBef>
              <a:spcAft>
                <a:spcPts val="1600"/>
              </a:spcAft>
              <a:buNone/>
            </a:pPr>
            <a:endParaRPr sz="1200">
              <a:solidFill>
                <a:srgbClr val="000000"/>
              </a:solidFill>
            </a:endParaRPr>
          </a:p>
        </p:txBody>
      </p:sp>
      <p:pic>
        <p:nvPicPr>
          <p:cNvPr id="91" name="Google Shape;91;p16"/>
          <p:cNvPicPr preferRelativeResize="0"/>
          <p:nvPr/>
        </p:nvPicPr>
        <p:blipFill>
          <a:blip r:embed="rId3">
            <a:alphaModFix/>
          </a:blip>
          <a:stretch>
            <a:fillRect/>
          </a:stretch>
        </p:blipFill>
        <p:spPr>
          <a:xfrm>
            <a:off x="4113550" y="1954890"/>
            <a:ext cx="4846227" cy="30628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Exporting</a:t>
            </a:r>
            <a:endParaRPr/>
          </a:p>
        </p:txBody>
      </p:sp>
      <p:sp>
        <p:nvSpPr>
          <p:cNvPr id="97" name="Google Shape;97;p17"/>
          <p:cNvSpPr txBox="1">
            <a:spLocks noGrp="1"/>
          </p:cNvSpPr>
          <p:nvPr>
            <p:ph type="body" idx="1"/>
          </p:nvPr>
        </p:nvSpPr>
        <p:spPr>
          <a:xfrm>
            <a:off x="471900" y="1919075"/>
            <a:ext cx="26100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Exporting countries- (2017/2018)</a:t>
            </a:r>
            <a:endParaRPr b="1">
              <a:solidFill>
                <a:srgbClr val="000000"/>
              </a:solidFill>
            </a:endParaRPr>
          </a:p>
          <a:p>
            <a:pPr marL="457200" lvl="0" indent="-342900" algn="l" rtl="0">
              <a:spcBef>
                <a:spcPts val="1600"/>
              </a:spcBef>
              <a:spcAft>
                <a:spcPts val="0"/>
              </a:spcAft>
              <a:buClr>
                <a:srgbClr val="000000"/>
              </a:buClr>
              <a:buSzPts val="1800"/>
              <a:buAutoNum type="arabicPeriod"/>
            </a:pPr>
            <a:r>
              <a:rPr lang="en" b="1">
                <a:solidFill>
                  <a:srgbClr val="000000"/>
                </a:solidFill>
              </a:rPr>
              <a:t>Brazil</a:t>
            </a:r>
            <a:r>
              <a:rPr lang="en">
                <a:solidFill>
                  <a:srgbClr val="000000"/>
                </a:solidFill>
              </a:rPr>
              <a:t>: 28.2</a:t>
            </a:r>
            <a:endParaRPr>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Thailand:</a:t>
            </a:r>
            <a:r>
              <a:rPr lang="en">
                <a:solidFill>
                  <a:srgbClr val="000000"/>
                </a:solidFill>
              </a:rPr>
              <a:t> 9.5</a:t>
            </a:r>
            <a:endParaRPr>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Australia:</a:t>
            </a:r>
            <a:r>
              <a:rPr lang="en">
                <a:solidFill>
                  <a:srgbClr val="000000"/>
                </a:solidFill>
              </a:rPr>
              <a:t> 3.7</a:t>
            </a:r>
            <a:endParaRPr/>
          </a:p>
        </p:txBody>
      </p:sp>
      <p:pic>
        <p:nvPicPr>
          <p:cNvPr id="98" name="Google Shape;98;p17"/>
          <p:cNvPicPr preferRelativeResize="0"/>
          <p:nvPr/>
        </p:nvPicPr>
        <p:blipFill>
          <a:blip r:embed="rId3">
            <a:alphaModFix/>
          </a:blip>
          <a:stretch>
            <a:fillRect/>
          </a:stretch>
        </p:blipFill>
        <p:spPr>
          <a:xfrm>
            <a:off x="3459650" y="1768275"/>
            <a:ext cx="5450348" cy="3308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Major Sugar Corporations outside the U.S</a:t>
            </a:r>
            <a:endParaRPr/>
          </a:p>
        </p:txBody>
      </p:sp>
      <p:pic>
        <p:nvPicPr>
          <p:cNvPr id="104" name="Google Shape;104;p18"/>
          <p:cNvPicPr preferRelativeResize="0"/>
          <p:nvPr/>
        </p:nvPicPr>
        <p:blipFill>
          <a:blip r:embed="rId3">
            <a:alphaModFix/>
          </a:blip>
          <a:stretch>
            <a:fillRect/>
          </a:stretch>
        </p:blipFill>
        <p:spPr>
          <a:xfrm>
            <a:off x="198013" y="1714188"/>
            <a:ext cx="2276475" cy="2009775"/>
          </a:xfrm>
          <a:prstGeom prst="rect">
            <a:avLst/>
          </a:prstGeom>
          <a:noFill/>
          <a:ln>
            <a:noFill/>
          </a:ln>
        </p:spPr>
      </p:pic>
      <p:pic>
        <p:nvPicPr>
          <p:cNvPr id="105" name="Google Shape;105;p18"/>
          <p:cNvPicPr preferRelativeResize="0"/>
          <p:nvPr/>
        </p:nvPicPr>
        <p:blipFill>
          <a:blip r:embed="rId4">
            <a:alphaModFix/>
          </a:blip>
          <a:stretch>
            <a:fillRect/>
          </a:stretch>
        </p:blipFill>
        <p:spPr>
          <a:xfrm>
            <a:off x="2759363" y="2170313"/>
            <a:ext cx="2138975" cy="2138975"/>
          </a:xfrm>
          <a:prstGeom prst="rect">
            <a:avLst/>
          </a:prstGeom>
          <a:noFill/>
          <a:ln>
            <a:noFill/>
          </a:ln>
        </p:spPr>
      </p:pic>
      <p:pic>
        <p:nvPicPr>
          <p:cNvPr id="106" name="Google Shape;106;p18"/>
          <p:cNvPicPr preferRelativeResize="0"/>
          <p:nvPr/>
        </p:nvPicPr>
        <p:blipFill>
          <a:blip r:embed="rId5">
            <a:alphaModFix/>
          </a:blip>
          <a:stretch>
            <a:fillRect/>
          </a:stretch>
        </p:blipFill>
        <p:spPr>
          <a:xfrm>
            <a:off x="4986974" y="1714200"/>
            <a:ext cx="3014225" cy="1299550"/>
          </a:xfrm>
          <a:prstGeom prst="rect">
            <a:avLst/>
          </a:prstGeom>
          <a:noFill/>
          <a:ln>
            <a:noFill/>
          </a:ln>
        </p:spPr>
      </p:pic>
      <p:pic>
        <p:nvPicPr>
          <p:cNvPr id="107" name="Google Shape;107;p18"/>
          <p:cNvPicPr preferRelativeResize="0"/>
          <p:nvPr/>
        </p:nvPicPr>
        <p:blipFill>
          <a:blip r:embed="rId6">
            <a:alphaModFix/>
          </a:blip>
          <a:stretch>
            <a:fillRect/>
          </a:stretch>
        </p:blipFill>
        <p:spPr>
          <a:xfrm>
            <a:off x="7076375" y="3077075"/>
            <a:ext cx="1738500" cy="1738500"/>
          </a:xfrm>
          <a:prstGeom prst="rect">
            <a:avLst/>
          </a:prstGeom>
          <a:noFill/>
          <a:ln>
            <a:noFill/>
          </a:ln>
        </p:spPr>
      </p:pic>
      <p:sp>
        <p:nvSpPr>
          <p:cNvPr id="108" name="Google Shape;108;p18"/>
          <p:cNvSpPr txBox="1"/>
          <p:nvPr/>
        </p:nvSpPr>
        <p:spPr>
          <a:xfrm>
            <a:off x="731875" y="3960450"/>
            <a:ext cx="1658100" cy="5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Brazil</a:t>
            </a:r>
            <a:endParaRPr>
              <a:latin typeface="Roboto"/>
              <a:ea typeface="Roboto"/>
              <a:cs typeface="Roboto"/>
              <a:sym typeface="Roboto"/>
            </a:endParaRPr>
          </a:p>
        </p:txBody>
      </p:sp>
      <p:sp>
        <p:nvSpPr>
          <p:cNvPr id="109" name="Google Shape;109;p18"/>
          <p:cNvSpPr txBox="1"/>
          <p:nvPr/>
        </p:nvSpPr>
        <p:spPr>
          <a:xfrm>
            <a:off x="3406175" y="4300150"/>
            <a:ext cx="13566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Britain</a:t>
            </a:r>
            <a:endParaRPr>
              <a:latin typeface="Roboto"/>
              <a:ea typeface="Roboto"/>
              <a:cs typeface="Roboto"/>
              <a:sym typeface="Roboto"/>
            </a:endParaRPr>
          </a:p>
        </p:txBody>
      </p:sp>
      <p:sp>
        <p:nvSpPr>
          <p:cNvPr id="110" name="Google Shape;110;p18"/>
          <p:cNvSpPr txBox="1"/>
          <p:nvPr/>
        </p:nvSpPr>
        <p:spPr>
          <a:xfrm>
            <a:off x="7600200" y="4752250"/>
            <a:ext cx="10938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Thailand</a:t>
            </a:r>
            <a:endParaRPr>
              <a:latin typeface="Roboto"/>
              <a:ea typeface="Roboto"/>
              <a:cs typeface="Roboto"/>
              <a:sym typeface="Roboto"/>
            </a:endParaRPr>
          </a:p>
        </p:txBody>
      </p:sp>
      <p:sp>
        <p:nvSpPr>
          <p:cNvPr id="111" name="Google Shape;111;p18"/>
          <p:cNvSpPr txBox="1"/>
          <p:nvPr/>
        </p:nvSpPr>
        <p:spPr>
          <a:xfrm>
            <a:off x="5560550" y="3013750"/>
            <a:ext cx="12561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France</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Map Flows and Frictions</a:t>
            </a:r>
            <a:endParaRPr/>
          </a:p>
        </p:txBody>
      </p:sp>
      <p:pic>
        <p:nvPicPr>
          <p:cNvPr id="117" name="Google Shape;117;p19"/>
          <p:cNvPicPr preferRelativeResize="0"/>
          <p:nvPr/>
        </p:nvPicPr>
        <p:blipFill>
          <a:blip r:embed="rId3">
            <a:alphaModFix/>
          </a:blip>
          <a:stretch>
            <a:fillRect/>
          </a:stretch>
        </p:blipFill>
        <p:spPr>
          <a:xfrm>
            <a:off x="257847" y="1779175"/>
            <a:ext cx="4213174" cy="3098175"/>
          </a:xfrm>
          <a:prstGeom prst="rect">
            <a:avLst/>
          </a:prstGeom>
          <a:noFill/>
          <a:ln>
            <a:noFill/>
          </a:ln>
        </p:spPr>
      </p:pic>
      <p:pic>
        <p:nvPicPr>
          <p:cNvPr id="118" name="Google Shape;118;p19"/>
          <p:cNvPicPr preferRelativeResize="0"/>
          <p:nvPr/>
        </p:nvPicPr>
        <p:blipFill>
          <a:blip r:embed="rId4">
            <a:alphaModFix/>
          </a:blip>
          <a:stretch>
            <a:fillRect/>
          </a:stretch>
        </p:blipFill>
        <p:spPr>
          <a:xfrm>
            <a:off x="4782459" y="1956675"/>
            <a:ext cx="4037016" cy="3098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96500" y="5370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Sugar Corporations in the U.S</a:t>
            </a:r>
            <a:endParaRPr/>
          </a:p>
        </p:txBody>
      </p:sp>
      <p:sp>
        <p:nvSpPr>
          <p:cNvPr id="124" name="Google Shape;124;p20"/>
          <p:cNvSpPr txBox="1">
            <a:spLocks noGrp="1"/>
          </p:cNvSpPr>
          <p:nvPr>
            <p:ph type="body" idx="1"/>
          </p:nvPr>
        </p:nvSpPr>
        <p:spPr>
          <a:xfrm>
            <a:off x="196800" y="1680000"/>
            <a:ext cx="8833800" cy="346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rgbClr val="000000"/>
                </a:solidFill>
              </a:rPr>
              <a:t>U.S Sugar Corporation</a:t>
            </a:r>
            <a:r>
              <a:rPr lang="en" sz="2400">
                <a:solidFill>
                  <a:srgbClr val="000000"/>
                </a:solidFill>
              </a:rPr>
              <a:t>- </a:t>
            </a:r>
            <a:endParaRPr sz="2400">
              <a:solidFill>
                <a:srgbClr val="000000"/>
              </a:solidFill>
            </a:endParaRPr>
          </a:p>
          <a:p>
            <a:pPr marL="457200" lvl="0" indent="-342900" algn="l" rtl="0">
              <a:lnSpc>
                <a:spcPct val="100000"/>
              </a:lnSpc>
              <a:spcBef>
                <a:spcPts val="1600"/>
              </a:spcBef>
              <a:spcAft>
                <a:spcPts val="0"/>
              </a:spcAft>
              <a:buClr>
                <a:srgbClr val="000000"/>
              </a:buClr>
              <a:buSzPts val="1800"/>
              <a:buChar char="●"/>
            </a:pPr>
            <a:r>
              <a:rPr lang="en">
                <a:solidFill>
                  <a:srgbClr val="000000"/>
                </a:solidFill>
              </a:rPr>
              <a:t>Privately owned agricultural business</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Founded in 1931</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Located in Clewiston, Florida.</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Largest producer of sugarcane in the United States. (Produces over 700,000 tonnes per year.</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Company farms over 230,000 Acres of land in the counties of Hendry, Glades and Palm Beach</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U.S Sugar Mill located in Clewiston, FL</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Approximately 2,500 employees</a:t>
            </a:r>
            <a:endParaRPr>
              <a:solidFill>
                <a:srgbClr val="000000"/>
              </a:solidFill>
            </a:endParaRPr>
          </a:p>
          <a:p>
            <a:pPr marL="0" lvl="0" indent="0" algn="l" rtl="0">
              <a:lnSpc>
                <a:spcPct val="100000"/>
              </a:lnSpc>
              <a:spcBef>
                <a:spcPts val="1600"/>
              </a:spcBef>
              <a:spcAft>
                <a:spcPts val="0"/>
              </a:spcAft>
              <a:buNone/>
            </a:pPr>
            <a:endParaRPr>
              <a:solidFill>
                <a:srgbClr val="000000"/>
              </a:solidFill>
            </a:endParaRPr>
          </a:p>
          <a:p>
            <a:pPr marL="457200" lvl="0" indent="0" algn="l" rtl="0">
              <a:lnSpc>
                <a:spcPct val="100000"/>
              </a:lnSpc>
              <a:spcBef>
                <a:spcPts val="1600"/>
              </a:spcBef>
              <a:spcAft>
                <a:spcPts val="0"/>
              </a:spcAft>
              <a:buNone/>
            </a:pPr>
            <a:endParaRPr>
              <a:solidFill>
                <a:srgbClr val="000000"/>
              </a:solidFill>
            </a:endParaRPr>
          </a:p>
          <a:p>
            <a:pPr marL="457200" lvl="0" indent="0" algn="l" rtl="0">
              <a:lnSpc>
                <a:spcPct val="100000"/>
              </a:lnSpc>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90300" y="394775"/>
            <a:ext cx="9053700" cy="18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FFFFFF"/>
                </a:solidFill>
              </a:rPr>
              <a:t>Production Processes</a:t>
            </a:r>
            <a:endParaRPr sz="4800">
              <a:solidFill>
                <a:srgbClr val="FFFFFF"/>
              </a:solidFill>
            </a:endParaRPr>
          </a:p>
          <a:p>
            <a:pPr marL="0" lvl="0" indent="0" algn="l" rtl="0">
              <a:spcBef>
                <a:spcPts val="0"/>
              </a:spcBef>
              <a:spcAft>
                <a:spcPts val="0"/>
              </a:spcAft>
              <a:buNone/>
            </a:pPr>
            <a:r>
              <a:rPr lang="en" sz="4800">
                <a:solidFill>
                  <a:srgbClr val="FFFFFF"/>
                </a:solidFill>
              </a:rPr>
              <a:t>( Sugar Cane)</a:t>
            </a:r>
            <a:endParaRPr sz="4800">
              <a:solidFill>
                <a:srgbClr val="FFFFFF"/>
              </a:solidFill>
            </a:endParaRPr>
          </a:p>
          <a:p>
            <a:pPr marL="0" lvl="0" indent="0" algn="l" rtl="0">
              <a:spcBef>
                <a:spcPts val="0"/>
              </a:spcBef>
              <a:spcAft>
                <a:spcPts val="0"/>
              </a:spcAft>
              <a:buNone/>
            </a:pPr>
            <a:endParaRPr/>
          </a:p>
        </p:txBody>
      </p:sp>
      <p:sp>
        <p:nvSpPr>
          <p:cNvPr id="130" name="Google Shape;130;p21"/>
          <p:cNvSpPr txBox="1">
            <a:spLocks noGrp="1"/>
          </p:cNvSpPr>
          <p:nvPr>
            <p:ph type="body" idx="1"/>
          </p:nvPr>
        </p:nvSpPr>
        <p:spPr>
          <a:xfrm>
            <a:off x="90300" y="1618125"/>
            <a:ext cx="4313100" cy="342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Harvest the Sugar cane</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Crush, soak and squeeze the sugar cane</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Boil the juice until the syrup thickens and crystallizes</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Spine the crystals</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Transport the raw sugar</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Melt the raw sugar</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Crystallize the sugar</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Dry the sugar crystals</a:t>
            </a:r>
            <a:endParaRPr>
              <a:solidFill>
                <a:srgbClr val="000000"/>
              </a:solidFill>
            </a:endParaRPr>
          </a:p>
          <a:p>
            <a:pPr marL="457200" lvl="0" indent="-342900" algn="l" rtl="0">
              <a:spcBef>
                <a:spcPts val="0"/>
              </a:spcBef>
              <a:spcAft>
                <a:spcPts val="0"/>
              </a:spcAft>
              <a:buClr>
                <a:srgbClr val="000000"/>
              </a:buClr>
              <a:buSzPts val="1800"/>
              <a:buFont typeface="Source Code Pro"/>
              <a:buAutoNum type="arabicPeriod"/>
            </a:pPr>
            <a:r>
              <a:rPr lang="en">
                <a:solidFill>
                  <a:srgbClr val="000000"/>
                </a:solidFill>
              </a:rPr>
              <a:t>Package the sugar</a:t>
            </a:r>
            <a:endParaRPr>
              <a:solidFill>
                <a:srgbClr val="000000"/>
              </a:solidFill>
            </a:endParaRPr>
          </a:p>
          <a:p>
            <a:pPr marL="0" lvl="0" indent="0" algn="l" rtl="0">
              <a:spcBef>
                <a:spcPts val="1600"/>
              </a:spcBef>
              <a:spcAft>
                <a:spcPts val="1600"/>
              </a:spcAft>
              <a:buNone/>
            </a:pPr>
            <a:endParaRPr/>
          </a:p>
        </p:txBody>
      </p:sp>
      <p:pic>
        <p:nvPicPr>
          <p:cNvPr id="131" name="Google Shape;131;p21" descr="Image result for sugar beets"/>
          <p:cNvPicPr preferRelativeResize="0"/>
          <p:nvPr/>
        </p:nvPicPr>
        <p:blipFill>
          <a:blip r:embed="rId3">
            <a:alphaModFix/>
          </a:blip>
          <a:stretch>
            <a:fillRect/>
          </a:stretch>
        </p:blipFill>
        <p:spPr>
          <a:xfrm>
            <a:off x="5184925" y="2139525"/>
            <a:ext cx="3384750" cy="25353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Macintosh PowerPoint</Application>
  <PresentationFormat>On-screen Show (16:9)</PresentationFormat>
  <Paragraphs>77</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Roboto</vt:lpstr>
      <vt:lpstr>Lato</vt:lpstr>
      <vt:lpstr>Material</vt:lpstr>
      <vt:lpstr>Sugar</vt:lpstr>
      <vt:lpstr>Fun Facts about Sugar!</vt:lpstr>
      <vt:lpstr>Sugar Production around the Globe!</vt:lpstr>
      <vt:lpstr>Imports to the U.S</vt:lpstr>
      <vt:lpstr>Exporting</vt:lpstr>
      <vt:lpstr>Major Sugar Corporations outside the U.S</vt:lpstr>
      <vt:lpstr>Map Flows and Frictions</vt:lpstr>
      <vt:lpstr>Sugar Corporations in the U.S</vt:lpstr>
      <vt:lpstr>Production Processes ( Sugar Cane) </vt:lpstr>
      <vt:lpstr>Production Process of Sugar ( Sugar Beets) </vt:lpstr>
      <vt:lpstr>Florida’s Everglades (Environmental Impact) </vt:lpstr>
      <vt:lpstr>Social Movements, Protests and Campaigns </vt:lpstr>
      <vt:lpstr>What U.S Sugar wants consumers to see</vt:lpstr>
      <vt:lpstr>Use of Sugar</vt:lpstr>
      <vt:lpstr>Commodity Fetishism</vt:lpstr>
      <vt:lpstr>Strategy/ Campaign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dc:title>
  <cp:lastModifiedBy>Nicole Ceballos</cp:lastModifiedBy>
  <cp:revision>1</cp:revision>
  <dcterms:modified xsi:type="dcterms:W3CDTF">2019-04-26T17:12:57Z</dcterms:modified>
</cp:coreProperties>
</file>