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6" r:id="rId11"/>
    <p:sldId id="264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56"/>
    <p:restoredTop sz="94720"/>
  </p:normalViewPr>
  <p:slideViewPr>
    <p:cSldViewPr snapToGrid="0" snapToObjects="1">
      <p:cViewPr varScale="1">
        <p:scale>
          <a:sx n="84" d="100"/>
          <a:sy n="84" d="100"/>
        </p:scale>
        <p:origin x="200" y="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3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1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111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5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8232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79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71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4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6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0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9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4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4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4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9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3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altLang="ja-JP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0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60DD-6414-B64D-9021-E5EF6EB63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Strawberries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57B34-60C8-1249-8804-B25906912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751012" y="5257799"/>
            <a:ext cx="7078663" cy="3143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Masayo Mandeles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1373C-B956-AE4D-9CF6-6DE9C015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93" y="1110613"/>
            <a:ext cx="3368528" cy="22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0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A413-BAB6-0C42-B38A-84F57863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controversies surrounding strawberries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6F568-4AF1-714D-B19D-E952F1CE6A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Familias</a:t>
            </a:r>
            <a:r>
              <a:rPr lang="en-US" sz="2400" dirty="0"/>
              <a:t> </a:t>
            </a:r>
            <a:r>
              <a:rPr lang="en-US" sz="2400" dirty="0" err="1"/>
              <a:t>Unidas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La </a:t>
            </a:r>
            <a:r>
              <a:rPr lang="en-US" sz="2400" dirty="0" err="1"/>
              <a:t>Justicia</a:t>
            </a:r>
            <a:r>
              <a:rPr lang="en-US" sz="2400" dirty="0"/>
              <a:t> (FUJ)  is an independent farmworker union of </a:t>
            </a:r>
            <a:r>
              <a:rPr lang="en-US" sz="2400" dirty="0" err="1"/>
              <a:t>indigenious</a:t>
            </a:r>
            <a:r>
              <a:rPr lang="en-US" sz="2400" dirty="0"/>
              <a:t> families based in Burlington Washington </a:t>
            </a:r>
          </a:p>
          <a:p>
            <a:r>
              <a:rPr lang="en-US" sz="2400" dirty="0"/>
              <a:t>FUJ represents the Spanish speaking workers at Sakuma Bros. Berry farm</a:t>
            </a:r>
          </a:p>
        </p:txBody>
      </p:sp>
    </p:spTree>
    <p:extLst>
      <p:ext uri="{BB962C8B-B14F-4D97-AF65-F5344CB8AC3E}">
        <p14:creationId xmlns:p14="http://schemas.microsoft.com/office/powerpoint/2010/main" val="359764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F6FE-5BF1-7248-9474-22535D00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controversies surrounding strawberries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054EC-873B-9F46-8DD7-4A17596706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Driscoll’s has been vague about environmental conditions at its farms  </a:t>
            </a:r>
          </a:p>
          <a:p>
            <a:r>
              <a:rPr lang="en-US" sz="2400" dirty="0"/>
              <a:t>The company has not responded to the FUJ-sponsored boycott </a:t>
            </a:r>
          </a:p>
          <a:p>
            <a:r>
              <a:rPr lang="en-US" sz="2400" dirty="0"/>
              <a:t>The state of California is planning to impose limitations on the use of  pesticides on strawberry farms </a:t>
            </a:r>
          </a:p>
          <a:p>
            <a:r>
              <a:rPr lang="en-US" sz="2400" dirty="0"/>
              <a:t>Pesticides can cause headaches,  and stomach aches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C936-5C8C-CD4C-A68B-E6D83E9FB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Driscoll’s and fair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0F793-DD09-2F43-AA47-0BEBC21BCC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 an effort to improve working conditions, Driscoll’s started a Fair Trade Program, in Baja Mexico working with independent growers to establish global labor standards, improve ranches, and perform audits</a:t>
            </a:r>
          </a:p>
          <a:p>
            <a:r>
              <a:rPr lang="en-US" dirty="0"/>
              <a:t>Driscoll’s began selling Fair Trade certified organic strawberries in 2016</a:t>
            </a:r>
          </a:p>
          <a:p>
            <a:r>
              <a:rPr lang="en-US" dirty="0"/>
              <a:t>The Fair Trade certification indicates that Driscoll’s is following global labor standards </a:t>
            </a:r>
          </a:p>
          <a:p>
            <a:r>
              <a:rPr lang="en-US" dirty="0"/>
              <a:t>Driscoll’s also partners with a non-profit organization called Fair Trade USA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9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3A88-7C57-DE4A-8270-F307D401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Driscoll’s and fair trade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F074-ABEF-BA4D-973E-696CE6CCE0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Fair Trade Program supports the grower’s business and, at the same time, empowers workers to address the needs of their community </a:t>
            </a:r>
          </a:p>
          <a:p>
            <a:r>
              <a:rPr lang="en-US" dirty="0"/>
              <a:t>The program provides an opportunity for both the company to have a direct impact on the local community and the people who live in the area, and shoppers to have a positive impact on the lives of the farmers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4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EAB5-362F-CC40-9367-B328AF95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solve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FD30-DA67-3649-A46F-933F7679C5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Tweet about the Driscoll’s controversy</a:t>
            </a:r>
          </a:p>
          <a:p>
            <a:r>
              <a:rPr lang="en-US" dirty="0"/>
              <a:t>Write a letter to local politicians</a:t>
            </a:r>
          </a:p>
          <a:p>
            <a:r>
              <a:rPr lang="en-US" dirty="0"/>
              <a:t>Buy Driscoll’s strawberries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132C5-F7FE-7145-939F-A8B82D2E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94909" y="3264533"/>
            <a:ext cx="3561049" cy="2670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49DE4-FCC7-A14C-8102-1A0FF278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06051" y="3764280"/>
            <a:ext cx="316992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4529-AE12-2F45-9E41-D9D2C924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710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Where strawberries are produced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1F6-61CD-CF40-AC07-201BA0579D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/>
          <a:lstStyle/>
          <a:p>
            <a:r>
              <a:rPr lang="en-US" dirty="0"/>
              <a:t>Strawberries are produced in the United States, Mexico, Germany, Poland, Spain, Egypt, Turkey, Russia, South Korea, and Japan</a:t>
            </a:r>
          </a:p>
          <a:p>
            <a:r>
              <a:rPr lang="en-US" dirty="0"/>
              <a:t>California is the biggest strawberry-producing state in the United States; it accounts for nine-tenths of all the strawberries grown in this country </a:t>
            </a:r>
          </a:p>
          <a:p>
            <a:r>
              <a:rPr lang="en-US" dirty="0"/>
              <a:t>The second largest strawberry producer in the United States is the state of Florida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5AAEE-B768-0748-BE1B-8022A9CC4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4572000"/>
            <a:ext cx="2687635" cy="2015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BE53C-9D21-5C45-B3A7-67478266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937" y="4572000"/>
            <a:ext cx="3120239" cy="20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3F25-6988-0E4F-BB59-D35AB0FF0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770" y="766410"/>
            <a:ext cx="8911687" cy="1280890"/>
          </a:xfrm>
        </p:spPr>
        <p:txBody>
          <a:bodyPr/>
          <a:lstStyle/>
          <a:p>
            <a:r>
              <a:rPr lang="en-US" dirty="0"/>
              <a:t>How many strawberries are produced in the United States each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D6E6E-6C8D-484E-8C09-5562E0688C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4575" y="2367092"/>
            <a:ext cx="10363826" cy="3424107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/>
          <a:lstStyle/>
          <a:p>
            <a:r>
              <a:rPr lang="en-US" dirty="0"/>
              <a:t>In 2014, three billion pounds of strawberries were produced in the United States</a:t>
            </a:r>
          </a:p>
          <a:p>
            <a:r>
              <a:rPr lang="en-US" dirty="0"/>
              <a:t>In an average year, fresh-market strawberries account for 81 percent of total production</a:t>
            </a:r>
          </a:p>
          <a:p>
            <a:r>
              <a:rPr lang="en-US" dirty="0"/>
              <a:t>The other 19 percent involves processed strawberries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F37BB-7AC2-C74D-8560-FC90480B4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23" y="4389119"/>
            <a:ext cx="3652193" cy="2468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C6978-339C-424C-8C5A-9B7A16EC7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153" y="4389119"/>
            <a:ext cx="3545900" cy="23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3398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A1E9-07E4-A244-9EC5-090EB349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43" y="843051"/>
            <a:ext cx="8911687" cy="1280890"/>
          </a:xfrm>
        </p:spPr>
        <p:txBody>
          <a:bodyPr/>
          <a:lstStyle/>
          <a:p>
            <a:r>
              <a:rPr lang="en-US" dirty="0"/>
              <a:t>Who are the main producers of strawberries in the United States?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AF05-312A-C848-8490-D7BB67777F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412812"/>
            <a:ext cx="10363826" cy="3424107"/>
          </a:xfrm>
        </p:spPr>
        <p:txBody>
          <a:bodyPr/>
          <a:lstStyle/>
          <a:p>
            <a:r>
              <a:rPr lang="en-US" dirty="0"/>
              <a:t>Driscoll’s (California)</a:t>
            </a:r>
          </a:p>
          <a:p>
            <a:r>
              <a:rPr lang="en-US" dirty="0"/>
              <a:t>Red Blossom (California)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86A41-82CE-5840-824A-CBF683AE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08" y="4268418"/>
            <a:ext cx="3705152" cy="2315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8F134-B3B5-3C4D-96AD-3D1ABDBF9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237" y="4145280"/>
            <a:ext cx="3314049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4D28-6A86-C049-9369-45115AF6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strawberries farm-grown?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B398-8EA1-754C-8160-7B36E4A3F6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Strawberry plants are set into relatively flat ground, mulched with straw, and irrigated by sprayers</a:t>
            </a:r>
          </a:p>
          <a:p>
            <a:r>
              <a:rPr lang="en-US" dirty="0"/>
              <a:t>For mass production, ever-bearing and June-bearing plants are common</a:t>
            </a:r>
          </a:p>
          <a:p>
            <a:r>
              <a:rPr lang="en-US" dirty="0"/>
              <a:t>Ever-bearing plants produce strawberries gradually throughout the growing season </a:t>
            </a:r>
          </a:p>
          <a:p>
            <a:r>
              <a:rPr lang="en-US" dirty="0"/>
              <a:t>June-bearing plants, the preferred type for industrial production, produce one large crop for harvest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F2A5F-81F5-FA41-97EF-9F598833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107" y="4709160"/>
            <a:ext cx="3396165" cy="19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2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D0C5-0678-2F4A-997E-AEABA0012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strawberries processed?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55416-1F22-C845-8A11-FEF8A93FF5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Once the strawberries are picked, they are stored in “first in/first out coolers” which make sure the berries are quickly sorted and processed</a:t>
            </a:r>
          </a:p>
          <a:p>
            <a:r>
              <a:rPr lang="en-US" sz="2000" dirty="0"/>
              <a:t>Stems are removed and the strawberries are washed in water</a:t>
            </a:r>
          </a:p>
          <a:p>
            <a:r>
              <a:rPr lang="en-US" sz="2000" dirty="0"/>
              <a:t>Next, the strawberries go to a vibratory sorter, where they are separated by size</a:t>
            </a:r>
          </a:p>
          <a:p>
            <a:r>
              <a:rPr lang="en-US" sz="2000" dirty="0"/>
              <a:t> Then, the strawberries are checked by hand and defective is fruit removed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DF7C2-A600-4C4B-ADC0-9C437C87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4830216"/>
            <a:ext cx="2994660" cy="1921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7B04D-B88C-0545-8032-AD3885C3A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080" y="4801986"/>
            <a:ext cx="3657600" cy="20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6518-637E-7249-894C-AB344A3D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strawberries processed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86EF3-41B7-6640-9687-55B2CD4E89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Strawberries that are going to be frozen are put into large buckets, and then loaded onto pallets before being flash-frozen</a:t>
            </a:r>
          </a:p>
          <a:p>
            <a:r>
              <a:rPr lang="en-US" sz="2400" dirty="0"/>
              <a:t>Other strawberries, to be used in jams, syrups, and juices, are put aside to be distributed to food industries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F73C8-29CB-7540-A68E-D3440D8B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10" y="4602480"/>
            <a:ext cx="2255520" cy="22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76360-720F-1B4A-8840-085BE324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302" y="4602479"/>
            <a:ext cx="2815094" cy="21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9BFE-7756-804C-A639-1332C70B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flow of strawberries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572212-277F-2F4C-9DAE-E41749F52D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28351" y="1780059"/>
            <a:ext cx="6798776" cy="4979574"/>
          </a:xfrm>
        </p:spPr>
      </p:pic>
    </p:spTree>
    <p:extLst>
      <p:ext uri="{BB962C8B-B14F-4D97-AF65-F5344CB8AC3E}">
        <p14:creationId xmlns:p14="http://schemas.microsoft.com/office/powerpoint/2010/main" val="304018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ADAE-99E9-864E-8C0C-DA8CBE14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Controversies surrounding strawberries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2AD98-5BBB-C14E-B613-1B8BD26D7A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Driscoll’s, a California-based strawberry grower, has been accused of  paying its workers very low wages with terrible working conditions</a:t>
            </a:r>
          </a:p>
          <a:p>
            <a:r>
              <a:rPr lang="en-US" sz="2800" dirty="0"/>
              <a:t>Workers for Driscoll’s have complained about verbal abuse during work hours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553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{12FA1D91-F548-454D-A487-5D630B59B8D2}tf10001069</Template>
  <TotalTime>26350</TotalTime>
  <Words>552</Words>
  <Application>Microsoft Macintosh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メイリオ</vt:lpstr>
      <vt:lpstr>Arial</vt:lpstr>
      <vt:lpstr>Century Gothic</vt:lpstr>
      <vt:lpstr>Wingdings 3</vt:lpstr>
      <vt:lpstr>Wisp</vt:lpstr>
      <vt:lpstr>Strawberries</vt:lpstr>
      <vt:lpstr>Where strawberries are produced</vt:lpstr>
      <vt:lpstr>How many strawberries are produced in the United States each year?</vt:lpstr>
      <vt:lpstr>Who are the main producers of strawberries in the United States?</vt:lpstr>
      <vt:lpstr>How are strawberries farm-grown?</vt:lpstr>
      <vt:lpstr>How are strawberries processed?</vt:lpstr>
      <vt:lpstr>How are strawberries processed</vt:lpstr>
      <vt:lpstr>Map flow of strawberries </vt:lpstr>
      <vt:lpstr>Controversies surrounding strawberries </vt:lpstr>
      <vt:lpstr>Other controversies surrounding strawberries </vt:lpstr>
      <vt:lpstr>Other controversies surrounding strawberries </vt:lpstr>
      <vt:lpstr>Driscoll’s and fair trade</vt:lpstr>
      <vt:lpstr>Driscoll’s and fair trade </vt:lpstr>
      <vt:lpstr>How to solve the problem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Strawberries</dc:title>
  <dc:creator>Masayo Mandeles</dc:creator>
  <cp:lastModifiedBy>Julie Smith</cp:lastModifiedBy>
  <cp:revision>30</cp:revision>
  <dcterms:created xsi:type="dcterms:W3CDTF">2019-02-08T03:10:34Z</dcterms:created>
  <dcterms:modified xsi:type="dcterms:W3CDTF">2019-04-25T20:54:53Z</dcterms:modified>
</cp:coreProperties>
</file>