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Amatic SC"/>
      <p:regular r:id="rId25"/>
      <p:bold r:id="rId26"/>
    </p:embeddedFont>
    <p:embeddedFont>
      <p:font typeface="Nunito"/>
      <p:regular r:id="rId27"/>
      <p:bold r:id="rId28"/>
      <p:italic r:id="rId29"/>
      <p:boldItalic r:id="rId30"/>
    </p:embeddedFont>
    <p:embeddedFont>
      <p:font typeface="Source Code Pro"/>
      <p:regular r:id="rId31"/>
      <p:bold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maticSC-bold.fntdata"/><Relationship Id="rId25" Type="http://schemas.openxmlformats.org/officeDocument/2006/relationships/font" Target="fonts/AmaticSC-regular.fntdata"/><Relationship Id="rId28" Type="http://schemas.openxmlformats.org/officeDocument/2006/relationships/font" Target="fonts/Nunito-bold.fntdata"/><Relationship Id="rId27" Type="http://schemas.openxmlformats.org/officeDocument/2006/relationships/font" Target="fonts/Nunit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unito-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SourceCodePro-regular.fntdata"/><Relationship Id="rId30" Type="http://schemas.openxmlformats.org/officeDocument/2006/relationships/font" Target="fonts/Nunito-boldItalic.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SourceCodePro-bold.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58dce312df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58dce312df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g58dce312df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58dce312df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58dce312df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58dce312df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58dce312df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58dce312df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58dce312df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58dce312df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58dce312df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58dce312df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58dce312df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58dce312df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g58dce312df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58dce312df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58dce312df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58dce312df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58dce312df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58dce312df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Google Shape;59;g58dce312df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58dce312df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g58dce312df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58dce312df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Google Shape;70;g58dce312df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58dce312df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Google Shape;75;g58dce312df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58dce312df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58dce312df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58dce312df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58dce312df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58dce312df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58dce312df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58dce312df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58dce312df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58dce312df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spcBef>
                <a:spcPts val="1600"/>
              </a:spcBef>
              <a:spcAft>
                <a:spcPts val="0"/>
              </a:spcAft>
              <a:buClr>
                <a:schemeClr val="accent1"/>
              </a:buClr>
              <a:buSzPts val="1400"/>
              <a:buChar char="○"/>
              <a:defRPr>
                <a:solidFill>
                  <a:schemeClr val="accent1"/>
                </a:solidFill>
                <a:highlight>
                  <a:schemeClr val="dk1"/>
                </a:highlight>
              </a:defRPr>
            </a:lvl2pPr>
            <a:lvl3pPr indent="-317500" lvl="2" marL="1371600" algn="ctr">
              <a:spcBef>
                <a:spcPts val="1600"/>
              </a:spcBef>
              <a:spcAft>
                <a:spcPts val="0"/>
              </a:spcAft>
              <a:buClr>
                <a:schemeClr val="accent1"/>
              </a:buClr>
              <a:buSzPts val="1400"/>
              <a:buChar char="■"/>
              <a:defRPr>
                <a:solidFill>
                  <a:schemeClr val="accent1"/>
                </a:solidFill>
                <a:highlight>
                  <a:schemeClr val="dk1"/>
                </a:highlight>
              </a:defRPr>
            </a:lvl3pPr>
            <a:lvl4pPr indent="-317500" lvl="3" marL="1828800" algn="ctr">
              <a:spcBef>
                <a:spcPts val="1600"/>
              </a:spcBef>
              <a:spcAft>
                <a:spcPts val="0"/>
              </a:spcAft>
              <a:buClr>
                <a:schemeClr val="accent1"/>
              </a:buClr>
              <a:buSzPts val="1400"/>
              <a:buChar char="●"/>
              <a:defRPr>
                <a:solidFill>
                  <a:schemeClr val="accent1"/>
                </a:solidFill>
                <a:highlight>
                  <a:schemeClr val="dk1"/>
                </a:highlight>
              </a:defRPr>
            </a:lvl4pPr>
            <a:lvl5pPr indent="-317500" lvl="4" marL="2286000" algn="ctr">
              <a:spcBef>
                <a:spcPts val="1600"/>
              </a:spcBef>
              <a:spcAft>
                <a:spcPts val="0"/>
              </a:spcAft>
              <a:buClr>
                <a:schemeClr val="accent1"/>
              </a:buClr>
              <a:buSzPts val="1400"/>
              <a:buChar char="○"/>
              <a:defRPr>
                <a:solidFill>
                  <a:schemeClr val="accent1"/>
                </a:solidFill>
                <a:highlight>
                  <a:schemeClr val="dk1"/>
                </a:highlight>
              </a:defRPr>
            </a:lvl5pPr>
            <a:lvl6pPr indent="-317500" lvl="5" marL="2743200" algn="ctr">
              <a:spcBef>
                <a:spcPts val="1600"/>
              </a:spcBef>
              <a:spcAft>
                <a:spcPts val="0"/>
              </a:spcAft>
              <a:buClr>
                <a:schemeClr val="accent1"/>
              </a:buClr>
              <a:buSzPts val="1400"/>
              <a:buChar char="■"/>
              <a:defRPr>
                <a:solidFill>
                  <a:schemeClr val="accent1"/>
                </a:solidFill>
                <a:highlight>
                  <a:schemeClr val="dk1"/>
                </a:highlight>
              </a:defRPr>
            </a:lvl6pPr>
            <a:lvl7pPr indent="-317500" lvl="6" marL="3200400" algn="ctr">
              <a:spcBef>
                <a:spcPts val="1600"/>
              </a:spcBef>
              <a:spcAft>
                <a:spcPts val="0"/>
              </a:spcAft>
              <a:buClr>
                <a:schemeClr val="accent1"/>
              </a:buClr>
              <a:buSzPts val="1400"/>
              <a:buChar char="●"/>
              <a:defRPr>
                <a:solidFill>
                  <a:schemeClr val="accent1"/>
                </a:solidFill>
                <a:highlight>
                  <a:schemeClr val="dk1"/>
                </a:highlight>
              </a:defRPr>
            </a:lvl7pPr>
            <a:lvl8pPr indent="-317500" lvl="7" marL="3657600" algn="ctr">
              <a:spcBef>
                <a:spcPts val="1600"/>
              </a:spcBef>
              <a:spcAft>
                <a:spcPts val="0"/>
              </a:spcAft>
              <a:buClr>
                <a:schemeClr val="accent1"/>
              </a:buClr>
              <a:buSzPts val="1400"/>
              <a:buChar char="○"/>
              <a:defRPr>
                <a:solidFill>
                  <a:schemeClr val="accent1"/>
                </a:solidFill>
                <a:highlight>
                  <a:schemeClr val="dk1"/>
                </a:highlight>
              </a:defRPr>
            </a:lvl8pPr>
            <a:lvl9pPr indent="-317500" lvl="8" marL="4114800" algn="ctr">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accent1"/>
              </a:buClr>
              <a:buSzPts val="1800"/>
              <a:buChar char="●"/>
              <a:defRPr>
                <a:solidFill>
                  <a:schemeClr val="accent1"/>
                </a:solidFill>
                <a:highlight>
                  <a:schemeClr val="lt1"/>
                </a:highlight>
              </a:defRPr>
            </a:lvl1pPr>
            <a:lvl2pPr indent="-317500" lvl="1" marL="914400">
              <a:spcBef>
                <a:spcPts val="1600"/>
              </a:spcBef>
              <a:spcAft>
                <a:spcPts val="0"/>
              </a:spcAft>
              <a:buClr>
                <a:schemeClr val="accent1"/>
              </a:buClr>
              <a:buSzPts val="1400"/>
              <a:buChar char="○"/>
              <a:defRPr>
                <a:solidFill>
                  <a:schemeClr val="accent1"/>
                </a:solidFill>
                <a:highlight>
                  <a:schemeClr val="lt1"/>
                </a:highlight>
              </a:defRPr>
            </a:lvl2pPr>
            <a:lvl3pPr indent="-317500" lvl="2" marL="1371600">
              <a:spcBef>
                <a:spcPts val="1600"/>
              </a:spcBef>
              <a:spcAft>
                <a:spcPts val="0"/>
              </a:spcAft>
              <a:buClr>
                <a:schemeClr val="accent1"/>
              </a:buClr>
              <a:buSzPts val="1400"/>
              <a:buChar char="■"/>
              <a:defRPr>
                <a:solidFill>
                  <a:schemeClr val="accent1"/>
                </a:solidFill>
                <a:highlight>
                  <a:schemeClr val="lt1"/>
                </a:highlight>
              </a:defRPr>
            </a:lvl3pPr>
            <a:lvl4pPr indent="-317500" lvl="3" marL="1828800">
              <a:spcBef>
                <a:spcPts val="1600"/>
              </a:spcBef>
              <a:spcAft>
                <a:spcPts val="0"/>
              </a:spcAft>
              <a:buClr>
                <a:schemeClr val="accent1"/>
              </a:buClr>
              <a:buSzPts val="1400"/>
              <a:buChar char="●"/>
              <a:defRPr>
                <a:solidFill>
                  <a:schemeClr val="accent1"/>
                </a:solidFill>
                <a:highlight>
                  <a:schemeClr val="lt1"/>
                </a:highlight>
              </a:defRPr>
            </a:lvl4pPr>
            <a:lvl5pPr indent="-317500" lvl="4" marL="2286000">
              <a:spcBef>
                <a:spcPts val="1600"/>
              </a:spcBef>
              <a:spcAft>
                <a:spcPts val="0"/>
              </a:spcAft>
              <a:buClr>
                <a:schemeClr val="accent1"/>
              </a:buClr>
              <a:buSzPts val="1400"/>
              <a:buChar char="○"/>
              <a:defRPr>
                <a:solidFill>
                  <a:schemeClr val="accent1"/>
                </a:solidFill>
                <a:highlight>
                  <a:schemeClr val="lt1"/>
                </a:highlight>
              </a:defRPr>
            </a:lvl5pPr>
            <a:lvl6pPr indent="-317500" lvl="5" marL="2743200">
              <a:spcBef>
                <a:spcPts val="1600"/>
              </a:spcBef>
              <a:spcAft>
                <a:spcPts val="0"/>
              </a:spcAft>
              <a:buClr>
                <a:schemeClr val="accent1"/>
              </a:buClr>
              <a:buSzPts val="1400"/>
              <a:buChar char="■"/>
              <a:defRPr>
                <a:solidFill>
                  <a:schemeClr val="accent1"/>
                </a:solidFill>
                <a:highlight>
                  <a:schemeClr val="lt1"/>
                </a:highlight>
              </a:defRPr>
            </a:lvl6pPr>
            <a:lvl7pPr indent="-317500" lvl="6" marL="3200400">
              <a:spcBef>
                <a:spcPts val="1600"/>
              </a:spcBef>
              <a:spcAft>
                <a:spcPts val="0"/>
              </a:spcAft>
              <a:buClr>
                <a:schemeClr val="accent1"/>
              </a:buClr>
              <a:buSzPts val="1400"/>
              <a:buChar char="●"/>
              <a:defRPr>
                <a:solidFill>
                  <a:schemeClr val="accent1"/>
                </a:solidFill>
                <a:highlight>
                  <a:schemeClr val="lt1"/>
                </a:highlight>
              </a:defRPr>
            </a:lvl7pPr>
            <a:lvl8pPr indent="-317500" lvl="7" marL="3657600">
              <a:spcBef>
                <a:spcPts val="1600"/>
              </a:spcBef>
              <a:spcAft>
                <a:spcPts val="0"/>
              </a:spcAft>
              <a:buClr>
                <a:schemeClr val="accent1"/>
              </a:buClr>
              <a:buSzPts val="1400"/>
              <a:buChar char="○"/>
              <a:defRPr>
                <a:solidFill>
                  <a:schemeClr val="accent1"/>
                </a:solidFill>
                <a:highlight>
                  <a:schemeClr val="lt1"/>
                </a:highlight>
              </a:defRPr>
            </a:lvl8pPr>
            <a:lvl9pPr indent="-317500" lvl="8" marL="4114800">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each-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12.png"/><Relationship Id="rId6"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7.png"/><Relationship Id="rId4" Type="http://schemas.openxmlformats.org/officeDocument/2006/relationships/image" Target="../media/image31.png"/><Relationship Id="rId11" Type="http://schemas.openxmlformats.org/officeDocument/2006/relationships/image" Target="../media/image2.png"/><Relationship Id="rId10" Type="http://schemas.openxmlformats.org/officeDocument/2006/relationships/image" Target="../media/image30.png"/><Relationship Id="rId9" Type="http://schemas.openxmlformats.org/officeDocument/2006/relationships/image" Target="../media/image32.pn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33.png"/><Relationship Id="rId8" Type="http://schemas.openxmlformats.org/officeDocument/2006/relationships/image" Target="../media/image7.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jpg"/><Relationship Id="rId4" Type="http://schemas.openxmlformats.org/officeDocument/2006/relationships/image" Target="../media/image8.jpg"/><Relationship Id="rId5" Type="http://schemas.openxmlformats.org/officeDocument/2006/relationships/image" Target="../media/image15.jpg"/><Relationship Id="rId6" Type="http://schemas.openxmlformats.org/officeDocument/2006/relationships/image" Target="../media/image1.jpg"/><Relationship Id="rId7"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 name="Shape 55"/>
        <p:cNvGrpSpPr/>
        <p:nvPr/>
      </p:nvGrpSpPr>
      <p:grpSpPr>
        <a:xfrm>
          <a:off x="0" y="0"/>
          <a:ext cx="0" cy="0"/>
          <a:chOff x="0" y="0"/>
          <a:chExt cx="0" cy="0"/>
        </a:xfrm>
      </p:grpSpPr>
      <p:sp>
        <p:nvSpPr>
          <p:cNvPr id="56" name="Google Shape;56;p13"/>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Shoes</a:t>
            </a:r>
            <a:endParaRPr/>
          </a:p>
        </p:txBody>
      </p:sp>
      <p:sp>
        <p:nvSpPr>
          <p:cNvPr id="57" name="Google Shape;57;p13"/>
          <p:cNvSpPr txBox="1"/>
          <p:nvPr>
            <p:ph idx="1" type="subTitle"/>
          </p:nvPr>
        </p:nvSpPr>
        <p:spPr>
          <a:xfrm>
            <a:off x="311700" y="3890400"/>
            <a:ext cx="8520600" cy="70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By Gianna Garrick</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22"/>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2"/>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23" name="Google Shape;123;p2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4" name="Google Shape;124;p22"/>
          <p:cNvSpPr/>
          <p:nvPr/>
        </p:nvSpPr>
        <p:spPr>
          <a:xfrm>
            <a:off x="4647825" y="3160575"/>
            <a:ext cx="3045600" cy="1870200"/>
          </a:xfrm>
          <a:prstGeom prst="rect">
            <a:avLst/>
          </a:prstGeom>
          <a:solidFill>
            <a:srgbClr val="D9D9D9"/>
          </a:solidFill>
          <a:ln cap="flat" cmpd="sng" w="9525">
            <a:solidFill>
              <a:srgbClr val="233A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2"/>
          <p:cNvSpPr txBox="1"/>
          <p:nvPr/>
        </p:nvSpPr>
        <p:spPr>
          <a:xfrm>
            <a:off x="4698375" y="3242625"/>
            <a:ext cx="2944500" cy="170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FF0000"/>
                </a:solidFill>
                <a:latin typeface="Calibri"/>
                <a:ea typeface="Calibri"/>
                <a:cs typeface="Calibri"/>
                <a:sym typeface="Calibri"/>
              </a:rPr>
              <a:t>Red: </a:t>
            </a:r>
            <a:r>
              <a:rPr b="1" lang="en" sz="1500">
                <a:latin typeface="Calibri"/>
                <a:ea typeface="Calibri"/>
                <a:cs typeface="Calibri"/>
                <a:sym typeface="Calibri"/>
              </a:rPr>
              <a:t>Polyester Producer</a:t>
            </a:r>
            <a:endParaRPr b="1" sz="1500">
              <a:latin typeface="Calibri"/>
              <a:ea typeface="Calibri"/>
              <a:cs typeface="Calibri"/>
              <a:sym typeface="Calibri"/>
            </a:endParaRPr>
          </a:p>
          <a:p>
            <a:pPr indent="0" lvl="0" marL="0" rtl="0" algn="l">
              <a:spcBef>
                <a:spcPts val="0"/>
              </a:spcBef>
              <a:spcAft>
                <a:spcPts val="0"/>
              </a:spcAft>
              <a:buNone/>
            </a:pPr>
            <a:r>
              <a:rPr b="1" lang="en" sz="1500">
                <a:solidFill>
                  <a:srgbClr val="674EA7"/>
                </a:solidFill>
                <a:latin typeface="Calibri"/>
                <a:ea typeface="Calibri"/>
                <a:cs typeface="Calibri"/>
                <a:sym typeface="Calibri"/>
              </a:rPr>
              <a:t>Purple: </a:t>
            </a:r>
            <a:r>
              <a:rPr b="1" lang="en" sz="1500">
                <a:latin typeface="Calibri"/>
                <a:ea typeface="Calibri"/>
                <a:cs typeface="Calibri"/>
                <a:sym typeface="Calibri"/>
              </a:rPr>
              <a:t>Rubber Producer</a:t>
            </a:r>
            <a:endParaRPr b="1" sz="1500">
              <a:latin typeface="Calibri"/>
              <a:ea typeface="Calibri"/>
              <a:cs typeface="Calibri"/>
              <a:sym typeface="Calibri"/>
            </a:endParaRPr>
          </a:p>
          <a:p>
            <a:pPr indent="0" lvl="0" marL="0" rtl="0" algn="l">
              <a:spcBef>
                <a:spcPts val="0"/>
              </a:spcBef>
              <a:spcAft>
                <a:spcPts val="0"/>
              </a:spcAft>
              <a:buNone/>
            </a:pPr>
            <a:r>
              <a:rPr b="1" lang="en" sz="1500">
                <a:solidFill>
                  <a:srgbClr val="666666"/>
                </a:solidFill>
                <a:latin typeface="Calibri"/>
                <a:ea typeface="Calibri"/>
                <a:cs typeface="Calibri"/>
                <a:sym typeface="Calibri"/>
              </a:rPr>
              <a:t>Grey: </a:t>
            </a:r>
            <a:r>
              <a:rPr b="1" lang="en" sz="1500">
                <a:latin typeface="Calibri"/>
                <a:ea typeface="Calibri"/>
                <a:cs typeface="Calibri"/>
                <a:sym typeface="Calibri"/>
              </a:rPr>
              <a:t>Leather Producer</a:t>
            </a:r>
            <a:endParaRPr b="1" sz="1500">
              <a:latin typeface="Calibri"/>
              <a:ea typeface="Calibri"/>
              <a:cs typeface="Calibri"/>
              <a:sym typeface="Calibri"/>
            </a:endParaRPr>
          </a:p>
          <a:p>
            <a:pPr indent="0" lvl="0" marL="0" rtl="0" algn="l">
              <a:spcBef>
                <a:spcPts val="0"/>
              </a:spcBef>
              <a:spcAft>
                <a:spcPts val="0"/>
              </a:spcAft>
              <a:buNone/>
            </a:pPr>
            <a:r>
              <a:rPr b="1" lang="en" sz="1500">
                <a:solidFill>
                  <a:srgbClr val="FF9900"/>
                </a:solidFill>
                <a:latin typeface="Calibri"/>
                <a:ea typeface="Calibri"/>
                <a:cs typeface="Calibri"/>
                <a:sym typeface="Calibri"/>
              </a:rPr>
              <a:t>Orange: </a:t>
            </a:r>
            <a:r>
              <a:rPr b="1" lang="en" sz="1500">
                <a:latin typeface="Calibri"/>
                <a:ea typeface="Calibri"/>
                <a:cs typeface="Calibri"/>
                <a:sym typeface="Calibri"/>
              </a:rPr>
              <a:t>Cotton Producer</a:t>
            </a:r>
            <a:endParaRPr b="1" sz="1500">
              <a:latin typeface="Calibri"/>
              <a:ea typeface="Calibri"/>
              <a:cs typeface="Calibri"/>
              <a:sym typeface="Calibri"/>
            </a:endParaRPr>
          </a:p>
          <a:p>
            <a:pPr indent="0" lvl="0" marL="0" rtl="0" algn="l">
              <a:spcBef>
                <a:spcPts val="0"/>
              </a:spcBef>
              <a:spcAft>
                <a:spcPts val="0"/>
              </a:spcAft>
              <a:buNone/>
            </a:pPr>
            <a:r>
              <a:rPr b="1" lang="en" sz="1500">
                <a:solidFill>
                  <a:srgbClr val="1155CC"/>
                </a:solidFill>
                <a:latin typeface="Calibri"/>
                <a:ea typeface="Calibri"/>
                <a:cs typeface="Calibri"/>
                <a:sym typeface="Calibri"/>
              </a:rPr>
              <a:t>Blue Squares: </a:t>
            </a:r>
            <a:r>
              <a:rPr b="1" lang="en" sz="1500">
                <a:latin typeface="Calibri"/>
                <a:ea typeface="Calibri"/>
                <a:cs typeface="Calibri"/>
                <a:sym typeface="Calibri"/>
              </a:rPr>
              <a:t>NIke Shoe Factories</a:t>
            </a:r>
            <a:endParaRPr b="1" sz="1500">
              <a:latin typeface="Calibri"/>
              <a:ea typeface="Calibri"/>
              <a:cs typeface="Calibri"/>
              <a:sym typeface="Calibri"/>
            </a:endParaRPr>
          </a:p>
          <a:p>
            <a:pPr indent="0" lvl="0" marL="0" rtl="0" algn="l">
              <a:spcBef>
                <a:spcPts val="0"/>
              </a:spcBef>
              <a:spcAft>
                <a:spcPts val="0"/>
              </a:spcAft>
              <a:buNone/>
            </a:pPr>
            <a:r>
              <a:rPr b="1" lang="en" sz="1500">
                <a:solidFill>
                  <a:srgbClr val="783F04"/>
                </a:solidFill>
                <a:latin typeface="Calibri"/>
                <a:ea typeface="Calibri"/>
                <a:cs typeface="Calibri"/>
                <a:sym typeface="Calibri"/>
              </a:rPr>
              <a:t>Brown: </a:t>
            </a:r>
            <a:r>
              <a:rPr b="1" lang="en" sz="1500">
                <a:latin typeface="Calibri"/>
                <a:ea typeface="Calibri"/>
                <a:cs typeface="Calibri"/>
                <a:sym typeface="Calibri"/>
              </a:rPr>
              <a:t>Nike Distribution Centers</a:t>
            </a:r>
            <a:endParaRPr b="1" sz="15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pic>
        <p:nvPicPr>
          <p:cNvPr id="130" name="Google Shape;130;p23"/>
          <p:cNvPicPr preferRelativeResize="0"/>
          <p:nvPr/>
        </p:nvPicPr>
        <p:blipFill>
          <a:blip r:embed="rId3">
            <a:alphaModFix/>
          </a:blip>
          <a:stretch>
            <a:fillRect/>
          </a:stretch>
        </p:blipFill>
        <p:spPr>
          <a:xfrm>
            <a:off x="508025" y="676100"/>
            <a:ext cx="2984500" cy="1989675"/>
          </a:xfrm>
          <a:prstGeom prst="rect">
            <a:avLst/>
          </a:prstGeom>
          <a:noFill/>
          <a:ln>
            <a:noFill/>
          </a:ln>
        </p:spPr>
      </p:pic>
      <p:pic>
        <p:nvPicPr>
          <p:cNvPr id="131" name="Google Shape;131;p23"/>
          <p:cNvPicPr preferRelativeResize="0"/>
          <p:nvPr/>
        </p:nvPicPr>
        <p:blipFill>
          <a:blip r:embed="rId4">
            <a:alphaModFix/>
          </a:blip>
          <a:stretch>
            <a:fillRect/>
          </a:stretch>
        </p:blipFill>
        <p:spPr>
          <a:xfrm>
            <a:off x="4963716" y="676100"/>
            <a:ext cx="3396007" cy="1989676"/>
          </a:xfrm>
          <a:prstGeom prst="rect">
            <a:avLst/>
          </a:prstGeom>
          <a:noFill/>
          <a:ln>
            <a:noFill/>
          </a:ln>
        </p:spPr>
      </p:pic>
      <p:pic>
        <p:nvPicPr>
          <p:cNvPr id="132" name="Google Shape;132;p23"/>
          <p:cNvPicPr preferRelativeResize="0"/>
          <p:nvPr/>
        </p:nvPicPr>
        <p:blipFill>
          <a:blip r:embed="rId5">
            <a:alphaModFix/>
          </a:blip>
          <a:stretch>
            <a:fillRect/>
          </a:stretch>
        </p:blipFill>
        <p:spPr>
          <a:xfrm>
            <a:off x="3123387" y="2843450"/>
            <a:ext cx="2897234" cy="2172926"/>
          </a:xfrm>
          <a:prstGeom prst="rect">
            <a:avLst/>
          </a:prstGeom>
          <a:noFill/>
          <a:ln>
            <a:noFill/>
          </a:ln>
        </p:spPr>
      </p:pic>
      <p:pic>
        <p:nvPicPr>
          <p:cNvPr id="133" name="Google Shape;133;p23"/>
          <p:cNvPicPr preferRelativeResize="0"/>
          <p:nvPr/>
        </p:nvPicPr>
        <p:blipFill>
          <a:blip r:embed="rId6">
            <a:alphaModFix/>
          </a:blip>
          <a:stretch>
            <a:fillRect/>
          </a:stretch>
        </p:blipFill>
        <p:spPr>
          <a:xfrm>
            <a:off x="887572" y="61850"/>
            <a:ext cx="2071550" cy="3218175"/>
          </a:xfrm>
          <a:prstGeom prst="rect">
            <a:avLst/>
          </a:prstGeom>
          <a:noFill/>
          <a:ln>
            <a:noFill/>
          </a:ln>
        </p:spPr>
      </p:pic>
      <p:pic>
        <p:nvPicPr>
          <p:cNvPr id="134" name="Google Shape;134;p23"/>
          <p:cNvPicPr preferRelativeResize="0"/>
          <p:nvPr/>
        </p:nvPicPr>
        <p:blipFill>
          <a:blip r:embed="rId6">
            <a:alphaModFix/>
          </a:blip>
          <a:stretch>
            <a:fillRect/>
          </a:stretch>
        </p:blipFill>
        <p:spPr>
          <a:xfrm>
            <a:off x="5594263" y="214225"/>
            <a:ext cx="2134925" cy="3218175"/>
          </a:xfrm>
          <a:prstGeom prst="rect">
            <a:avLst/>
          </a:prstGeom>
          <a:noFill/>
          <a:ln>
            <a:noFill/>
          </a:ln>
        </p:spPr>
      </p:pic>
      <p:pic>
        <p:nvPicPr>
          <p:cNvPr id="135" name="Google Shape;135;p23"/>
          <p:cNvPicPr preferRelativeResize="0"/>
          <p:nvPr/>
        </p:nvPicPr>
        <p:blipFill>
          <a:blip r:embed="rId6">
            <a:alphaModFix/>
          </a:blip>
          <a:stretch>
            <a:fillRect/>
          </a:stretch>
        </p:blipFill>
        <p:spPr>
          <a:xfrm>
            <a:off x="3504538" y="2022150"/>
            <a:ext cx="2134925" cy="3218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24"/>
          <p:cNvSpPr txBox="1"/>
          <p:nvPr>
            <p:ph idx="1" type="body"/>
          </p:nvPr>
        </p:nvSpPr>
        <p:spPr>
          <a:xfrm>
            <a:off x="311700" y="505500"/>
            <a:ext cx="8520600" cy="413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000000"/>
                </a:solidFill>
                <a:latin typeface="Calibri"/>
                <a:ea typeface="Calibri"/>
                <a:cs typeface="Calibri"/>
                <a:sym typeface="Calibri"/>
              </a:rPr>
              <a:t>An article published on the Institute for Global Labour and Human Rights (IGLHR) website in April 2015 which slammed Nike for its sourcing in Vietnam.</a:t>
            </a:r>
            <a:endParaRPr sz="2000">
              <a:solidFill>
                <a:srgbClr val="000000"/>
              </a:solidFill>
              <a:latin typeface="Calibri"/>
              <a:ea typeface="Calibri"/>
              <a:cs typeface="Calibri"/>
              <a:sym typeface="Calibri"/>
            </a:endParaRPr>
          </a:p>
          <a:p>
            <a:pPr indent="0" lvl="0" marL="0" rtl="0" algn="l">
              <a:spcBef>
                <a:spcPts val="1500"/>
              </a:spcBef>
              <a:spcAft>
                <a:spcPts val="0"/>
              </a:spcAft>
              <a:buNone/>
            </a:pPr>
            <a:r>
              <a:rPr lang="en" sz="2000">
                <a:solidFill>
                  <a:srgbClr val="000000"/>
                </a:solidFill>
                <a:latin typeface="Calibri"/>
                <a:ea typeface="Calibri"/>
                <a:cs typeface="Calibri"/>
                <a:sym typeface="Calibri"/>
              </a:rPr>
              <a:t>The article states that, " Nike’s presence in Vietnam led to a continuation of wages as low as 27 cents an hour in 2012, with a slight increase to 48 to 69 cents an hour in January 2015, which is well below subsistence levels... For years, Nike has been exploiting the 330,000 Vietnamese workers, mostly young women, who are poorly paid and denied their most fundamental rights." </a:t>
            </a:r>
            <a:endParaRPr sz="2000">
              <a:solidFill>
                <a:srgbClr val="000000"/>
              </a:solidFill>
              <a:latin typeface="Calibri"/>
              <a:ea typeface="Calibri"/>
              <a:cs typeface="Calibri"/>
              <a:sym typeface="Calibri"/>
            </a:endParaRPr>
          </a:p>
          <a:p>
            <a:pPr indent="0" lvl="0" marL="0" rtl="0" algn="l">
              <a:spcBef>
                <a:spcPts val="1500"/>
              </a:spcBef>
              <a:spcAft>
                <a:spcPts val="0"/>
              </a:spcAft>
              <a:buNone/>
            </a:pPr>
            <a:r>
              <a:t/>
            </a:r>
            <a:endParaRPr sz="1300">
              <a:solidFill>
                <a:srgbClr val="233A44"/>
              </a:solidFill>
              <a:latin typeface="Calibri"/>
              <a:ea typeface="Calibri"/>
              <a:cs typeface="Calibri"/>
              <a:sym typeface="Calibri"/>
            </a:endParaRPr>
          </a:p>
          <a:p>
            <a:pPr indent="0" lvl="0" marL="0" rtl="0" algn="l">
              <a:spcBef>
                <a:spcPts val="1600"/>
              </a:spcBef>
              <a:spcAft>
                <a:spcPts val="160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2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Strikes/Protests</a:t>
            </a:r>
            <a:endParaRPr/>
          </a:p>
        </p:txBody>
      </p:sp>
      <p:pic>
        <p:nvPicPr>
          <p:cNvPr id="146" name="Google Shape;146;p25"/>
          <p:cNvPicPr preferRelativeResize="0"/>
          <p:nvPr/>
        </p:nvPicPr>
        <p:blipFill>
          <a:blip r:embed="rId3">
            <a:alphaModFix/>
          </a:blip>
          <a:stretch>
            <a:fillRect/>
          </a:stretch>
        </p:blipFill>
        <p:spPr>
          <a:xfrm>
            <a:off x="311698" y="1093850"/>
            <a:ext cx="4834325" cy="3849475"/>
          </a:xfrm>
          <a:prstGeom prst="rect">
            <a:avLst/>
          </a:prstGeom>
          <a:noFill/>
          <a:ln>
            <a:noFill/>
          </a:ln>
        </p:spPr>
      </p:pic>
      <p:pic>
        <p:nvPicPr>
          <p:cNvPr id="147" name="Google Shape;147;p25"/>
          <p:cNvPicPr preferRelativeResize="0"/>
          <p:nvPr/>
        </p:nvPicPr>
        <p:blipFill>
          <a:blip r:embed="rId4">
            <a:alphaModFix/>
          </a:blip>
          <a:stretch>
            <a:fillRect/>
          </a:stretch>
        </p:blipFill>
        <p:spPr>
          <a:xfrm>
            <a:off x="5348250" y="1036225"/>
            <a:ext cx="3490949" cy="38494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6"/>
          <p:cNvSpPr txBox="1"/>
          <p:nvPr>
            <p:ph idx="1" type="body"/>
          </p:nvPr>
        </p:nvSpPr>
        <p:spPr>
          <a:xfrm>
            <a:off x="311700" y="323525"/>
            <a:ext cx="8520600" cy="4245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highlight>
                  <a:schemeClr val="lt1"/>
                </a:highlight>
                <a:latin typeface="Calibri"/>
                <a:ea typeface="Calibri"/>
                <a:cs typeface="Calibri"/>
                <a:sym typeface="Calibri"/>
              </a:rPr>
              <a:t> FY07-09 CR Report, a Corporate </a:t>
            </a:r>
            <a:r>
              <a:rPr lang="en">
                <a:solidFill>
                  <a:srgbClr val="000000"/>
                </a:solidFill>
                <a:highlight>
                  <a:schemeClr val="lt1"/>
                </a:highlight>
                <a:latin typeface="Calibri"/>
                <a:ea typeface="Calibri"/>
                <a:cs typeface="Calibri"/>
                <a:sym typeface="Calibri"/>
              </a:rPr>
              <a:t>Responsibility</a:t>
            </a:r>
            <a:r>
              <a:rPr lang="en">
                <a:solidFill>
                  <a:srgbClr val="000000"/>
                </a:solidFill>
                <a:highlight>
                  <a:schemeClr val="lt1"/>
                </a:highlight>
                <a:latin typeface="Calibri"/>
                <a:ea typeface="Calibri"/>
                <a:cs typeface="Calibri"/>
                <a:sym typeface="Calibri"/>
              </a:rPr>
              <a:t> Report,</a:t>
            </a:r>
            <a:endParaRPr>
              <a:solidFill>
                <a:srgbClr val="000000"/>
              </a:solidFill>
              <a:highlight>
                <a:schemeClr val="lt1"/>
              </a:highlight>
              <a:latin typeface="Calibri"/>
              <a:ea typeface="Calibri"/>
              <a:cs typeface="Calibri"/>
              <a:sym typeface="Calibri"/>
            </a:endParaRPr>
          </a:p>
          <a:p>
            <a:pPr indent="0" lvl="0" marL="0" rtl="0" algn="l">
              <a:spcBef>
                <a:spcPts val="0"/>
              </a:spcBef>
              <a:spcAft>
                <a:spcPts val="0"/>
              </a:spcAft>
              <a:buNone/>
            </a:pPr>
            <a:r>
              <a:t/>
            </a:r>
            <a:endParaRPr>
              <a:solidFill>
                <a:srgbClr val="000000"/>
              </a:solidFill>
              <a:highlight>
                <a:schemeClr val="lt1"/>
              </a:highlight>
              <a:latin typeface="Calibri"/>
              <a:ea typeface="Calibri"/>
              <a:cs typeface="Calibri"/>
              <a:sym typeface="Calibri"/>
            </a:endParaRPr>
          </a:p>
          <a:p>
            <a:pPr indent="0" lvl="0" marL="0" rtl="0" algn="l">
              <a:spcBef>
                <a:spcPts val="0"/>
              </a:spcBef>
              <a:spcAft>
                <a:spcPts val="0"/>
              </a:spcAft>
              <a:buNone/>
            </a:pPr>
            <a:r>
              <a:rPr lang="en">
                <a:solidFill>
                  <a:srgbClr val="000000"/>
                </a:solidFill>
                <a:highlight>
                  <a:schemeClr val="lt1"/>
                </a:highlight>
                <a:latin typeface="Calibri"/>
                <a:ea typeface="Calibri"/>
                <a:cs typeface="Calibri"/>
                <a:sym typeface="Calibri"/>
              </a:rPr>
              <a:t>“out of 618 factories examined globally, there were 25 factories in 2009 which received a D rating for having 72 hour work weeks reported and 125 received a C rating for having between 60-72 hour long work weeks” </a:t>
            </a:r>
            <a:endParaRPr>
              <a:solidFill>
                <a:srgbClr val="000000"/>
              </a:solidFill>
              <a:highlight>
                <a:schemeClr val="lt1"/>
              </a:highlight>
              <a:latin typeface="Calibri"/>
              <a:ea typeface="Calibri"/>
              <a:cs typeface="Calibri"/>
              <a:sym typeface="Calibri"/>
            </a:endParaRPr>
          </a:p>
          <a:p>
            <a:pPr indent="0" lvl="0" marL="0" rtl="0" algn="l">
              <a:spcBef>
                <a:spcPts val="0"/>
              </a:spcBef>
              <a:spcAft>
                <a:spcPts val="0"/>
              </a:spcAft>
              <a:buNone/>
            </a:pPr>
            <a:r>
              <a:t/>
            </a:r>
            <a:endParaRPr>
              <a:solidFill>
                <a:srgbClr val="000000"/>
              </a:solidFill>
              <a:highlight>
                <a:schemeClr val="lt1"/>
              </a:highlight>
              <a:latin typeface="Calibri"/>
              <a:ea typeface="Calibri"/>
              <a:cs typeface="Calibri"/>
              <a:sym typeface="Calibri"/>
            </a:endParaRPr>
          </a:p>
          <a:p>
            <a:pPr indent="0" lvl="0" marL="0" rtl="0" algn="l">
              <a:spcBef>
                <a:spcPts val="0"/>
              </a:spcBef>
              <a:spcAft>
                <a:spcPts val="0"/>
              </a:spcAft>
              <a:buNone/>
            </a:pPr>
            <a:r>
              <a:rPr lang="en">
                <a:solidFill>
                  <a:srgbClr val="000000"/>
                </a:solidFill>
                <a:highlight>
                  <a:schemeClr val="lt1"/>
                </a:highlight>
                <a:latin typeface="Calibri"/>
                <a:ea typeface="Calibri"/>
                <a:cs typeface="Calibri"/>
                <a:sym typeface="Calibri"/>
              </a:rPr>
              <a:t>This is in direct violation of Nike’s Code of Conduct which states,</a:t>
            </a:r>
            <a:endParaRPr>
              <a:solidFill>
                <a:srgbClr val="000000"/>
              </a:solidFill>
              <a:highlight>
                <a:schemeClr val="lt1"/>
              </a:highlight>
              <a:latin typeface="Calibri"/>
              <a:ea typeface="Calibri"/>
              <a:cs typeface="Calibri"/>
              <a:sym typeface="Calibri"/>
            </a:endParaRPr>
          </a:p>
          <a:p>
            <a:pPr indent="0" lvl="0" marL="0" rtl="0" algn="l">
              <a:spcBef>
                <a:spcPts val="0"/>
              </a:spcBef>
              <a:spcAft>
                <a:spcPts val="0"/>
              </a:spcAft>
              <a:buNone/>
            </a:pPr>
            <a:r>
              <a:t/>
            </a:r>
            <a:endParaRPr>
              <a:solidFill>
                <a:srgbClr val="000000"/>
              </a:solidFill>
              <a:highlight>
                <a:schemeClr val="lt1"/>
              </a:highlight>
              <a:latin typeface="Calibri"/>
              <a:ea typeface="Calibri"/>
              <a:cs typeface="Calibri"/>
              <a:sym typeface="Calibri"/>
            </a:endParaRPr>
          </a:p>
          <a:p>
            <a:pPr indent="0" lvl="0" marL="0" rtl="0" algn="l">
              <a:spcBef>
                <a:spcPts val="0"/>
              </a:spcBef>
              <a:spcAft>
                <a:spcPts val="0"/>
              </a:spcAft>
              <a:buNone/>
            </a:pPr>
            <a:r>
              <a:rPr lang="en">
                <a:solidFill>
                  <a:srgbClr val="000000"/>
                </a:solidFill>
                <a:highlight>
                  <a:schemeClr val="lt1"/>
                </a:highlight>
                <a:latin typeface="Calibri"/>
                <a:ea typeface="Calibri"/>
                <a:cs typeface="Calibri"/>
                <a:sym typeface="Calibri"/>
              </a:rPr>
              <a:t>“contractor’s employees do not work more than 60 hours per week, or the regular and overtime hours allowed by the laws of the manufacturing country, whichever is less”</a:t>
            </a:r>
            <a:endParaRPr>
              <a:solidFill>
                <a:srgbClr val="000000"/>
              </a:solidFill>
              <a:highlight>
                <a:schemeClr val="lt1"/>
              </a:highlight>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2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sz="3000">
                <a:solidFill>
                  <a:srgbClr val="000000"/>
                </a:solidFill>
                <a:latin typeface="Nunito"/>
                <a:ea typeface="Nunito"/>
                <a:cs typeface="Nunito"/>
                <a:sym typeface="Nunito"/>
              </a:rPr>
              <a:t>USAS (United Students Against Sweatshops)</a:t>
            </a:r>
            <a:endParaRPr>
              <a:solidFill>
                <a:srgbClr val="000000"/>
              </a:solidFill>
            </a:endParaRPr>
          </a:p>
        </p:txBody>
      </p:sp>
      <p:pic>
        <p:nvPicPr>
          <p:cNvPr id="158" name="Google Shape;158;p27"/>
          <p:cNvPicPr preferRelativeResize="0"/>
          <p:nvPr/>
        </p:nvPicPr>
        <p:blipFill>
          <a:blip r:embed="rId3">
            <a:alphaModFix/>
          </a:blip>
          <a:stretch>
            <a:fillRect/>
          </a:stretch>
        </p:blipFill>
        <p:spPr>
          <a:xfrm>
            <a:off x="698697" y="1228672"/>
            <a:ext cx="7000125" cy="3174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28"/>
          <p:cNvSpPr txBox="1"/>
          <p:nvPr>
            <p:ph idx="1" type="body"/>
          </p:nvPr>
        </p:nvSpPr>
        <p:spPr>
          <a:xfrm>
            <a:off x="311700" y="361425"/>
            <a:ext cx="8520600" cy="175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Calibri"/>
                <a:ea typeface="Calibri"/>
                <a:cs typeface="Calibri"/>
                <a:sym typeface="Calibri"/>
              </a:rPr>
              <a:t>“We heard about how this had devastated the local economy there and how those workers were fighting for production–and their livelihoods–to come back… Hearing about that firsthand had a big impact on me. I’m down to support any campaign that will improve people’s lives and show solidarity with people who are being exploited.” - Simonds-Malamud </a:t>
            </a:r>
            <a:endParaRPr>
              <a:solidFill>
                <a:srgbClr val="233A44"/>
              </a:solidFill>
              <a:latin typeface="Calibri"/>
              <a:ea typeface="Calibri"/>
              <a:cs typeface="Calibri"/>
              <a:sym typeface="Calibri"/>
            </a:endParaRPr>
          </a:p>
          <a:p>
            <a:pPr indent="0" lvl="0" marL="0" rtl="0" algn="l">
              <a:spcBef>
                <a:spcPts val="1600"/>
              </a:spcBef>
              <a:spcAft>
                <a:spcPts val="1600"/>
              </a:spcAft>
              <a:buNone/>
            </a:pPr>
            <a:r>
              <a:t/>
            </a:r>
            <a:endParaRPr/>
          </a:p>
        </p:txBody>
      </p:sp>
      <p:pic>
        <p:nvPicPr>
          <p:cNvPr id="164" name="Google Shape;164;p28"/>
          <p:cNvPicPr preferRelativeResize="0"/>
          <p:nvPr/>
        </p:nvPicPr>
        <p:blipFill>
          <a:blip r:embed="rId3">
            <a:alphaModFix/>
          </a:blip>
          <a:stretch>
            <a:fillRect/>
          </a:stretch>
        </p:blipFill>
        <p:spPr>
          <a:xfrm>
            <a:off x="2043174" y="2117925"/>
            <a:ext cx="4922675" cy="2803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pic>
        <p:nvPicPr>
          <p:cNvPr id="169" name="Google Shape;169;p29"/>
          <p:cNvPicPr preferRelativeResize="0"/>
          <p:nvPr/>
        </p:nvPicPr>
        <p:blipFill>
          <a:blip r:embed="rId3">
            <a:alphaModFix/>
          </a:blip>
          <a:stretch>
            <a:fillRect/>
          </a:stretch>
        </p:blipFill>
        <p:spPr>
          <a:xfrm>
            <a:off x="670550" y="487725"/>
            <a:ext cx="2933701" cy="2384050"/>
          </a:xfrm>
          <a:prstGeom prst="rect">
            <a:avLst/>
          </a:prstGeom>
          <a:noFill/>
          <a:ln>
            <a:noFill/>
          </a:ln>
        </p:spPr>
      </p:pic>
      <p:sp>
        <p:nvSpPr>
          <p:cNvPr id="170" name="Google Shape;170;p29"/>
          <p:cNvSpPr txBox="1"/>
          <p:nvPr/>
        </p:nvSpPr>
        <p:spPr>
          <a:xfrm>
            <a:off x="1094750" y="3426100"/>
            <a:ext cx="2085300" cy="68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Source Code Pro"/>
                <a:ea typeface="Source Code Pro"/>
                <a:cs typeface="Source Code Pro"/>
                <a:sym typeface="Source Code Pro"/>
              </a:rPr>
              <a:t>@USAS</a:t>
            </a:r>
            <a:endParaRPr sz="3000">
              <a:latin typeface="Source Code Pro"/>
              <a:ea typeface="Source Code Pro"/>
              <a:cs typeface="Source Code Pro"/>
              <a:sym typeface="Source Code Pro"/>
            </a:endParaRPr>
          </a:p>
        </p:txBody>
      </p:sp>
      <p:pic>
        <p:nvPicPr>
          <p:cNvPr id="171" name="Google Shape;171;p29"/>
          <p:cNvPicPr preferRelativeResize="0"/>
          <p:nvPr/>
        </p:nvPicPr>
        <p:blipFill>
          <a:blip r:embed="rId4">
            <a:alphaModFix/>
          </a:blip>
          <a:stretch>
            <a:fillRect/>
          </a:stretch>
        </p:blipFill>
        <p:spPr>
          <a:xfrm>
            <a:off x="5322988" y="272038"/>
            <a:ext cx="2599726" cy="2599726"/>
          </a:xfrm>
          <a:prstGeom prst="rect">
            <a:avLst/>
          </a:prstGeom>
          <a:noFill/>
          <a:ln>
            <a:noFill/>
          </a:ln>
        </p:spPr>
      </p:pic>
      <p:sp>
        <p:nvSpPr>
          <p:cNvPr id="172" name="Google Shape;172;p29"/>
          <p:cNvSpPr txBox="1"/>
          <p:nvPr/>
        </p:nvSpPr>
        <p:spPr>
          <a:xfrm>
            <a:off x="4449188" y="3230200"/>
            <a:ext cx="4347300" cy="1074300"/>
          </a:xfrm>
          <a:prstGeom prst="rect">
            <a:avLst/>
          </a:prstGeom>
          <a:noFill/>
          <a:ln>
            <a:noFill/>
          </a:ln>
        </p:spPr>
        <p:txBody>
          <a:bodyPr anchorCtr="0" anchor="t" bIns="91425" lIns="91425" spcFirstLastPara="1" rIns="91425" wrap="square" tIns="91425">
            <a:noAutofit/>
          </a:bodyPr>
          <a:lstStyle/>
          <a:p>
            <a:pPr indent="0" lvl="0" marL="0" rtl="0" algn="l">
              <a:lnSpc>
                <a:spcPct val="114285"/>
              </a:lnSpc>
              <a:spcBef>
                <a:spcPts val="600"/>
              </a:spcBef>
              <a:spcAft>
                <a:spcPts val="0"/>
              </a:spcAft>
              <a:buNone/>
            </a:pPr>
            <a:r>
              <a:rPr lang="en" sz="2400">
                <a:latin typeface="Source Code Pro"/>
                <a:ea typeface="Source Code Pro"/>
                <a:cs typeface="Source Code Pro"/>
                <a:sym typeface="Source Code Pro"/>
              </a:rPr>
              <a:t>@UnitedStudentsAgainstSweatshops</a:t>
            </a:r>
            <a:endParaRPr sz="2400">
              <a:latin typeface="Source Code Pro"/>
              <a:ea typeface="Source Code Pro"/>
              <a:cs typeface="Source Code Pro"/>
              <a:sym typeface="Source Code Pro"/>
            </a:endParaRPr>
          </a:p>
          <a:p>
            <a:pPr indent="0" lvl="0" marL="0" rtl="0" algn="l">
              <a:lnSpc>
                <a:spcPct val="115000"/>
              </a:lnSpc>
              <a:spcBef>
                <a:spcPts val="1200"/>
              </a:spcBef>
              <a:spcAft>
                <a:spcPts val="0"/>
              </a:spcAft>
              <a:buNone/>
            </a:pPr>
            <a:r>
              <a:t/>
            </a:r>
            <a:endParaRPr sz="1050"/>
          </a:p>
          <a:p>
            <a:pPr indent="0" lvl="0" marL="0" rtl="0" algn="l">
              <a:spcBef>
                <a:spcPts val="0"/>
              </a:spcBef>
              <a:spcAft>
                <a:spcPts val="0"/>
              </a:spcAft>
              <a:buNone/>
            </a:pPr>
            <a:r>
              <a:t/>
            </a:r>
            <a:endParaRPr>
              <a:latin typeface="Source Code Pro"/>
              <a:ea typeface="Source Code Pro"/>
              <a:cs typeface="Source Code Pro"/>
              <a:sym typeface="Source Code Pr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pic>
        <p:nvPicPr>
          <p:cNvPr id="177" name="Google Shape;177;p30"/>
          <p:cNvPicPr preferRelativeResize="0"/>
          <p:nvPr/>
        </p:nvPicPr>
        <p:blipFill>
          <a:blip r:embed="rId3">
            <a:alphaModFix/>
          </a:blip>
          <a:stretch>
            <a:fillRect/>
          </a:stretch>
        </p:blipFill>
        <p:spPr>
          <a:xfrm>
            <a:off x="861975" y="190325"/>
            <a:ext cx="7420049" cy="3870150"/>
          </a:xfrm>
          <a:prstGeom prst="rect">
            <a:avLst/>
          </a:prstGeom>
          <a:noFill/>
          <a:ln>
            <a:noFill/>
          </a:ln>
        </p:spPr>
      </p:pic>
      <p:sp>
        <p:nvSpPr>
          <p:cNvPr id="178" name="Google Shape;178;p30"/>
          <p:cNvSpPr txBox="1"/>
          <p:nvPr/>
        </p:nvSpPr>
        <p:spPr>
          <a:xfrm>
            <a:off x="773425" y="4430750"/>
            <a:ext cx="6584100" cy="5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Source Code Pro"/>
                <a:ea typeface="Source Code Pro"/>
                <a:cs typeface="Source Code Pro"/>
                <a:sym typeface="Source Code Pro"/>
              </a:rPr>
              <a:t>https://usas.org/your-impact-2/</a:t>
            </a:r>
            <a:endParaRPr sz="2400">
              <a:latin typeface="Source Code Pro"/>
              <a:ea typeface="Source Code Pro"/>
              <a:cs typeface="Source Code Pro"/>
              <a:sym typeface="Source Code Pr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3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Commodity Fetishism</a:t>
            </a:r>
            <a:endParaRPr/>
          </a:p>
        </p:txBody>
      </p:sp>
      <p:sp>
        <p:nvSpPr>
          <p:cNvPr id="184" name="Google Shape;184;p31"/>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rgbClr val="000000"/>
                </a:solidFill>
                <a:latin typeface="Calibri"/>
                <a:ea typeface="Calibri"/>
                <a:cs typeface="Calibri"/>
                <a:sym typeface="Calibri"/>
              </a:rPr>
              <a:t>Overall, finding the production and distribution processes of Nike Shoes was difficult to find. Nike themselves does not provide this information. All of the research of Shoes came from private researchers and outside stories, articles, and databases. A consumer can easily find the controversies that Nike has had in the past, but it is more difficult to find the current controversies that Nike has not really addressed. </a:t>
            </a:r>
            <a:endParaRPr>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2636037" y="491875"/>
            <a:ext cx="3871925" cy="3871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5"/>
          <p:cNvSpPr txBox="1"/>
          <p:nvPr>
            <p:ph idx="1" type="body"/>
          </p:nvPr>
        </p:nvSpPr>
        <p:spPr>
          <a:xfrm>
            <a:off x="1965300" y="4211150"/>
            <a:ext cx="5213400" cy="57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233A44"/>
                </a:solidFill>
                <a:latin typeface="Calibri"/>
                <a:ea typeface="Calibri"/>
                <a:cs typeface="Calibri"/>
                <a:sym typeface="Calibri"/>
              </a:rPr>
              <a:t>Nike HeadQuarters is located in Beaverton, Oregon. </a:t>
            </a:r>
            <a:endParaRPr sz="1700">
              <a:solidFill>
                <a:srgbClr val="233A44"/>
              </a:solidFill>
              <a:latin typeface="Calibri"/>
              <a:ea typeface="Calibri"/>
              <a:cs typeface="Calibri"/>
              <a:sym typeface="Calibri"/>
            </a:endParaRPr>
          </a:p>
          <a:p>
            <a:pPr indent="0" lvl="0" marL="0" rtl="0" algn="l">
              <a:spcBef>
                <a:spcPts val="1600"/>
              </a:spcBef>
              <a:spcAft>
                <a:spcPts val="1600"/>
              </a:spcAft>
              <a:buNone/>
            </a:pPr>
            <a:r>
              <a:t/>
            </a:r>
            <a:endParaRPr/>
          </a:p>
        </p:txBody>
      </p:sp>
      <p:pic>
        <p:nvPicPr>
          <p:cNvPr id="68" name="Google Shape;68;p15"/>
          <p:cNvPicPr preferRelativeResize="0"/>
          <p:nvPr/>
        </p:nvPicPr>
        <p:blipFill>
          <a:blip r:embed="rId3">
            <a:alphaModFix/>
          </a:blip>
          <a:stretch>
            <a:fillRect/>
          </a:stretch>
        </p:blipFill>
        <p:spPr>
          <a:xfrm>
            <a:off x="2031600" y="985800"/>
            <a:ext cx="5080799" cy="3171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 name="Shape 72"/>
        <p:cNvGrpSpPr/>
        <p:nvPr/>
      </p:nvGrpSpPr>
      <p:grpSpPr>
        <a:xfrm>
          <a:off x="0" y="0"/>
          <a:ext cx="0" cy="0"/>
          <a:chOff x="0" y="0"/>
          <a:chExt cx="0" cy="0"/>
        </a:xfrm>
      </p:grpSpPr>
      <p:pic>
        <p:nvPicPr>
          <p:cNvPr id="73" name="Google Shape;73;p16"/>
          <p:cNvPicPr preferRelativeResize="0"/>
          <p:nvPr/>
        </p:nvPicPr>
        <p:blipFill>
          <a:blip r:embed="rId3">
            <a:alphaModFix/>
          </a:blip>
          <a:stretch>
            <a:fillRect/>
          </a:stretch>
        </p:blipFill>
        <p:spPr>
          <a:xfrm>
            <a:off x="1187050" y="381000"/>
            <a:ext cx="6591300" cy="4381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pic>
        <p:nvPicPr>
          <p:cNvPr id="78" name="Google Shape;78;p17"/>
          <p:cNvPicPr preferRelativeResize="0"/>
          <p:nvPr/>
        </p:nvPicPr>
        <p:blipFill>
          <a:blip r:embed="rId3">
            <a:alphaModFix/>
          </a:blip>
          <a:stretch>
            <a:fillRect/>
          </a:stretch>
        </p:blipFill>
        <p:spPr>
          <a:xfrm>
            <a:off x="183700" y="386100"/>
            <a:ext cx="2214550" cy="1769776"/>
          </a:xfrm>
          <a:prstGeom prst="rect">
            <a:avLst/>
          </a:prstGeom>
          <a:noFill/>
          <a:ln>
            <a:noFill/>
          </a:ln>
        </p:spPr>
      </p:pic>
      <p:pic>
        <p:nvPicPr>
          <p:cNvPr id="79" name="Google Shape;79;p17"/>
          <p:cNvPicPr preferRelativeResize="0"/>
          <p:nvPr/>
        </p:nvPicPr>
        <p:blipFill>
          <a:blip r:embed="rId4">
            <a:alphaModFix/>
          </a:blip>
          <a:stretch>
            <a:fillRect/>
          </a:stretch>
        </p:blipFill>
        <p:spPr>
          <a:xfrm>
            <a:off x="2494444" y="412011"/>
            <a:ext cx="1470875" cy="2076876"/>
          </a:xfrm>
          <a:prstGeom prst="rect">
            <a:avLst/>
          </a:prstGeom>
          <a:noFill/>
          <a:ln>
            <a:noFill/>
          </a:ln>
        </p:spPr>
      </p:pic>
      <p:pic>
        <p:nvPicPr>
          <p:cNvPr id="80" name="Google Shape;80;p17"/>
          <p:cNvPicPr preferRelativeResize="0"/>
          <p:nvPr/>
        </p:nvPicPr>
        <p:blipFill>
          <a:blip r:embed="rId5">
            <a:alphaModFix/>
          </a:blip>
          <a:stretch>
            <a:fillRect/>
          </a:stretch>
        </p:blipFill>
        <p:spPr>
          <a:xfrm>
            <a:off x="152400" y="2636200"/>
            <a:ext cx="2137525" cy="2354901"/>
          </a:xfrm>
          <a:prstGeom prst="rect">
            <a:avLst/>
          </a:prstGeom>
          <a:noFill/>
          <a:ln>
            <a:noFill/>
          </a:ln>
        </p:spPr>
      </p:pic>
      <p:pic>
        <p:nvPicPr>
          <p:cNvPr id="81" name="Google Shape;81;p17"/>
          <p:cNvPicPr preferRelativeResize="0"/>
          <p:nvPr/>
        </p:nvPicPr>
        <p:blipFill>
          <a:blip r:embed="rId6">
            <a:alphaModFix/>
          </a:blip>
          <a:stretch>
            <a:fillRect/>
          </a:stretch>
        </p:blipFill>
        <p:spPr>
          <a:xfrm>
            <a:off x="4192875" y="471038"/>
            <a:ext cx="1705425" cy="1958800"/>
          </a:xfrm>
          <a:prstGeom prst="rect">
            <a:avLst/>
          </a:prstGeom>
          <a:noFill/>
          <a:ln>
            <a:noFill/>
          </a:ln>
        </p:spPr>
      </p:pic>
      <p:pic>
        <p:nvPicPr>
          <p:cNvPr id="82" name="Google Shape;82;p17"/>
          <p:cNvPicPr preferRelativeResize="0"/>
          <p:nvPr/>
        </p:nvPicPr>
        <p:blipFill>
          <a:blip r:embed="rId7">
            <a:alphaModFix/>
          </a:blip>
          <a:stretch>
            <a:fillRect/>
          </a:stretch>
        </p:blipFill>
        <p:spPr>
          <a:xfrm>
            <a:off x="2398262" y="2666262"/>
            <a:ext cx="1305700" cy="2294777"/>
          </a:xfrm>
          <a:prstGeom prst="rect">
            <a:avLst/>
          </a:prstGeom>
          <a:noFill/>
          <a:ln>
            <a:noFill/>
          </a:ln>
        </p:spPr>
      </p:pic>
      <p:pic>
        <p:nvPicPr>
          <p:cNvPr id="83" name="Google Shape;83;p17"/>
          <p:cNvPicPr preferRelativeResize="0"/>
          <p:nvPr/>
        </p:nvPicPr>
        <p:blipFill>
          <a:blip r:embed="rId8">
            <a:alphaModFix/>
          </a:blip>
          <a:stretch>
            <a:fillRect/>
          </a:stretch>
        </p:blipFill>
        <p:spPr>
          <a:xfrm flipH="1">
            <a:off x="3957663" y="2739425"/>
            <a:ext cx="1228675" cy="2294774"/>
          </a:xfrm>
          <a:prstGeom prst="rect">
            <a:avLst/>
          </a:prstGeom>
          <a:noFill/>
          <a:ln>
            <a:noFill/>
          </a:ln>
        </p:spPr>
      </p:pic>
      <p:pic>
        <p:nvPicPr>
          <p:cNvPr id="84" name="Google Shape;84;p17"/>
          <p:cNvPicPr preferRelativeResize="0"/>
          <p:nvPr/>
        </p:nvPicPr>
        <p:blipFill>
          <a:blip r:embed="rId9">
            <a:alphaModFix/>
          </a:blip>
          <a:stretch>
            <a:fillRect/>
          </a:stretch>
        </p:blipFill>
        <p:spPr>
          <a:xfrm>
            <a:off x="7747500" y="660075"/>
            <a:ext cx="1305699" cy="1769777"/>
          </a:xfrm>
          <a:prstGeom prst="rect">
            <a:avLst/>
          </a:prstGeom>
          <a:noFill/>
          <a:ln>
            <a:noFill/>
          </a:ln>
        </p:spPr>
      </p:pic>
      <p:pic>
        <p:nvPicPr>
          <p:cNvPr id="85" name="Google Shape;85;p17"/>
          <p:cNvPicPr preferRelativeResize="0"/>
          <p:nvPr/>
        </p:nvPicPr>
        <p:blipFill>
          <a:blip r:embed="rId10">
            <a:alphaModFix/>
          </a:blip>
          <a:stretch>
            <a:fillRect/>
          </a:stretch>
        </p:blipFill>
        <p:spPr>
          <a:xfrm>
            <a:off x="6170050" y="417125"/>
            <a:ext cx="1305700" cy="2066625"/>
          </a:xfrm>
          <a:prstGeom prst="rect">
            <a:avLst/>
          </a:prstGeom>
          <a:noFill/>
          <a:ln>
            <a:noFill/>
          </a:ln>
        </p:spPr>
      </p:pic>
      <p:pic>
        <p:nvPicPr>
          <p:cNvPr id="86" name="Google Shape;86;p17"/>
          <p:cNvPicPr preferRelativeResize="0"/>
          <p:nvPr/>
        </p:nvPicPr>
        <p:blipFill>
          <a:blip r:embed="rId11">
            <a:alphaModFix/>
          </a:blip>
          <a:stretch>
            <a:fillRect/>
          </a:stretch>
        </p:blipFill>
        <p:spPr>
          <a:xfrm>
            <a:off x="5629850" y="3088175"/>
            <a:ext cx="2915674" cy="1450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pic>
        <p:nvPicPr>
          <p:cNvPr id="91" name="Google Shape;91;p18"/>
          <p:cNvPicPr preferRelativeResize="0"/>
          <p:nvPr/>
        </p:nvPicPr>
        <p:blipFill>
          <a:blip r:embed="rId3">
            <a:alphaModFix/>
          </a:blip>
          <a:stretch>
            <a:fillRect/>
          </a:stretch>
        </p:blipFill>
        <p:spPr>
          <a:xfrm>
            <a:off x="1082850" y="428625"/>
            <a:ext cx="6724650" cy="42862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pic>
        <p:nvPicPr>
          <p:cNvPr id="96" name="Google Shape;96;p19"/>
          <p:cNvPicPr preferRelativeResize="0"/>
          <p:nvPr/>
        </p:nvPicPr>
        <p:blipFill>
          <a:blip r:embed="rId3">
            <a:alphaModFix/>
          </a:blip>
          <a:stretch>
            <a:fillRect/>
          </a:stretch>
        </p:blipFill>
        <p:spPr>
          <a:xfrm>
            <a:off x="267925" y="397150"/>
            <a:ext cx="4195674" cy="4039850"/>
          </a:xfrm>
          <a:prstGeom prst="rect">
            <a:avLst/>
          </a:prstGeom>
          <a:noFill/>
          <a:ln>
            <a:noFill/>
          </a:ln>
        </p:spPr>
      </p:pic>
      <p:pic>
        <p:nvPicPr>
          <p:cNvPr id="97" name="Google Shape;97;p19"/>
          <p:cNvPicPr preferRelativeResize="0"/>
          <p:nvPr/>
        </p:nvPicPr>
        <p:blipFill>
          <a:blip r:embed="rId4">
            <a:alphaModFix/>
          </a:blip>
          <a:stretch>
            <a:fillRect/>
          </a:stretch>
        </p:blipFill>
        <p:spPr>
          <a:xfrm>
            <a:off x="4703725" y="383300"/>
            <a:ext cx="4137301" cy="4376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pic>
        <p:nvPicPr>
          <p:cNvPr id="102" name="Google Shape;102;p20"/>
          <p:cNvPicPr preferRelativeResize="0"/>
          <p:nvPr/>
        </p:nvPicPr>
        <p:blipFill>
          <a:blip r:embed="rId3">
            <a:alphaModFix/>
          </a:blip>
          <a:stretch>
            <a:fillRect/>
          </a:stretch>
        </p:blipFill>
        <p:spPr>
          <a:xfrm>
            <a:off x="508025" y="0"/>
            <a:ext cx="798058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pic>
        <p:nvPicPr>
          <p:cNvPr id="107" name="Google Shape;107;p21"/>
          <p:cNvPicPr preferRelativeResize="0"/>
          <p:nvPr/>
        </p:nvPicPr>
        <p:blipFill>
          <a:blip r:embed="rId3">
            <a:alphaModFix/>
          </a:blip>
          <a:stretch>
            <a:fillRect/>
          </a:stretch>
        </p:blipFill>
        <p:spPr>
          <a:xfrm>
            <a:off x="3793763" y="738238"/>
            <a:ext cx="2466975" cy="1847850"/>
          </a:xfrm>
          <a:prstGeom prst="rect">
            <a:avLst/>
          </a:prstGeom>
          <a:noFill/>
          <a:ln>
            <a:noFill/>
          </a:ln>
        </p:spPr>
      </p:pic>
      <p:pic>
        <p:nvPicPr>
          <p:cNvPr id="108" name="Google Shape;108;p21"/>
          <p:cNvPicPr preferRelativeResize="0"/>
          <p:nvPr/>
        </p:nvPicPr>
        <p:blipFill>
          <a:blip r:embed="rId4">
            <a:alphaModFix/>
          </a:blip>
          <a:stretch>
            <a:fillRect/>
          </a:stretch>
        </p:blipFill>
        <p:spPr>
          <a:xfrm>
            <a:off x="1038475" y="3126202"/>
            <a:ext cx="2466975" cy="1851872"/>
          </a:xfrm>
          <a:prstGeom prst="rect">
            <a:avLst/>
          </a:prstGeom>
          <a:noFill/>
          <a:ln>
            <a:noFill/>
          </a:ln>
        </p:spPr>
      </p:pic>
      <p:pic>
        <p:nvPicPr>
          <p:cNvPr id="109" name="Google Shape;109;p21"/>
          <p:cNvPicPr preferRelativeResize="0"/>
          <p:nvPr/>
        </p:nvPicPr>
        <p:blipFill>
          <a:blip r:embed="rId5">
            <a:alphaModFix/>
          </a:blip>
          <a:stretch>
            <a:fillRect/>
          </a:stretch>
        </p:blipFill>
        <p:spPr>
          <a:xfrm>
            <a:off x="185675" y="650725"/>
            <a:ext cx="3319775" cy="1738925"/>
          </a:xfrm>
          <a:prstGeom prst="rect">
            <a:avLst/>
          </a:prstGeom>
          <a:noFill/>
          <a:ln>
            <a:noFill/>
          </a:ln>
        </p:spPr>
      </p:pic>
      <p:sp>
        <p:nvSpPr>
          <p:cNvPr id="110" name="Google Shape;110;p21"/>
          <p:cNvSpPr txBox="1"/>
          <p:nvPr/>
        </p:nvSpPr>
        <p:spPr>
          <a:xfrm>
            <a:off x="280550" y="285625"/>
            <a:ext cx="13395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ource Code Pro"/>
                <a:ea typeface="Source Code Pro"/>
                <a:cs typeface="Source Code Pro"/>
                <a:sym typeface="Source Code Pro"/>
              </a:rPr>
              <a:t>Step 1:</a:t>
            </a:r>
            <a:endParaRPr>
              <a:latin typeface="Source Code Pro"/>
              <a:ea typeface="Source Code Pro"/>
              <a:cs typeface="Source Code Pro"/>
              <a:sym typeface="Source Code Pro"/>
            </a:endParaRPr>
          </a:p>
        </p:txBody>
      </p:sp>
      <p:sp>
        <p:nvSpPr>
          <p:cNvPr id="111" name="Google Shape;111;p21"/>
          <p:cNvSpPr txBox="1"/>
          <p:nvPr/>
        </p:nvSpPr>
        <p:spPr>
          <a:xfrm>
            <a:off x="3793775" y="285625"/>
            <a:ext cx="11502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ource Code Pro"/>
                <a:ea typeface="Source Code Pro"/>
                <a:cs typeface="Source Code Pro"/>
                <a:sym typeface="Source Code Pro"/>
              </a:rPr>
              <a:t>Step 2:</a:t>
            </a:r>
            <a:endParaRPr>
              <a:latin typeface="Source Code Pro"/>
              <a:ea typeface="Source Code Pro"/>
              <a:cs typeface="Source Code Pro"/>
              <a:sym typeface="Source Code Pro"/>
            </a:endParaRPr>
          </a:p>
        </p:txBody>
      </p:sp>
      <p:sp>
        <p:nvSpPr>
          <p:cNvPr id="112" name="Google Shape;112;p21"/>
          <p:cNvSpPr txBox="1"/>
          <p:nvPr/>
        </p:nvSpPr>
        <p:spPr>
          <a:xfrm>
            <a:off x="6643500" y="373150"/>
            <a:ext cx="11502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ource Code Pro"/>
                <a:ea typeface="Source Code Pro"/>
                <a:cs typeface="Source Code Pro"/>
                <a:sym typeface="Source Code Pro"/>
              </a:rPr>
              <a:t>Step 3:</a:t>
            </a:r>
            <a:endParaRPr>
              <a:latin typeface="Source Code Pro"/>
              <a:ea typeface="Source Code Pro"/>
              <a:cs typeface="Source Code Pro"/>
              <a:sym typeface="Source Code Pro"/>
            </a:endParaRPr>
          </a:p>
        </p:txBody>
      </p:sp>
      <p:pic>
        <p:nvPicPr>
          <p:cNvPr id="113" name="Google Shape;113;p21"/>
          <p:cNvPicPr preferRelativeResize="0"/>
          <p:nvPr/>
        </p:nvPicPr>
        <p:blipFill>
          <a:blip r:embed="rId6">
            <a:alphaModFix/>
          </a:blip>
          <a:stretch>
            <a:fillRect/>
          </a:stretch>
        </p:blipFill>
        <p:spPr>
          <a:xfrm>
            <a:off x="6482375" y="858400"/>
            <a:ext cx="2661626" cy="1607549"/>
          </a:xfrm>
          <a:prstGeom prst="rect">
            <a:avLst/>
          </a:prstGeom>
          <a:noFill/>
          <a:ln>
            <a:noFill/>
          </a:ln>
        </p:spPr>
      </p:pic>
      <p:sp>
        <p:nvSpPr>
          <p:cNvPr id="114" name="Google Shape;114;p21"/>
          <p:cNvSpPr txBox="1"/>
          <p:nvPr/>
        </p:nvSpPr>
        <p:spPr>
          <a:xfrm>
            <a:off x="1834950" y="2761100"/>
            <a:ext cx="11502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ource Code Pro"/>
                <a:ea typeface="Source Code Pro"/>
                <a:cs typeface="Source Code Pro"/>
                <a:sym typeface="Source Code Pro"/>
              </a:rPr>
              <a:t>Step 4:</a:t>
            </a:r>
            <a:endParaRPr>
              <a:latin typeface="Source Code Pro"/>
              <a:ea typeface="Source Code Pro"/>
              <a:cs typeface="Source Code Pro"/>
              <a:sym typeface="Source Code Pro"/>
            </a:endParaRPr>
          </a:p>
        </p:txBody>
      </p:sp>
      <p:sp>
        <p:nvSpPr>
          <p:cNvPr id="115" name="Google Shape;115;p21"/>
          <p:cNvSpPr txBox="1"/>
          <p:nvPr/>
        </p:nvSpPr>
        <p:spPr>
          <a:xfrm>
            <a:off x="6107200" y="2824300"/>
            <a:ext cx="11502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ource Code Pro"/>
                <a:ea typeface="Source Code Pro"/>
                <a:cs typeface="Source Code Pro"/>
                <a:sym typeface="Source Code Pro"/>
              </a:rPr>
              <a:t>Step 5:</a:t>
            </a:r>
            <a:endParaRPr>
              <a:latin typeface="Source Code Pro"/>
              <a:ea typeface="Source Code Pro"/>
              <a:cs typeface="Source Code Pro"/>
              <a:sym typeface="Source Code Pro"/>
            </a:endParaRPr>
          </a:p>
        </p:txBody>
      </p:sp>
      <p:pic>
        <p:nvPicPr>
          <p:cNvPr id="116" name="Google Shape;116;p21"/>
          <p:cNvPicPr preferRelativeResize="0"/>
          <p:nvPr/>
        </p:nvPicPr>
        <p:blipFill>
          <a:blip r:embed="rId7">
            <a:alphaModFix/>
          </a:blip>
          <a:stretch>
            <a:fillRect/>
          </a:stretch>
        </p:blipFill>
        <p:spPr>
          <a:xfrm>
            <a:off x="5707025" y="3201658"/>
            <a:ext cx="2661625" cy="177441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