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5143500" cx="9144000"/>
  <p:notesSz cx="6858000" cy="9144000"/>
  <p:embeddedFontLst>
    <p:embeddedFont>
      <p:font typeface="Nunit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Nunito-italic.fntdata"/><Relationship Id="rId11" Type="http://schemas.openxmlformats.org/officeDocument/2006/relationships/slide" Target="slides/slide7.xml"/><Relationship Id="rId10" Type="http://schemas.openxmlformats.org/officeDocument/2006/relationships/slide" Target="slides/slide6.xml"/><Relationship Id="rId21" Type="http://schemas.openxmlformats.org/officeDocument/2006/relationships/font" Target="fonts/Nunito-boldItalic.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Nunito-bold.fntdata"/><Relationship Id="rId6" Type="http://schemas.openxmlformats.org/officeDocument/2006/relationships/slide" Target="slides/slide2.xml"/><Relationship Id="rId18" Type="http://schemas.openxmlformats.org/officeDocument/2006/relationships/font" Target="fonts/Nunito-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6af3a0c0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6af3a0c0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6af3a0c0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6af3a0c0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56af3a0c0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56af3a0c0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6af3a0c0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6af3a0c0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4f5e3f788b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4f5e3f788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6af3a0c0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6af3a0c0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f5e3f788b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f5e3f788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f5e3f788b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f5e3f788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6af3a0c0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6af3a0c0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6af3a0c0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56af3a0c0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6af3a0c0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6af3a0c0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6af3a0c0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6af3a0c0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youtube.com/watch?v=6E-d3tYC3ks" TargetMode="External"/><Relationship Id="rId4" Type="http://schemas.openxmlformats.org/officeDocument/2006/relationships/image" Target="../media/image8.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Nestl</a:t>
            </a:r>
            <a:r>
              <a:rPr lang="en"/>
              <a:t>é</a:t>
            </a:r>
            <a:r>
              <a:rPr lang="en"/>
              <a:t> Chocolate</a:t>
            </a:r>
            <a:endParaRPr/>
          </a:p>
        </p:txBody>
      </p:sp>
      <p:sp>
        <p:nvSpPr>
          <p:cNvPr id="129" name="Google Shape;129;p13"/>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By Courtney Ottaviano</a:t>
            </a:r>
            <a:endParaRPr/>
          </a:p>
        </p:txBody>
      </p:sp>
      <p:pic>
        <p:nvPicPr>
          <p:cNvPr id="130" name="Google Shape;130;p13"/>
          <p:cNvPicPr preferRelativeResize="0"/>
          <p:nvPr/>
        </p:nvPicPr>
        <p:blipFill>
          <a:blip r:embed="rId3">
            <a:alphaModFix/>
          </a:blip>
          <a:stretch>
            <a:fillRect/>
          </a:stretch>
        </p:blipFill>
        <p:spPr>
          <a:xfrm rot="-906818">
            <a:off x="541775" y="599925"/>
            <a:ext cx="2337624" cy="1577125"/>
          </a:xfrm>
          <a:prstGeom prst="rect">
            <a:avLst/>
          </a:prstGeom>
          <a:noFill/>
          <a:ln>
            <a:noFill/>
          </a:ln>
        </p:spPr>
      </p:pic>
      <p:pic>
        <p:nvPicPr>
          <p:cNvPr id="131" name="Google Shape;131;p13"/>
          <p:cNvPicPr preferRelativeResize="0"/>
          <p:nvPr/>
        </p:nvPicPr>
        <p:blipFill>
          <a:blip r:embed="rId4">
            <a:alphaModFix/>
          </a:blip>
          <a:stretch>
            <a:fillRect/>
          </a:stretch>
        </p:blipFill>
        <p:spPr>
          <a:xfrm>
            <a:off x="764716" y="2547075"/>
            <a:ext cx="1619197" cy="1619197"/>
          </a:xfrm>
          <a:prstGeom prst="rect">
            <a:avLst/>
          </a:prstGeom>
          <a:noFill/>
          <a:ln>
            <a:noFill/>
          </a:ln>
        </p:spPr>
      </p:pic>
      <p:pic>
        <p:nvPicPr>
          <p:cNvPr id="132" name="Google Shape;132;p13"/>
          <p:cNvPicPr preferRelativeResize="0"/>
          <p:nvPr/>
        </p:nvPicPr>
        <p:blipFill>
          <a:blip r:embed="rId5">
            <a:alphaModFix/>
          </a:blip>
          <a:stretch>
            <a:fillRect/>
          </a:stretch>
        </p:blipFill>
        <p:spPr>
          <a:xfrm rot="864402">
            <a:off x="6507925" y="341525"/>
            <a:ext cx="2239626" cy="2239626"/>
          </a:xfrm>
          <a:prstGeom prst="rect">
            <a:avLst/>
          </a:prstGeom>
          <a:noFill/>
          <a:ln>
            <a:noFill/>
          </a:ln>
        </p:spPr>
      </p:pic>
      <p:pic>
        <p:nvPicPr>
          <p:cNvPr id="133" name="Google Shape;133;p13"/>
          <p:cNvPicPr preferRelativeResize="0"/>
          <p:nvPr/>
        </p:nvPicPr>
        <p:blipFill>
          <a:blip r:embed="rId6">
            <a:alphaModFix/>
          </a:blip>
          <a:stretch>
            <a:fillRect/>
          </a:stretch>
        </p:blipFill>
        <p:spPr>
          <a:xfrm>
            <a:off x="6851600" y="2926574"/>
            <a:ext cx="1785474" cy="1785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2"/>
          <p:cNvSpPr txBox="1"/>
          <p:nvPr>
            <p:ph type="title"/>
          </p:nvPr>
        </p:nvSpPr>
        <p:spPr>
          <a:xfrm>
            <a:off x="819150" y="4482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Commodity Fetishism</a:t>
            </a:r>
            <a:endParaRPr/>
          </a:p>
        </p:txBody>
      </p:sp>
      <p:sp>
        <p:nvSpPr>
          <p:cNvPr id="206" name="Google Shape;206;p22"/>
          <p:cNvSpPr txBox="1"/>
          <p:nvPr>
            <p:ph idx="1" type="body"/>
          </p:nvPr>
        </p:nvSpPr>
        <p:spPr>
          <a:xfrm>
            <a:off x="387675" y="1116450"/>
            <a:ext cx="5278200" cy="2755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Nestle provides a decent amount of information on the production and distribution processes. </a:t>
            </a:r>
            <a:endParaRPr sz="1800"/>
          </a:p>
          <a:p>
            <a:pPr indent="-342900" lvl="0" marL="457200" rtl="0" algn="l">
              <a:spcBef>
                <a:spcPts val="0"/>
              </a:spcBef>
              <a:spcAft>
                <a:spcPts val="0"/>
              </a:spcAft>
              <a:buSzPts val="1800"/>
              <a:buChar char="●"/>
            </a:pPr>
            <a:r>
              <a:rPr lang="en" sz="1800"/>
              <a:t>However, the information is basic and not very specific and </a:t>
            </a:r>
            <a:endParaRPr sz="1800"/>
          </a:p>
          <a:p>
            <a:pPr indent="-342900" lvl="0" marL="457200" rtl="0" algn="l">
              <a:spcBef>
                <a:spcPts val="0"/>
              </a:spcBef>
              <a:spcAft>
                <a:spcPts val="0"/>
              </a:spcAft>
              <a:buSzPts val="1800"/>
              <a:buChar char="●"/>
            </a:pPr>
            <a:r>
              <a:rPr lang="en" sz="1800"/>
              <a:t>Also, they do mention their child labor controversies, but do not mention the specifics of them. </a:t>
            </a:r>
            <a:endParaRPr sz="1800"/>
          </a:p>
          <a:p>
            <a:pPr indent="-342900" lvl="0" marL="457200" rtl="0" algn="l">
              <a:spcBef>
                <a:spcPts val="0"/>
              </a:spcBef>
              <a:spcAft>
                <a:spcPts val="0"/>
              </a:spcAft>
              <a:buSzPts val="1800"/>
              <a:buChar char="●"/>
            </a:pPr>
            <a:r>
              <a:rPr lang="en" sz="1800"/>
              <a:t>They do, however, have step by step information on the production of their chocolate on their Better Cocoa website, but again, it is not very specific. </a:t>
            </a:r>
            <a:endParaRPr sz="1800"/>
          </a:p>
          <a:p>
            <a:pPr indent="0" lvl="0" marL="0" rtl="0" algn="l">
              <a:spcBef>
                <a:spcPts val="1600"/>
              </a:spcBef>
              <a:spcAft>
                <a:spcPts val="1600"/>
              </a:spcAft>
              <a:buNone/>
            </a:pPr>
            <a:r>
              <a:t/>
            </a:r>
            <a:endParaRPr/>
          </a:p>
        </p:txBody>
      </p:sp>
      <p:pic>
        <p:nvPicPr>
          <p:cNvPr id="207" name="Google Shape;207;p22"/>
          <p:cNvPicPr preferRelativeResize="0"/>
          <p:nvPr/>
        </p:nvPicPr>
        <p:blipFill>
          <a:blip r:embed="rId3">
            <a:alphaModFix/>
          </a:blip>
          <a:stretch>
            <a:fillRect/>
          </a:stretch>
        </p:blipFill>
        <p:spPr>
          <a:xfrm>
            <a:off x="5977225" y="286075"/>
            <a:ext cx="2347625" cy="24847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3"/>
          <p:cNvSpPr txBox="1"/>
          <p:nvPr>
            <p:ph type="title"/>
          </p:nvPr>
        </p:nvSpPr>
        <p:spPr>
          <a:xfrm>
            <a:off x="819150" y="3800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Movements, Protests, Campaigns</a:t>
            </a:r>
            <a:endParaRPr/>
          </a:p>
        </p:txBody>
      </p:sp>
      <p:sp>
        <p:nvSpPr>
          <p:cNvPr id="213" name="Google Shape;213;p23"/>
          <p:cNvSpPr txBox="1"/>
          <p:nvPr>
            <p:ph idx="1" type="body"/>
          </p:nvPr>
        </p:nvSpPr>
        <p:spPr>
          <a:xfrm>
            <a:off x="467175" y="1105075"/>
            <a:ext cx="5278200" cy="313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Many lawsuits have been filed against Nestlé by consumers who argue that Nestle failed to disclose that their cocoa may be cultivated by child and/or slave labor. </a:t>
            </a:r>
            <a:endParaRPr sz="1800"/>
          </a:p>
          <a:p>
            <a:pPr indent="0" lvl="0" marL="0" rtl="0" algn="l">
              <a:spcBef>
                <a:spcPts val="1600"/>
              </a:spcBef>
              <a:spcAft>
                <a:spcPts val="0"/>
              </a:spcAft>
              <a:buNone/>
            </a:pPr>
            <a:r>
              <a:rPr lang="en" sz="1800"/>
              <a:t>A global advocacy organization SumOfUs urged consumers in October of 2018 to boycott Nestlé Halloween candy because of its child slavery/child labor allegations</a:t>
            </a:r>
            <a:endParaRPr sz="1800"/>
          </a:p>
          <a:p>
            <a:pPr indent="0" lvl="0" marL="0" rtl="0" algn="l">
              <a:spcBef>
                <a:spcPts val="1600"/>
              </a:spcBef>
              <a:spcAft>
                <a:spcPts val="1600"/>
              </a:spcAft>
              <a:buNone/>
            </a:pPr>
            <a:r>
              <a:t/>
            </a:r>
            <a:endParaRPr/>
          </a:p>
        </p:txBody>
      </p:sp>
      <p:pic>
        <p:nvPicPr>
          <p:cNvPr id="214" name="Google Shape;214;p23"/>
          <p:cNvPicPr preferRelativeResize="0"/>
          <p:nvPr/>
        </p:nvPicPr>
        <p:blipFill>
          <a:blip r:embed="rId3">
            <a:alphaModFix/>
          </a:blip>
          <a:stretch>
            <a:fillRect/>
          </a:stretch>
        </p:blipFill>
        <p:spPr>
          <a:xfrm>
            <a:off x="5670700" y="1071813"/>
            <a:ext cx="3093826" cy="29998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4"/>
          <p:cNvSpPr txBox="1"/>
          <p:nvPr>
            <p:ph type="title"/>
          </p:nvPr>
        </p:nvSpPr>
        <p:spPr>
          <a:xfrm>
            <a:off x="819150" y="3805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Strategies/Campaigns</a:t>
            </a:r>
            <a:endParaRPr/>
          </a:p>
        </p:txBody>
      </p:sp>
      <p:sp>
        <p:nvSpPr>
          <p:cNvPr id="220" name="Google Shape;220;p24"/>
          <p:cNvSpPr txBox="1"/>
          <p:nvPr>
            <p:ph idx="1" type="body"/>
          </p:nvPr>
        </p:nvSpPr>
        <p:spPr>
          <a:xfrm>
            <a:off x="455800" y="968850"/>
            <a:ext cx="3552300" cy="35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Consumers of Nestlé chocolate can address the problems of sustainability and injustice regarding the production of their cocoa by:</a:t>
            </a:r>
            <a:endParaRPr sz="1600"/>
          </a:p>
          <a:p>
            <a:pPr indent="-330200" lvl="0" marL="457200" rtl="0" algn="l">
              <a:spcBef>
                <a:spcPts val="1600"/>
              </a:spcBef>
              <a:spcAft>
                <a:spcPts val="0"/>
              </a:spcAft>
              <a:buSzPts val="1600"/>
              <a:buChar char="●"/>
            </a:pPr>
            <a:r>
              <a:rPr lang="en" sz="1600"/>
              <a:t>Contacting Nestlé</a:t>
            </a:r>
            <a:endParaRPr sz="1600"/>
          </a:p>
          <a:p>
            <a:pPr indent="-330200" lvl="0" marL="457200" rtl="0" algn="l">
              <a:spcBef>
                <a:spcPts val="0"/>
              </a:spcBef>
              <a:spcAft>
                <a:spcPts val="0"/>
              </a:spcAft>
              <a:buSzPts val="1600"/>
              <a:buChar char="●"/>
            </a:pPr>
            <a:r>
              <a:rPr lang="en" sz="1600"/>
              <a:t>Making social media posts about Nestlé’s  controversies</a:t>
            </a:r>
            <a:endParaRPr sz="1600"/>
          </a:p>
          <a:p>
            <a:pPr indent="-330200" lvl="0" marL="457200" rtl="0" algn="l">
              <a:spcBef>
                <a:spcPts val="0"/>
              </a:spcBef>
              <a:spcAft>
                <a:spcPts val="0"/>
              </a:spcAft>
              <a:buSzPts val="1600"/>
              <a:buChar char="●"/>
            </a:pPr>
            <a:r>
              <a:rPr lang="en" sz="1600"/>
              <a:t>Organizing protests against the company at their local school or college campus</a:t>
            </a:r>
            <a:endParaRPr sz="1600"/>
          </a:p>
          <a:p>
            <a:pPr indent="-330200" lvl="0" marL="457200" rtl="0" algn="l">
              <a:spcBef>
                <a:spcPts val="0"/>
              </a:spcBef>
              <a:spcAft>
                <a:spcPts val="0"/>
              </a:spcAft>
              <a:buSzPts val="1600"/>
              <a:buChar char="●"/>
            </a:pPr>
            <a:r>
              <a:rPr lang="en" sz="1600"/>
              <a:t>Boycott Nestlé or purchase chocolate from other companies that provide sustainable chocolate</a:t>
            </a:r>
            <a:endParaRPr sz="1600"/>
          </a:p>
          <a:p>
            <a:pPr indent="0" lvl="0" marL="0" rtl="0" algn="l">
              <a:spcBef>
                <a:spcPts val="1600"/>
              </a:spcBef>
              <a:spcAft>
                <a:spcPts val="1600"/>
              </a:spcAft>
              <a:buNone/>
            </a:pPr>
            <a:r>
              <a:t/>
            </a:r>
            <a:endParaRPr/>
          </a:p>
        </p:txBody>
      </p:sp>
      <p:pic>
        <p:nvPicPr>
          <p:cNvPr id="221" name="Google Shape;221;p24"/>
          <p:cNvPicPr preferRelativeResize="0"/>
          <p:nvPr/>
        </p:nvPicPr>
        <p:blipFill>
          <a:blip r:embed="rId3">
            <a:alphaModFix/>
          </a:blip>
          <a:stretch>
            <a:fillRect/>
          </a:stretch>
        </p:blipFill>
        <p:spPr>
          <a:xfrm>
            <a:off x="5409350" y="380575"/>
            <a:ext cx="2493250" cy="2493250"/>
          </a:xfrm>
          <a:prstGeom prst="rect">
            <a:avLst/>
          </a:prstGeom>
          <a:noFill/>
          <a:ln>
            <a:noFill/>
          </a:ln>
        </p:spPr>
      </p:pic>
      <p:pic>
        <p:nvPicPr>
          <p:cNvPr id="222" name="Google Shape;222;p24"/>
          <p:cNvPicPr preferRelativeResize="0"/>
          <p:nvPr/>
        </p:nvPicPr>
        <p:blipFill>
          <a:blip r:embed="rId4">
            <a:alphaModFix/>
          </a:blip>
          <a:stretch>
            <a:fillRect/>
          </a:stretch>
        </p:blipFill>
        <p:spPr>
          <a:xfrm>
            <a:off x="3792350" y="2953300"/>
            <a:ext cx="5026497" cy="1212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Taking an Action</a:t>
            </a:r>
            <a:endParaRPr/>
          </a:p>
        </p:txBody>
      </p:sp>
      <p:sp>
        <p:nvSpPr>
          <p:cNvPr id="228" name="Google Shape;228;p25"/>
          <p:cNvSpPr txBox="1"/>
          <p:nvPr>
            <p:ph idx="1" type="body"/>
          </p:nvPr>
        </p:nvSpPr>
        <p:spPr>
          <a:xfrm>
            <a:off x="319550" y="1513825"/>
            <a:ext cx="4245000" cy="3243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In order to inform people about the problems such as child labor and deforestation within Nestle cocoa production, I created an Instagram page. </a:t>
            </a:r>
            <a:endParaRPr sz="1800"/>
          </a:p>
          <a:p>
            <a:pPr indent="-342900" lvl="0" marL="457200" rtl="0" algn="l">
              <a:spcBef>
                <a:spcPts val="0"/>
              </a:spcBef>
              <a:spcAft>
                <a:spcPts val="0"/>
              </a:spcAft>
              <a:buSzPts val="1800"/>
              <a:buChar char="●"/>
            </a:pPr>
            <a:r>
              <a:rPr lang="en" sz="1800"/>
              <a:t>Hopefully with this, I can inform my friends and family about these problems and I can encourage them to reach out to Nestle and encourage others to do so as well  </a:t>
            </a:r>
            <a:endParaRPr sz="1800"/>
          </a:p>
          <a:p>
            <a:pPr indent="0" lvl="0" marL="0" rtl="0" algn="l">
              <a:spcBef>
                <a:spcPts val="1600"/>
              </a:spcBef>
              <a:spcAft>
                <a:spcPts val="1600"/>
              </a:spcAft>
              <a:buNone/>
            </a:pPr>
            <a:r>
              <a:t/>
            </a:r>
            <a:endParaRPr/>
          </a:p>
        </p:txBody>
      </p:sp>
      <p:pic>
        <p:nvPicPr>
          <p:cNvPr id="229" name="Google Shape;229;p25"/>
          <p:cNvPicPr preferRelativeResize="0"/>
          <p:nvPr/>
        </p:nvPicPr>
        <p:blipFill>
          <a:blip r:embed="rId3">
            <a:alphaModFix/>
          </a:blip>
          <a:stretch>
            <a:fillRect/>
          </a:stretch>
        </p:blipFill>
        <p:spPr>
          <a:xfrm>
            <a:off x="4278475" y="499600"/>
            <a:ext cx="4516049" cy="2765675"/>
          </a:xfrm>
          <a:prstGeom prst="rect">
            <a:avLst/>
          </a:prstGeom>
          <a:noFill/>
          <a:ln>
            <a:noFill/>
          </a:ln>
        </p:spPr>
      </p:pic>
      <p:sp>
        <p:nvSpPr>
          <p:cNvPr id="230" name="Google Shape;230;p25"/>
          <p:cNvSpPr txBox="1"/>
          <p:nvPr/>
        </p:nvSpPr>
        <p:spPr>
          <a:xfrm>
            <a:off x="5200275" y="3401500"/>
            <a:ext cx="3315600" cy="4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@saynotonestlechocolate</a:t>
            </a:r>
            <a:endParaRPr sz="18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1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is the cocoa produced? </a:t>
            </a:r>
            <a:endParaRPr/>
          </a:p>
        </p:txBody>
      </p:sp>
      <p:sp>
        <p:nvSpPr>
          <p:cNvPr id="139" name="Google Shape;139;p14"/>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 cocoa used in </a:t>
            </a:r>
            <a:r>
              <a:rPr lang="en" sz="1800"/>
              <a:t>Nestlé</a:t>
            </a:r>
            <a:r>
              <a:rPr lang="en" sz="1800"/>
              <a:t> chocolate products, according to their website, is produced primarily from The Ivory Coast and Ghana </a:t>
            </a:r>
            <a:endParaRPr sz="1800"/>
          </a:p>
          <a:p>
            <a:pPr indent="-342900" lvl="0" marL="457200" rtl="0" algn="l">
              <a:spcBef>
                <a:spcPts val="0"/>
              </a:spcBef>
              <a:spcAft>
                <a:spcPts val="0"/>
              </a:spcAft>
              <a:buSzPts val="1800"/>
              <a:buChar char="●"/>
            </a:pPr>
            <a:r>
              <a:rPr lang="en" sz="1800"/>
              <a:t>However, other West African countries also produce cocoa, such as Nigeria and Cameroon</a:t>
            </a:r>
            <a:endParaRPr sz="1800"/>
          </a:p>
          <a:p>
            <a:pPr indent="-342900" lvl="0" marL="457200" rtl="0" algn="l">
              <a:spcBef>
                <a:spcPts val="0"/>
              </a:spcBef>
              <a:spcAft>
                <a:spcPts val="0"/>
              </a:spcAft>
              <a:buSzPts val="1800"/>
              <a:buChar char="●"/>
            </a:pPr>
            <a:r>
              <a:rPr lang="en" sz="1800"/>
              <a:t>Cocoa beans are also produced in Indonesia, E</a:t>
            </a:r>
            <a:r>
              <a:rPr lang="en" sz="1800"/>
              <a:t>cuador</a:t>
            </a:r>
            <a:r>
              <a:rPr lang="en" sz="1800"/>
              <a:t>, Brazil and </a:t>
            </a:r>
            <a:r>
              <a:rPr lang="en" sz="1800"/>
              <a:t>Papua</a:t>
            </a:r>
            <a:r>
              <a:rPr lang="en" sz="1800"/>
              <a:t> New Guinea </a:t>
            </a:r>
            <a:endParaRPr sz="1800"/>
          </a:p>
        </p:txBody>
      </p:sp>
      <p:pic>
        <p:nvPicPr>
          <p:cNvPr id="140" name="Google Shape;140;p14"/>
          <p:cNvPicPr preferRelativeResize="0"/>
          <p:nvPr/>
        </p:nvPicPr>
        <p:blipFill>
          <a:blip r:embed="rId3">
            <a:alphaModFix/>
          </a:blip>
          <a:stretch>
            <a:fillRect/>
          </a:stretch>
        </p:blipFill>
        <p:spPr>
          <a:xfrm>
            <a:off x="6655950" y="302125"/>
            <a:ext cx="1872600" cy="1498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15"/>
          <p:cNvSpPr txBox="1"/>
          <p:nvPr>
            <p:ph type="title"/>
          </p:nvPr>
        </p:nvSpPr>
        <p:spPr>
          <a:xfrm>
            <a:off x="308225" y="209750"/>
            <a:ext cx="3359100" cy="74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 of Production</a:t>
            </a:r>
            <a:endParaRPr/>
          </a:p>
        </p:txBody>
      </p:sp>
      <p:sp>
        <p:nvSpPr>
          <p:cNvPr id="146" name="Google Shape;146;p1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7" name="Google Shape;147;p15"/>
          <p:cNvPicPr preferRelativeResize="0"/>
          <p:nvPr/>
        </p:nvPicPr>
        <p:blipFill>
          <a:blip r:embed="rId3">
            <a:alphaModFix/>
          </a:blip>
          <a:stretch>
            <a:fillRect/>
          </a:stretch>
        </p:blipFill>
        <p:spPr>
          <a:xfrm>
            <a:off x="3565150" y="295775"/>
            <a:ext cx="5033750" cy="44503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16"/>
          <p:cNvSpPr txBox="1"/>
          <p:nvPr>
            <p:ph type="title"/>
          </p:nvPr>
        </p:nvSpPr>
        <p:spPr>
          <a:xfrm>
            <a:off x="762375" y="5163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Much Chocolate is Imported to the United States? And Who Produces It? </a:t>
            </a:r>
            <a:endParaRPr/>
          </a:p>
        </p:txBody>
      </p:sp>
      <p:sp>
        <p:nvSpPr>
          <p:cNvPr id="153" name="Google Shape;153;p16"/>
          <p:cNvSpPr txBox="1"/>
          <p:nvPr>
            <p:ph idx="1" type="body"/>
          </p:nvPr>
        </p:nvSpPr>
        <p:spPr>
          <a:xfrm>
            <a:off x="762375" y="1581950"/>
            <a:ext cx="7505700" cy="2448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According to Statista, the most revenue from cocoa imports is the United States with $1.38 billion</a:t>
            </a:r>
            <a:endParaRPr sz="1800"/>
          </a:p>
          <a:p>
            <a:pPr indent="-342900" lvl="0" marL="457200" rtl="0" algn="l">
              <a:spcBef>
                <a:spcPts val="0"/>
              </a:spcBef>
              <a:spcAft>
                <a:spcPts val="0"/>
              </a:spcAft>
              <a:buSzPts val="1800"/>
              <a:buChar char="●"/>
            </a:pPr>
            <a:r>
              <a:rPr lang="en" sz="1800"/>
              <a:t>In 2016, according to Statista, “the U.S. import of cocoa and cocoa products amounted to about 5.21 billion U.S. dollars” </a:t>
            </a:r>
            <a:endParaRPr sz="1800"/>
          </a:p>
          <a:p>
            <a:pPr indent="-342900" lvl="0" marL="457200" rtl="0" algn="l">
              <a:spcBef>
                <a:spcPts val="0"/>
              </a:spcBef>
              <a:spcAft>
                <a:spcPts val="0"/>
              </a:spcAft>
              <a:buSzPts val="1800"/>
              <a:buChar char="●"/>
            </a:pPr>
            <a:r>
              <a:rPr lang="en" sz="1800"/>
              <a:t>There are many major corporations that produce, manufacture or distribute cocoa/chocolate. Some examples are:</a:t>
            </a:r>
            <a:endParaRPr sz="1800"/>
          </a:p>
          <a:p>
            <a:pPr indent="-317500" lvl="0" marL="457200" rtl="0" algn="l">
              <a:spcBef>
                <a:spcPts val="0"/>
              </a:spcBef>
              <a:spcAft>
                <a:spcPts val="0"/>
              </a:spcAft>
              <a:buSzPts val="1400"/>
              <a:buChar char="-"/>
            </a:pPr>
            <a:r>
              <a:rPr lang="en" sz="1400"/>
              <a:t>Nestlé</a:t>
            </a:r>
            <a:endParaRPr sz="1400"/>
          </a:p>
          <a:p>
            <a:pPr indent="-317500" lvl="0" marL="457200" rtl="0" algn="l">
              <a:spcBef>
                <a:spcPts val="0"/>
              </a:spcBef>
              <a:spcAft>
                <a:spcPts val="0"/>
              </a:spcAft>
              <a:buSzPts val="1400"/>
              <a:buChar char="-"/>
            </a:pPr>
            <a:r>
              <a:rPr lang="en" sz="1400"/>
              <a:t>The Hershey Company</a:t>
            </a:r>
            <a:endParaRPr sz="1400"/>
          </a:p>
          <a:p>
            <a:pPr indent="-317500" lvl="0" marL="457200" rtl="0" algn="l">
              <a:spcBef>
                <a:spcPts val="0"/>
              </a:spcBef>
              <a:spcAft>
                <a:spcPts val="0"/>
              </a:spcAft>
              <a:buSzPts val="1400"/>
              <a:buChar char="-"/>
            </a:pPr>
            <a:r>
              <a:rPr lang="en" sz="1400"/>
              <a:t>Mondelez</a:t>
            </a:r>
            <a:endParaRPr sz="1400"/>
          </a:p>
          <a:p>
            <a:pPr indent="-317500" lvl="0" marL="457200" rtl="0" algn="l">
              <a:spcBef>
                <a:spcPts val="0"/>
              </a:spcBef>
              <a:spcAft>
                <a:spcPts val="0"/>
              </a:spcAft>
              <a:buSzPts val="1400"/>
              <a:buChar char="-"/>
            </a:pPr>
            <a:r>
              <a:rPr lang="en" sz="1400"/>
              <a:t>Mars</a:t>
            </a:r>
            <a:endParaRPr sz="1400"/>
          </a:p>
          <a:p>
            <a:pPr indent="-342900" lvl="0" marL="457200" rtl="0" algn="l">
              <a:spcBef>
                <a:spcPts val="0"/>
              </a:spcBef>
              <a:spcAft>
                <a:spcPts val="0"/>
              </a:spcAft>
              <a:buSzPts val="1800"/>
              <a:buChar char="●"/>
            </a:pPr>
            <a:r>
              <a:rPr lang="en" sz="1800"/>
              <a:t>These companies are referred to as “Big Chocolate” </a:t>
            </a:r>
            <a:endParaRPr sz="1800"/>
          </a:p>
          <a:p>
            <a:pPr indent="0" lvl="0" marL="0" rtl="0" algn="l">
              <a:spcBef>
                <a:spcPts val="1600"/>
              </a:spcBef>
              <a:spcAft>
                <a:spcPts val="1600"/>
              </a:spcAft>
              <a:buNone/>
            </a:pPr>
            <a:r>
              <a:t/>
            </a:r>
            <a:endParaRPr sz="1800"/>
          </a:p>
        </p:txBody>
      </p:sp>
      <p:pic>
        <p:nvPicPr>
          <p:cNvPr id="154" name="Google Shape;154;p16"/>
          <p:cNvPicPr preferRelativeResize="0"/>
          <p:nvPr/>
        </p:nvPicPr>
        <p:blipFill>
          <a:blip r:embed="rId3">
            <a:alphaModFix/>
          </a:blip>
          <a:stretch>
            <a:fillRect/>
          </a:stretch>
        </p:blipFill>
        <p:spPr>
          <a:xfrm>
            <a:off x="6400875" y="3132091"/>
            <a:ext cx="2243850" cy="1494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1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Nestlé</a:t>
            </a:r>
            <a:endParaRPr/>
          </a:p>
        </p:txBody>
      </p:sp>
      <p:sp>
        <p:nvSpPr>
          <p:cNvPr id="160" name="Google Shape;160;p17"/>
          <p:cNvSpPr txBox="1"/>
          <p:nvPr>
            <p:ph idx="1" type="body"/>
          </p:nvPr>
        </p:nvSpPr>
        <p:spPr>
          <a:xfrm>
            <a:off x="819150" y="1516425"/>
            <a:ext cx="7505700" cy="2448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Nestlé headquarters is located in Vevey, Switzerland</a:t>
            </a:r>
            <a:endParaRPr sz="1800"/>
          </a:p>
          <a:p>
            <a:pPr indent="-342900" lvl="0" marL="457200" rtl="0" algn="l">
              <a:spcBef>
                <a:spcPts val="0"/>
              </a:spcBef>
              <a:spcAft>
                <a:spcPts val="0"/>
              </a:spcAft>
              <a:buSzPts val="1800"/>
              <a:buChar char="●"/>
            </a:pPr>
            <a:r>
              <a:rPr lang="en" sz="1800"/>
              <a:t>Nestlé USA headquarters is located in Arlington, Virginia</a:t>
            </a:r>
            <a:endParaRPr sz="1800"/>
          </a:p>
          <a:p>
            <a:pPr indent="-342900" lvl="0" marL="457200" rtl="0" algn="l">
              <a:spcBef>
                <a:spcPts val="0"/>
              </a:spcBef>
              <a:spcAft>
                <a:spcPts val="0"/>
              </a:spcAft>
              <a:buSzPts val="1800"/>
              <a:buChar char="●"/>
            </a:pPr>
            <a:r>
              <a:rPr lang="en" sz="1800"/>
              <a:t>In 2017, Nestlé had a net profit of $7.7 billion which was down from $9.23 billion in 2016</a:t>
            </a:r>
            <a:endParaRPr sz="1800"/>
          </a:p>
          <a:p>
            <a:pPr indent="-342900" lvl="0" marL="457200" rtl="0" algn="l">
              <a:spcBef>
                <a:spcPts val="0"/>
              </a:spcBef>
              <a:spcAft>
                <a:spcPts val="0"/>
              </a:spcAft>
              <a:buSzPts val="1800"/>
              <a:buChar char="●"/>
            </a:pPr>
            <a:r>
              <a:rPr lang="en" sz="1800"/>
              <a:t>Sales were around $89.8 billion</a:t>
            </a:r>
            <a:endParaRPr sz="1800"/>
          </a:p>
          <a:p>
            <a:pPr indent="-342900" lvl="0" marL="457200" rtl="0" algn="l">
              <a:spcBef>
                <a:spcPts val="0"/>
              </a:spcBef>
              <a:spcAft>
                <a:spcPts val="0"/>
              </a:spcAft>
              <a:buSzPts val="1800"/>
              <a:buChar char="●"/>
            </a:pPr>
            <a:r>
              <a:rPr lang="en" sz="1800"/>
              <a:t>There are 323,000 employees worldwide</a:t>
            </a:r>
            <a:endParaRPr sz="1800"/>
          </a:p>
          <a:p>
            <a:pPr indent="-342900" lvl="0" marL="457200" rtl="0" algn="l">
              <a:spcBef>
                <a:spcPts val="0"/>
              </a:spcBef>
              <a:spcAft>
                <a:spcPts val="0"/>
              </a:spcAft>
              <a:buSzPts val="1800"/>
              <a:buChar char="●"/>
            </a:pPr>
            <a:r>
              <a:rPr lang="en" sz="1800"/>
              <a:t>There have been major controversies regarding child labor in Nestlé cocoa production that led to lawsuits against the company </a:t>
            </a:r>
            <a:endParaRPr sz="1800"/>
          </a:p>
          <a:p>
            <a:pPr indent="-342900" lvl="0" marL="457200" rtl="0" algn="l">
              <a:spcBef>
                <a:spcPts val="0"/>
              </a:spcBef>
              <a:spcAft>
                <a:spcPts val="0"/>
              </a:spcAft>
              <a:buSzPts val="1800"/>
              <a:buChar char="●"/>
            </a:pPr>
            <a:r>
              <a:rPr lang="en" sz="1800"/>
              <a:t>Nestlé has tried to combat their child labor problem, but it still remains a major issue within the company</a:t>
            </a:r>
            <a:endParaRPr sz="1800"/>
          </a:p>
        </p:txBody>
      </p:sp>
      <p:pic>
        <p:nvPicPr>
          <p:cNvPr id="161" name="Google Shape;161;p17"/>
          <p:cNvPicPr preferRelativeResize="0"/>
          <p:nvPr/>
        </p:nvPicPr>
        <p:blipFill>
          <a:blip r:embed="rId3">
            <a:alphaModFix/>
          </a:blip>
          <a:stretch>
            <a:fillRect/>
          </a:stretch>
        </p:blipFill>
        <p:spPr>
          <a:xfrm>
            <a:off x="5664775" y="369025"/>
            <a:ext cx="3024550" cy="874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18"/>
          <p:cNvSpPr txBox="1"/>
          <p:nvPr>
            <p:ph type="title"/>
          </p:nvPr>
        </p:nvSpPr>
        <p:spPr>
          <a:xfrm>
            <a:off x="819150" y="2537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Nestlé Chocolate Production Processes</a:t>
            </a:r>
            <a:endParaRPr/>
          </a:p>
        </p:txBody>
      </p:sp>
      <p:sp>
        <p:nvSpPr>
          <p:cNvPr id="167" name="Google Shape;167;p18"/>
          <p:cNvSpPr txBox="1"/>
          <p:nvPr>
            <p:ph idx="1" type="body"/>
          </p:nvPr>
        </p:nvSpPr>
        <p:spPr>
          <a:xfrm>
            <a:off x="-1531225" y="368725"/>
            <a:ext cx="225600" cy="27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sz="1800"/>
          </a:p>
        </p:txBody>
      </p:sp>
      <p:pic>
        <p:nvPicPr>
          <p:cNvPr id="168" name="Google Shape;168;p18"/>
          <p:cNvPicPr preferRelativeResize="0"/>
          <p:nvPr/>
        </p:nvPicPr>
        <p:blipFill>
          <a:blip r:embed="rId3">
            <a:alphaModFix/>
          </a:blip>
          <a:stretch>
            <a:fillRect/>
          </a:stretch>
        </p:blipFill>
        <p:spPr>
          <a:xfrm>
            <a:off x="319525" y="785188"/>
            <a:ext cx="1831825" cy="1831825"/>
          </a:xfrm>
          <a:prstGeom prst="rect">
            <a:avLst/>
          </a:prstGeom>
          <a:noFill/>
          <a:ln>
            <a:noFill/>
          </a:ln>
        </p:spPr>
      </p:pic>
      <p:pic>
        <p:nvPicPr>
          <p:cNvPr id="169" name="Google Shape;169;p18"/>
          <p:cNvPicPr preferRelativeResize="0"/>
          <p:nvPr/>
        </p:nvPicPr>
        <p:blipFill>
          <a:blip r:embed="rId4">
            <a:alphaModFix/>
          </a:blip>
          <a:stretch>
            <a:fillRect/>
          </a:stretch>
        </p:blipFill>
        <p:spPr>
          <a:xfrm>
            <a:off x="3067825" y="863248"/>
            <a:ext cx="2758562" cy="1831825"/>
          </a:xfrm>
          <a:prstGeom prst="rect">
            <a:avLst/>
          </a:prstGeom>
          <a:noFill/>
          <a:ln>
            <a:noFill/>
          </a:ln>
        </p:spPr>
      </p:pic>
      <p:pic>
        <p:nvPicPr>
          <p:cNvPr id="170" name="Google Shape;170;p18"/>
          <p:cNvPicPr preferRelativeResize="0"/>
          <p:nvPr/>
        </p:nvPicPr>
        <p:blipFill>
          <a:blip r:embed="rId5">
            <a:alphaModFix/>
          </a:blip>
          <a:stretch>
            <a:fillRect/>
          </a:stretch>
        </p:blipFill>
        <p:spPr>
          <a:xfrm>
            <a:off x="2276227" y="3093439"/>
            <a:ext cx="2541900" cy="1697975"/>
          </a:xfrm>
          <a:prstGeom prst="rect">
            <a:avLst/>
          </a:prstGeom>
          <a:noFill/>
          <a:ln>
            <a:noFill/>
          </a:ln>
        </p:spPr>
      </p:pic>
      <p:pic>
        <p:nvPicPr>
          <p:cNvPr id="171" name="Google Shape;171;p18"/>
          <p:cNvPicPr preferRelativeResize="0"/>
          <p:nvPr/>
        </p:nvPicPr>
        <p:blipFill>
          <a:blip r:embed="rId6">
            <a:alphaModFix/>
          </a:blip>
          <a:stretch>
            <a:fillRect/>
          </a:stretch>
        </p:blipFill>
        <p:spPr>
          <a:xfrm>
            <a:off x="6627851" y="3207050"/>
            <a:ext cx="2061350" cy="2061350"/>
          </a:xfrm>
          <a:prstGeom prst="rect">
            <a:avLst/>
          </a:prstGeom>
          <a:noFill/>
          <a:ln>
            <a:noFill/>
          </a:ln>
        </p:spPr>
      </p:pic>
      <p:pic>
        <p:nvPicPr>
          <p:cNvPr id="172" name="Google Shape;172;p18"/>
          <p:cNvPicPr preferRelativeResize="0"/>
          <p:nvPr/>
        </p:nvPicPr>
        <p:blipFill>
          <a:blip r:embed="rId7">
            <a:alphaModFix/>
          </a:blip>
          <a:stretch>
            <a:fillRect/>
          </a:stretch>
        </p:blipFill>
        <p:spPr>
          <a:xfrm>
            <a:off x="6082450" y="1523402"/>
            <a:ext cx="2758550" cy="1740365"/>
          </a:xfrm>
          <a:prstGeom prst="rect">
            <a:avLst/>
          </a:prstGeom>
          <a:noFill/>
          <a:ln>
            <a:noFill/>
          </a:ln>
        </p:spPr>
      </p:pic>
      <p:sp>
        <p:nvSpPr>
          <p:cNvPr id="173" name="Google Shape;173;p18"/>
          <p:cNvSpPr txBox="1"/>
          <p:nvPr/>
        </p:nvSpPr>
        <p:spPr>
          <a:xfrm>
            <a:off x="474763" y="2690800"/>
            <a:ext cx="1317000" cy="3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Step 1: Harvesting</a:t>
            </a:r>
            <a:endParaRPr>
              <a:latin typeface="Calibri"/>
              <a:ea typeface="Calibri"/>
              <a:cs typeface="Calibri"/>
              <a:sym typeface="Calibri"/>
            </a:endParaRPr>
          </a:p>
        </p:txBody>
      </p:sp>
      <p:sp>
        <p:nvSpPr>
          <p:cNvPr id="174" name="Google Shape;174;p18"/>
          <p:cNvSpPr txBox="1"/>
          <p:nvPr/>
        </p:nvSpPr>
        <p:spPr>
          <a:xfrm>
            <a:off x="2089150" y="785200"/>
            <a:ext cx="1078500" cy="8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Step 2:</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Fermenting</a:t>
            </a:r>
            <a:endParaRPr>
              <a:latin typeface="Calibri"/>
              <a:ea typeface="Calibri"/>
              <a:cs typeface="Calibri"/>
              <a:sym typeface="Calibri"/>
            </a:endParaRPr>
          </a:p>
        </p:txBody>
      </p:sp>
      <p:sp>
        <p:nvSpPr>
          <p:cNvPr id="175" name="Google Shape;175;p18"/>
          <p:cNvSpPr txBox="1"/>
          <p:nvPr/>
        </p:nvSpPr>
        <p:spPr>
          <a:xfrm>
            <a:off x="1396450" y="3550625"/>
            <a:ext cx="692700" cy="78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Step 3:</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Drying</a:t>
            </a:r>
            <a:endParaRPr>
              <a:latin typeface="Calibri"/>
              <a:ea typeface="Calibri"/>
              <a:cs typeface="Calibri"/>
              <a:sym typeface="Calibri"/>
            </a:endParaRPr>
          </a:p>
        </p:txBody>
      </p:sp>
      <p:sp>
        <p:nvSpPr>
          <p:cNvPr id="176" name="Google Shape;176;p18"/>
          <p:cNvSpPr txBox="1"/>
          <p:nvPr/>
        </p:nvSpPr>
        <p:spPr>
          <a:xfrm>
            <a:off x="6767175" y="965125"/>
            <a:ext cx="1657800" cy="3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Step 4: Cocoa to Chocolate</a:t>
            </a:r>
            <a:endParaRPr>
              <a:latin typeface="Calibri"/>
              <a:ea typeface="Calibri"/>
              <a:cs typeface="Calibri"/>
              <a:sym typeface="Calibri"/>
            </a:endParaRPr>
          </a:p>
        </p:txBody>
      </p:sp>
      <p:sp>
        <p:nvSpPr>
          <p:cNvPr id="177" name="Google Shape;177;p18"/>
          <p:cNvSpPr txBox="1"/>
          <p:nvPr/>
        </p:nvSpPr>
        <p:spPr>
          <a:xfrm>
            <a:off x="5529550" y="3840200"/>
            <a:ext cx="976500" cy="78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Step 5: Chocolate Bar</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19"/>
          <p:cNvSpPr txBox="1"/>
          <p:nvPr>
            <p:ph type="title"/>
          </p:nvPr>
        </p:nvSpPr>
        <p:spPr>
          <a:xfrm>
            <a:off x="819150" y="4254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Child Labor, Abuse and Trafficking</a:t>
            </a:r>
            <a:endParaRPr/>
          </a:p>
        </p:txBody>
      </p:sp>
      <p:sp>
        <p:nvSpPr>
          <p:cNvPr id="183" name="Google Shape;183;p19"/>
          <p:cNvSpPr txBox="1"/>
          <p:nvPr>
            <p:ph idx="1" type="body"/>
          </p:nvPr>
        </p:nvSpPr>
        <p:spPr>
          <a:xfrm>
            <a:off x="580700" y="1093725"/>
            <a:ext cx="4392600" cy="324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a:t>
            </a:r>
            <a:r>
              <a:rPr lang="en" sz="1400"/>
              <a:t>n 2005, “The International Labor Rights Fund filed a lawsuit against Nestlé (among others) on behalf of three Malian children. The suit alleged the children were trafficked to Côte d’Ivoire (The Ivory Coast), forced into slavery, and experienced frequent beatings on a cocoa plantation.” </a:t>
            </a:r>
            <a:endParaRPr sz="1400"/>
          </a:p>
          <a:p>
            <a:pPr indent="0" lvl="0" marL="0" rtl="0" algn="l">
              <a:spcBef>
                <a:spcPts val="1600"/>
              </a:spcBef>
              <a:spcAft>
                <a:spcPts val="0"/>
              </a:spcAft>
              <a:buNone/>
            </a:pPr>
            <a:r>
              <a:rPr lang="en" sz="1400"/>
              <a:t>In a report by the Fair Labor Association, they said they had found “‘multiple serious violations’ of the company’s own supplier code. It was reported that Nestlé hadn’t carried out checks against child labor and abuse. Additionally, many injuries caused by machetes, which are used to harvest cocoa pods, have been reported.” </a:t>
            </a:r>
            <a:endParaRPr sz="1400"/>
          </a:p>
          <a:p>
            <a:pPr indent="0" lvl="0" marL="0" rtl="0" algn="l">
              <a:spcBef>
                <a:spcPts val="1600"/>
              </a:spcBef>
              <a:spcAft>
                <a:spcPts val="1600"/>
              </a:spcAft>
              <a:buNone/>
            </a:pPr>
            <a:r>
              <a:t/>
            </a:r>
            <a:endParaRPr sz="1400"/>
          </a:p>
        </p:txBody>
      </p:sp>
      <p:pic>
        <p:nvPicPr>
          <p:cNvPr id="184" name="Google Shape;184;p19"/>
          <p:cNvPicPr preferRelativeResize="0"/>
          <p:nvPr/>
        </p:nvPicPr>
        <p:blipFill>
          <a:blip r:embed="rId3">
            <a:alphaModFix/>
          </a:blip>
          <a:stretch>
            <a:fillRect/>
          </a:stretch>
        </p:blipFill>
        <p:spPr>
          <a:xfrm>
            <a:off x="5534525" y="1093725"/>
            <a:ext cx="2445650" cy="2035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Pollution/Deforestation</a:t>
            </a:r>
            <a:endParaRPr/>
          </a:p>
        </p:txBody>
      </p:sp>
      <p:sp>
        <p:nvSpPr>
          <p:cNvPr id="190" name="Google Shape;190;p20"/>
          <p:cNvSpPr txBox="1"/>
          <p:nvPr>
            <p:ph idx="1" type="body"/>
          </p:nvPr>
        </p:nvSpPr>
        <p:spPr>
          <a:xfrm>
            <a:off x="648850" y="1491150"/>
            <a:ext cx="4642200" cy="324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According to an article from The Guardian, “The world’s chocolate industry is driving deforestation on a devastating scale in West Africa…” </a:t>
            </a:r>
            <a:endParaRPr sz="1800"/>
          </a:p>
          <a:p>
            <a:pPr indent="0" lvl="0" marL="0" rtl="0" algn="l">
              <a:spcBef>
                <a:spcPts val="1600"/>
              </a:spcBef>
              <a:spcAft>
                <a:spcPts val="0"/>
              </a:spcAft>
              <a:buNone/>
            </a:pPr>
            <a:r>
              <a:rPr lang="en" sz="1800"/>
              <a:t>“Cocoa traders who sell to Mars, Nestlé, Mondelez and other big brands buy beans grown illegally inside protected areas in the Ivory Coast, where rainforest cover has been reduced by more than 80% since 1960.” </a:t>
            </a:r>
            <a:endParaRPr sz="1800"/>
          </a:p>
          <a:p>
            <a:pPr indent="0" lvl="0" marL="0" rtl="0" algn="l">
              <a:spcBef>
                <a:spcPts val="1600"/>
              </a:spcBef>
              <a:spcAft>
                <a:spcPts val="1600"/>
              </a:spcAft>
              <a:buNone/>
            </a:pPr>
            <a:r>
              <a:t/>
            </a:r>
            <a:endParaRPr/>
          </a:p>
        </p:txBody>
      </p:sp>
      <p:pic>
        <p:nvPicPr>
          <p:cNvPr id="191" name="Google Shape;191;p20"/>
          <p:cNvPicPr preferRelativeResize="0"/>
          <p:nvPr/>
        </p:nvPicPr>
        <p:blipFill>
          <a:blip r:embed="rId3">
            <a:alphaModFix/>
          </a:blip>
          <a:stretch>
            <a:fillRect/>
          </a:stretch>
        </p:blipFill>
        <p:spPr>
          <a:xfrm>
            <a:off x="5211600" y="355825"/>
            <a:ext cx="3580700" cy="2387126"/>
          </a:xfrm>
          <a:prstGeom prst="rect">
            <a:avLst/>
          </a:prstGeom>
          <a:noFill/>
          <a:ln>
            <a:noFill/>
          </a:ln>
        </p:spPr>
      </p:pic>
      <p:pic>
        <p:nvPicPr>
          <p:cNvPr id="192" name="Google Shape;192;p20"/>
          <p:cNvPicPr preferRelativeResize="0"/>
          <p:nvPr/>
        </p:nvPicPr>
        <p:blipFill>
          <a:blip r:embed="rId4">
            <a:alphaModFix/>
          </a:blip>
          <a:stretch>
            <a:fillRect/>
          </a:stretch>
        </p:blipFill>
        <p:spPr>
          <a:xfrm>
            <a:off x="5627450" y="2830225"/>
            <a:ext cx="2867725" cy="1904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1"/>
          <p:cNvSpPr txBox="1"/>
          <p:nvPr>
            <p:ph type="title"/>
          </p:nvPr>
        </p:nvSpPr>
        <p:spPr>
          <a:xfrm>
            <a:off x="819150" y="380075"/>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Advertising</a:t>
            </a:r>
            <a:endParaRPr/>
          </a:p>
        </p:txBody>
      </p:sp>
      <p:sp>
        <p:nvSpPr>
          <p:cNvPr id="198" name="Google Shape;198;p21"/>
          <p:cNvSpPr txBox="1"/>
          <p:nvPr>
            <p:ph idx="1" type="body"/>
          </p:nvPr>
        </p:nvSpPr>
        <p:spPr>
          <a:xfrm>
            <a:off x="478525" y="1014275"/>
            <a:ext cx="4437900" cy="3011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Nestle’s makes use of its advertising by using celebrities to sell the products</a:t>
            </a:r>
            <a:endParaRPr sz="1800"/>
          </a:p>
          <a:p>
            <a:pPr indent="-342900" lvl="0" marL="457200" rtl="0" algn="l">
              <a:spcBef>
                <a:spcPts val="0"/>
              </a:spcBef>
              <a:spcAft>
                <a:spcPts val="0"/>
              </a:spcAft>
              <a:buSzPts val="1800"/>
              <a:buAutoNum type="alphaLcParenR"/>
            </a:pPr>
            <a:r>
              <a:rPr lang="en" sz="1800" u="sng">
                <a:solidFill>
                  <a:schemeClr val="hlink"/>
                </a:solidFill>
                <a:hlinkClick r:id="rId3"/>
              </a:rPr>
              <a:t>Chance the Rapper</a:t>
            </a:r>
            <a:r>
              <a:rPr lang="en" sz="1800"/>
              <a:t> advertised Kit Kats, and the commercial eventually went viral</a:t>
            </a:r>
            <a:endParaRPr sz="1800"/>
          </a:p>
          <a:p>
            <a:pPr indent="-342900" lvl="0" marL="457200" rtl="0" algn="l">
              <a:spcBef>
                <a:spcPts val="0"/>
              </a:spcBef>
              <a:spcAft>
                <a:spcPts val="0"/>
              </a:spcAft>
              <a:buSzPts val="1800"/>
              <a:buAutoNum type="alphaLcParenR"/>
            </a:pPr>
            <a:r>
              <a:rPr lang="en" sz="1800"/>
              <a:t>With celebrities, it may encourage fans of the artist to buy the product </a:t>
            </a:r>
            <a:endParaRPr sz="1800"/>
          </a:p>
          <a:p>
            <a:pPr indent="-342900" lvl="0" marL="457200" rtl="0" algn="l">
              <a:spcBef>
                <a:spcPts val="0"/>
              </a:spcBef>
              <a:spcAft>
                <a:spcPts val="0"/>
              </a:spcAft>
              <a:buSzPts val="1800"/>
              <a:buChar char="●"/>
            </a:pPr>
            <a:r>
              <a:rPr lang="en" sz="1800"/>
              <a:t>Also, during the Halloween season, candy advertisements are usually everywhere and it encourages parents to purchase their candy for their children and the holiday</a:t>
            </a:r>
            <a:endParaRPr sz="1800"/>
          </a:p>
          <a:p>
            <a:pPr indent="0" lvl="0" marL="0" rtl="0" algn="l">
              <a:spcBef>
                <a:spcPts val="1600"/>
              </a:spcBef>
              <a:spcAft>
                <a:spcPts val="1600"/>
              </a:spcAft>
              <a:buNone/>
            </a:pPr>
            <a:r>
              <a:t/>
            </a:r>
            <a:endParaRPr/>
          </a:p>
        </p:txBody>
      </p:sp>
      <p:pic>
        <p:nvPicPr>
          <p:cNvPr id="199" name="Google Shape;199;p21"/>
          <p:cNvPicPr preferRelativeResize="0"/>
          <p:nvPr/>
        </p:nvPicPr>
        <p:blipFill>
          <a:blip r:embed="rId4">
            <a:alphaModFix/>
          </a:blip>
          <a:stretch>
            <a:fillRect/>
          </a:stretch>
        </p:blipFill>
        <p:spPr>
          <a:xfrm>
            <a:off x="5963800" y="327225"/>
            <a:ext cx="2814624" cy="1991349"/>
          </a:xfrm>
          <a:prstGeom prst="rect">
            <a:avLst/>
          </a:prstGeom>
          <a:noFill/>
          <a:ln>
            <a:noFill/>
          </a:ln>
        </p:spPr>
      </p:pic>
      <p:pic>
        <p:nvPicPr>
          <p:cNvPr id="200" name="Google Shape;200;p21"/>
          <p:cNvPicPr preferRelativeResize="0"/>
          <p:nvPr/>
        </p:nvPicPr>
        <p:blipFill>
          <a:blip r:embed="rId5">
            <a:alphaModFix/>
          </a:blip>
          <a:stretch>
            <a:fillRect/>
          </a:stretch>
        </p:blipFill>
        <p:spPr>
          <a:xfrm>
            <a:off x="5129325" y="2460199"/>
            <a:ext cx="3649104" cy="23378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