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veat" panose="020B0600070205080204" charset="0"/>
      <p:regular r:id="rId15"/>
      <p:bold r:id="rId16"/>
    </p:embeddedFont>
    <p:embeddedFont>
      <p:font typeface="Merriweather" panose="020B0600070205080204" charset="0"/>
      <p:regular r:id="rId17"/>
      <p:bold r:id="rId18"/>
      <p:italic r:id="rId19"/>
      <p:boldItalic r:id="rId20"/>
    </p:embeddedFont>
    <p:embeddedFont>
      <p:font typeface="Roboto" panose="020B060007020508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2" d="100"/>
          <a:sy n="112" d="100"/>
        </p:scale>
        <p:origin x="180" y="10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a65336c0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a65336c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6a3c894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6a3c894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8d03c241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8d03c241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6a3c8945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6a3c8945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8d03c241f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8d03c241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8d03c241f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8d03c241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ee573f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7ee573f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0c9205f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0c9205f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0c75c6b0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0c75c6b0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675af350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675af350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68a78d536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68a78d53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gkZtDFaFlp4"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7050" y="292350"/>
            <a:ext cx="92181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Human Hair Extensions </a:t>
            </a:r>
            <a:endParaRPr sz="6000"/>
          </a:p>
          <a:p>
            <a:pPr marL="0" lvl="0" indent="0" algn="l" rtl="0">
              <a:spcBef>
                <a:spcPts val="0"/>
              </a:spcBef>
              <a:spcAft>
                <a:spcPts val="0"/>
              </a:spcAft>
              <a:buNone/>
            </a:pPr>
            <a:r>
              <a:rPr lang="en" sz="6000"/>
              <a:t>   </a:t>
            </a:r>
            <a:endParaRPr sz="4800"/>
          </a:p>
        </p:txBody>
      </p:sp>
      <p:sp>
        <p:nvSpPr>
          <p:cNvPr id="65" name="Google Shape;65;p13"/>
          <p:cNvSpPr txBox="1">
            <a:spLocks noGrp="1"/>
          </p:cNvSpPr>
          <p:nvPr>
            <p:ph type="subTitle" idx="1"/>
          </p:nvPr>
        </p:nvSpPr>
        <p:spPr>
          <a:xfrm>
            <a:off x="329400" y="2771535"/>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t>Yuka Fukuyama</a:t>
            </a:r>
            <a:endParaRPr sz="2600" b="1"/>
          </a:p>
        </p:txBody>
      </p:sp>
      <p:pic>
        <p:nvPicPr>
          <p:cNvPr id="66" name="Google Shape;66;p13" descr="ソース画像を表示"/>
          <p:cNvPicPr preferRelativeResize="0"/>
          <p:nvPr/>
        </p:nvPicPr>
        <p:blipFill>
          <a:blip r:embed="rId3">
            <a:alphaModFix/>
          </a:blip>
          <a:stretch>
            <a:fillRect/>
          </a:stretch>
        </p:blipFill>
        <p:spPr>
          <a:xfrm>
            <a:off x="6315875" y="2632775"/>
            <a:ext cx="2828126" cy="2491777"/>
          </a:xfrm>
          <a:prstGeom prst="rect">
            <a:avLst/>
          </a:prstGeom>
          <a:noFill/>
          <a:ln>
            <a:noFill/>
          </a:ln>
        </p:spPr>
      </p:pic>
      <p:sp>
        <p:nvSpPr>
          <p:cNvPr id="67" name="Google Shape;67;p13"/>
          <p:cNvSpPr txBox="1"/>
          <p:nvPr/>
        </p:nvSpPr>
        <p:spPr>
          <a:xfrm>
            <a:off x="-1242975" y="237553"/>
            <a:ext cx="2133000" cy="21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3273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Reality</a:t>
            </a:r>
            <a:endParaRPr sz="3000" b="1"/>
          </a:p>
        </p:txBody>
      </p:sp>
      <p:pic>
        <p:nvPicPr>
          <p:cNvPr id="135" name="Google Shape;135;p22" descr="ソース画像を表示"/>
          <p:cNvPicPr preferRelativeResize="0"/>
          <p:nvPr/>
        </p:nvPicPr>
        <p:blipFill>
          <a:blip r:embed="rId3">
            <a:alphaModFix/>
          </a:blip>
          <a:stretch>
            <a:fillRect/>
          </a:stretch>
        </p:blipFill>
        <p:spPr>
          <a:xfrm>
            <a:off x="0" y="1286025"/>
            <a:ext cx="3343725" cy="2073100"/>
          </a:xfrm>
          <a:prstGeom prst="rect">
            <a:avLst/>
          </a:prstGeom>
          <a:noFill/>
          <a:ln>
            <a:noFill/>
          </a:ln>
        </p:spPr>
      </p:pic>
      <p:pic>
        <p:nvPicPr>
          <p:cNvPr id="136" name="Google Shape;136;p22" descr="human hair india に対する画像結果"/>
          <p:cNvPicPr preferRelativeResize="0"/>
          <p:nvPr/>
        </p:nvPicPr>
        <p:blipFill>
          <a:blip r:embed="rId4">
            <a:alphaModFix/>
          </a:blip>
          <a:stretch>
            <a:fillRect/>
          </a:stretch>
        </p:blipFill>
        <p:spPr>
          <a:xfrm>
            <a:off x="7459175" y="3359125"/>
            <a:ext cx="1684825" cy="1784375"/>
          </a:xfrm>
          <a:prstGeom prst="rect">
            <a:avLst/>
          </a:prstGeom>
          <a:noFill/>
          <a:ln>
            <a:noFill/>
          </a:ln>
        </p:spPr>
      </p:pic>
      <p:pic>
        <p:nvPicPr>
          <p:cNvPr id="137" name="Google Shape;137;p22"/>
          <p:cNvPicPr preferRelativeResize="0"/>
          <p:nvPr/>
        </p:nvPicPr>
        <p:blipFill>
          <a:blip r:embed="rId5">
            <a:alphaModFix/>
          </a:blip>
          <a:stretch>
            <a:fillRect/>
          </a:stretch>
        </p:blipFill>
        <p:spPr>
          <a:xfrm>
            <a:off x="6447900" y="1286025"/>
            <a:ext cx="2696100" cy="2073100"/>
          </a:xfrm>
          <a:prstGeom prst="rect">
            <a:avLst/>
          </a:prstGeom>
          <a:noFill/>
          <a:ln>
            <a:noFill/>
          </a:ln>
        </p:spPr>
      </p:pic>
      <p:sp>
        <p:nvSpPr>
          <p:cNvPr id="138" name="Google Shape;138;p22"/>
          <p:cNvSpPr txBox="1"/>
          <p:nvPr/>
        </p:nvSpPr>
        <p:spPr>
          <a:xfrm>
            <a:off x="2962525" y="3863263"/>
            <a:ext cx="4333500" cy="7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0000"/>
                </a:solidFill>
                <a:latin typeface="Times New Roman"/>
                <a:ea typeface="Times New Roman"/>
                <a:cs typeface="Times New Roman"/>
                <a:sym typeface="Times New Roman"/>
              </a:rPr>
              <a:t>Sacrifice poor people</a:t>
            </a:r>
            <a:endParaRPr sz="3600" b="1">
              <a:solidFill>
                <a:srgbClr val="FF0000"/>
              </a:solidFill>
            </a:endParaRPr>
          </a:p>
        </p:txBody>
      </p:sp>
      <p:pic>
        <p:nvPicPr>
          <p:cNvPr id="139" name="Google Shape;139;p22"/>
          <p:cNvPicPr preferRelativeResize="0"/>
          <p:nvPr/>
        </p:nvPicPr>
        <p:blipFill>
          <a:blip r:embed="rId6">
            <a:alphaModFix/>
          </a:blip>
          <a:stretch>
            <a:fillRect/>
          </a:stretch>
        </p:blipFill>
        <p:spPr>
          <a:xfrm>
            <a:off x="0" y="3359125"/>
            <a:ext cx="2799374" cy="1784375"/>
          </a:xfrm>
          <a:prstGeom prst="rect">
            <a:avLst/>
          </a:prstGeom>
          <a:noFill/>
          <a:ln>
            <a:noFill/>
          </a:ln>
        </p:spPr>
      </p:pic>
      <p:pic>
        <p:nvPicPr>
          <p:cNvPr id="140" name="Google Shape;140;p22" descr="Workers clean the hair for export at Tet Nay Lin Trading Co" title="Workers clean the hair for export"/>
          <p:cNvPicPr preferRelativeResize="0"/>
          <p:nvPr/>
        </p:nvPicPr>
        <p:blipFill>
          <a:blip r:embed="rId7">
            <a:alphaModFix/>
          </a:blip>
          <a:stretch>
            <a:fillRect/>
          </a:stretch>
        </p:blipFill>
        <p:spPr>
          <a:xfrm>
            <a:off x="3343725" y="1286025"/>
            <a:ext cx="3109624" cy="207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33650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What can we do?</a:t>
            </a:r>
            <a:endParaRPr sz="3000" b="1"/>
          </a:p>
        </p:txBody>
      </p:sp>
      <p:sp>
        <p:nvSpPr>
          <p:cNvPr id="146" name="Google Shape;146;p23"/>
          <p:cNvSpPr txBox="1"/>
          <p:nvPr/>
        </p:nvSpPr>
        <p:spPr>
          <a:xfrm>
            <a:off x="311700" y="1644450"/>
            <a:ext cx="8520600" cy="261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i="1">
                <a:solidFill>
                  <a:srgbClr val="FF0000"/>
                </a:solidFill>
                <a:latin typeface="Roboto"/>
                <a:ea typeface="Roboto"/>
                <a:cs typeface="Roboto"/>
                <a:sym typeface="Roboto"/>
              </a:rPr>
              <a:t>AVOID WEARING HUMAN HAIR EXTENSIONS PRODUCED BY EXPLOITATION</a:t>
            </a:r>
            <a:endParaRPr sz="1900" b="1" i="1">
              <a:solidFill>
                <a:srgbClr val="FF0000"/>
              </a:solidFill>
              <a:latin typeface="Roboto"/>
              <a:ea typeface="Roboto"/>
              <a:cs typeface="Roboto"/>
              <a:sym typeface="Roboto"/>
            </a:endParaRPr>
          </a:p>
          <a:p>
            <a:pPr marL="0" lvl="0" indent="0" algn="l" rtl="0">
              <a:spcBef>
                <a:spcPts val="0"/>
              </a:spcBef>
              <a:spcAft>
                <a:spcPts val="0"/>
              </a:spcAft>
              <a:buNone/>
            </a:pPr>
            <a:endParaRPr>
              <a:solidFill>
                <a:srgbClr val="FF0000"/>
              </a:solidFill>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914400" lvl="0" indent="0" algn="l" rtl="0">
              <a:spcBef>
                <a:spcPts val="0"/>
              </a:spcBef>
              <a:spcAft>
                <a:spcPts val="0"/>
              </a:spcAft>
              <a:buNone/>
            </a:pPr>
            <a:endParaRPr sz="1800">
              <a:latin typeface="Roboto"/>
              <a:ea typeface="Roboto"/>
              <a:cs typeface="Roboto"/>
              <a:sym typeface="Roboto"/>
            </a:endParaRPr>
          </a:p>
          <a:p>
            <a:pPr marL="914400" lvl="0" indent="-342900" algn="l" rtl="0">
              <a:spcBef>
                <a:spcPts val="0"/>
              </a:spcBef>
              <a:spcAft>
                <a:spcPts val="0"/>
              </a:spcAft>
              <a:buSzPts val="1800"/>
              <a:buFont typeface="Roboto"/>
              <a:buChar char="●"/>
            </a:pPr>
            <a:r>
              <a:rPr lang="en" sz="1800">
                <a:latin typeface="Roboto"/>
                <a:ea typeface="Roboto"/>
                <a:cs typeface="Roboto"/>
                <a:sym typeface="Roboto"/>
              </a:rPr>
              <a:t>Purchase human hair extensions from reliable companies</a:t>
            </a:r>
            <a:endParaRPr sz="1800">
              <a:latin typeface="Roboto"/>
              <a:ea typeface="Roboto"/>
              <a:cs typeface="Roboto"/>
              <a:sym typeface="Roboto"/>
            </a:endParaRPr>
          </a:p>
          <a:p>
            <a:pPr marL="457200" lvl="0" indent="457200" algn="l" rtl="0">
              <a:spcBef>
                <a:spcPts val="0"/>
              </a:spcBef>
              <a:spcAft>
                <a:spcPts val="0"/>
              </a:spcAft>
              <a:buNone/>
            </a:pPr>
            <a:r>
              <a:rPr lang="en" sz="1800">
                <a:latin typeface="Roboto"/>
                <a:ea typeface="Roboto"/>
                <a:cs typeface="Roboto"/>
                <a:sym typeface="Roboto"/>
              </a:rPr>
              <a:t>-transparent supply chains</a:t>
            </a:r>
            <a:endParaRPr sz="1800">
              <a:latin typeface="Roboto"/>
              <a:ea typeface="Roboto"/>
              <a:cs typeface="Roboto"/>
              <a:sym typeface="Roboto"/>
            </a:endParaRPr>
          </a:p>
          <a:p>
            <a:pPr marL="457200" lvl="0" indent="457200" algn="l" rtl="0">
              <a:spcBef>
                <a:spcPts val="0"/>
              </a:spcBef>
              <a:spcAft>
                <a:spcPts val="0"/>
              </a:spcAft>
              <a:buNone/>
            </a:pPr>
            <a:r>
              <a:rPr lang="en" sz="1800">
                <a:latin typeface="Roboto"/>
                <a:ea typeface="Roboto"/>
                <a:cs typeface="Roboto"/>
                <a:sym typeface="Roboto"/>
              </a:rPr>
              <a:t>-good working environment in factories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914400" lvl="0" indent="-342900" algn="l" rtl="0">
              <a:spcBef>
                <a:spcPts val="0"/>
              </a:spcBef>
              <a:spcAft>
                <a:spcPts val="0"/>
              </a:spcAft>
              <a:buSzPts val="1800"/>
              <a:buFont typeface="Roboto"/>
              <a:buChar char="●"/>
            </a:pPr>
            <a:r>
              <a:rPr lang="en" sz="1800">
                <a:latin typeface="Roboto"/>
                <a:ea typeface="Roboto"/>
                <a:cs typeface="Roboto"/>
                <a:sym typeface="Roboto"/>
              </a:rPr>
              <a:t>Ask hair salons whether they order human hair extensions from reliable companies   </a:t>
            </a:r>
            <a:endParaRPr sz="1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0"/>
        <p:cNvGrpSpPr/>
        <p:nvPr/>
      </p:nvGrpSpPr>
      <p:grpSpPr>
        <a:xfrm>
          <a:off x="0" y="0"/>
          <a:ext cx="0" cy="0"/>
          <a:chOff x="0" y="0"/>
          <a:chExt cx="0" cy="0"/>
        </a:xfrm>
      </p:grpSpPr>
      <p:sp>
        <p:nvSpPr>
          <p:cNvPr id="151" name="Google Shape;151;p24"/>
          <p:cNvSpPr txBox="1">
            <a:spLocks noGrp="1"/>
          </p:cNvSpPr>
          <p:nvPr>
            <p:ph type="title" idx="4294967295"/>
          </p:nvPr>
        </p:nvSpPr>
        <p:spPr>
          <a:xfrm>
            <a:off x="784200" y="1839750"/>
            <a:ext cx="7575600" cy="146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rgbClr val="B7B7B7"/>
                </a:solidFill>
                <a:latin typeface="Caveat"/>
                <a:ea typeface="Caveat"/>
                <a:cs typeface="Caveat"/>
                <a:sym typeface="Caveat"/>
              </a:rPr>
              <a:t>Thank you for listening</a:t>
            </a:r>
            <a:endParaRPr sz="7200" b="1">
              <a:solidFill>
                <a:srgbClr val="B7B7B7"/>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34560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Human Hair is a commodity  </a:t>
            </a:r>
            <a:endParaRPr sz="3000" b="1"/>
          </a:p>
        </p:txBody>
      </p:sp>
      <p:sp>
        <p:nvSpPr>
          <p:cNvPr id="73" name="Google Shape;73;p14"/>
          <p:cNvSpPr txBox="1"/>
          <p:nvPr/>
        </p:nvSpPr>
        <p:spPr>
          <a:xfrm>
            <a:off x="173125" y="1708375"/>
            <a:ext cx="8797800" cy="32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FF0000"/>
                </a:solidFill>
              </a:rPr>
              <a:t>The global Human Hair Extension market is valued at 1.35 </a:t>
            </a:r>
            <a:r>
              <a:rPr lang="en-US" sz="1800" b="1" dirty="0">
                <a:solidFill>
                  <a:srgbClr val="FF0000"/>
                </a:solidFill>
              </a:rPr>
              <a:t>billion </a:t>
            </a:r>
            <a:r>
              <a:rPr lang="en" sz="1800" b="1" dirty="0">
                <a:solidFill>
                  <a:srgbClr val="FF0000"/>
                </a:solidFill>
              </a:rPr>
              <a:t>US$ in 2017</a:t>
            </a:r>
            <a:endParaRPr sz="1800" b="1" dirty="0">
              <a:solidFill>
                <a:srgbClr val="FF0000"/>
              </a:solidFill>
            </a:endParaRPr>
          </a:p>
          <a:p>
            <a:pPr marL="0" lvl="0" indent="0" algn="l" rtl="0">
              <a:spcBef>
                <a:spcPts val="0"/>
              </a:spcBef>
              <a:spcAft>
                <a:spcPts val="0"/>
              </a:spcAft>
              <a:buNone/>
            </a:pPr>
            <a:endParaRPr sz="1800" b="1" dirty="0">
              <a:solidFill>
                <a:srgbClr val="FF0000"/>
              </a:solidFill>
            </a:endParaRPr>
          </a:p>
          <a:p>
            <a:pPr marL="0" lvl="0" indent="0" algn="l" rtl="0">
              <a:spcBef>
                <a:spcPts val="0"/>
              </a:spcBef>
              <a:spcAft>
                <a:spcPts val="0"/>
              </a:spcAft>
              <a:buNone/>
            </a:pPr>
            <a:endParaRPr sz="1800" b="1" dirty="0">
              <a:solidFill>
                <a:srgbClr val="FF0000"/>
              </a:solidFill>
            </a:endParaRPr>
          </a:p>
          <a:p>
            <a:pPr marL="457200" lvl="0" indent="-368300" algn="l" rtl="0">
              <a:spcBef>
                <a:spcPts val="0"/>
              </a:spcBef>
              <a:spcAft>
                <a:spcPts val="0"/>
              </a:spcAft>
              <a:buSzPts val="2200"/>
              <a:buChar char="●"/>
            </a:pPr>
            <a:r>
              <a:rPr lang="en" sz="2200" dirty="0"/>
              <a:t>Black Gold</a:t>
            </a:r>
            <a:endParaRPr sz="2200" dirty="0"/>
          </a:p>
          <a:p>
            <a:pPr marL="457200" lvl="0" indent="-368300" algn="l" rtl="0">
              <a:spcBef>
                <a:spcPts val="0"/>
              </a:spcBef>
              <a:spcAft>
                <a:spcPts val="0"/>
              </a:spcAft>
              <a:buSzPts val="2200"/>
              <a:buChar char="●"/>
            </a:pPr>
            <a:r>
              <a:rPr lang="en" sz="2200" dirty="0"/>
              <a:t>Virgin hair (the donor of hair has never used chemical products)</a:t>
            </a:r>
            <a:endParaRPr sz="2200" dirty="0"/>
          </a:p>
          <a:p>
            <a:pPr marL="457200" lvl="0" indent="-368300" algn="l" rtl="0">
              <a:spcBef>
                <a:spcPts val="0"/>
              </a:spcBef>
              <a:spcAft>
                <a:spcPts val="0"/>
              </a:spcAft>
              <a:buSzPts val="2200"/>
              <a:buChar char="●"/>
            </a:pPr>
            <a:r>
              <a:rPr lang="en" sz="2200" dirty="0"/>
              <a:t>High Demand in the US, Europe, China, Japan, Africa etc.</a:t>
            </a:r>
            <a:endParaRPr sz="2200" dirty="0"/>
          </a:p>
          <a:p>
            <a:pPr marL="45720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2400" b="1" dirty="0">
                <a:solidFill>
                  <a:srgbClr val="FF0000"/>
                </a:solidFill>
              </a:rPr>
              <a:t>      Market will reach 2.35 </a:t>
            </a:r>
            <a:r>
              <a:rPr lang="en-US" sz="2400" b="1" dirty="0">
                <a:solidFill>
                  <a:srgbClr val="FF0000"/>
                </a:solidFill>
              </a:rPr>
              <a:t>billion</a:t>
            </a:r>
            <a:r>
              <a:rPr lang="en" sz="2400" b="1" dirty="0">
                <a:solidFill>
                  <a:srgbClr val="FF0000"/>
                </a:solidFill>
              </a:rPr>
              <a:t> US$ by the end of 2025</a:t>
            </a:r>
            <a:endParaRPr sz="24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1537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Arial"/>
                <a:ea typeface="Arial"/>
                <a:cs typeface="Arial"/>
                <a:sym typeface="Arial"/>
              </a:rPr>
              <a:t>Which countries export Hair, human, unworked, waste of human hair? (2017)</a:t>
            </a:r>
            <a:endParaRPr b="1"/>
          </a:p>
        </p:txBody>
      </p:sp>
      <p:pic>
        <p:nvPicPr>
          <p:cNvPr id="79" name="Google Shape;79;p15"/>
          <p:cNvPicPr preferRelativeResize="0"/>
          <p:nvPr/>
        </p:nvPicPr>
        <p:blipFill rotWithShape="1">
          <a:blip r:embed="rId3">
            <a:alphaModFix/>
          </a:blip>
          <a:srcRect b="12380"/>
          <a:stretch/>
        </p:blipFill>
        <p:spPr>
          <a:xfrm>
            <a:off x="0" y="1277025"/>
            <a:ext cx="9144000" cy="3866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20100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latin typeface="Arial"/>
                <a:ea typeface="Arial"/>
                <a:cs typeface="Arial"/>
                <a:sym typeface="Arial"/>
              </a:rPr>
              <a:t>Where does the United States import Hair, human, unworked, waste of human hair from? (2017)</a:t>
            </a:r>
            <a:endParaRPr sz="2600" b="1"/>
          </a:p>
        </p:txBody>
      </p:sp>
      <p:pic>
        <p:nvPicPr>
          <p:cNvPr id="85" name="Google Shape;85;p16"/>
          <p:cNvPicPr preferRelativeResize="0"/>
          <p:nvPr/>
        </p:nvPicPr>
        <p:blipFill rotWithShape="1">
          <a:blip r:embed="rId3">
            <a:alphaModFix/>
          </a:blip>
          <a:srcRect b="12041"/>
          <a:stretch/>
        </p:blipFill>
        <p:spPr>
          <a:xfrm>
            <a:off x="0" y="1269375"/>
            <a:ext cx="9144000" cy="387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34560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sz="3000" b="1"/>
              <a:t>Map   </a:t>
            </a:r>
            <a:endParaRPr sz="3000" b="1"/>
          </a:p>
        </p:txBody>
      </p:sp>
      <p:sp>
        <p:nvSpPr>
          <p:cNvPr id="91" name="Google Shape;91;p17"/>
          <p:cNvSpPr txBox="1"/>
          <p:nvPr/>
        </p:nvSpPr>
        <p:spPr>
          <a:xfrm>
            <a:off x="18275" y="1273825"/>
            <a:ext cx="2965200" cy="38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92" name="Google Shape;92;p17"/>
          <p:cNvPicPr preferRelativeResize="0"/>
          <p:nvPr/>
        </p:nvPicPr>
        <p:blipFill rotWithShape="1">
          <a:blip r:embed="rId3">
            <a:alphaModFix/>
          </a:blip>
          <a:srcRect t="14460" b="10300"/>
          <a:stretch/>
        </p:blipFill>
        <p:spPr>
          <a:xfrm>
            <a:off x="-625" y="1273825"/>
            <a:ext cx="9144624" cy="386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3090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Production  Process</a:t>
            </a:r>
            <a:endParaRPr sz="3600" b="1"/>
          </a:p>
        </p:txBody>
      </p:sp>
      <p:sp>
        <p:nvSpPr>
          <p:cNvPr id="98" name="Google Shape;98;p18"/>
          <p:cNvSpPr txBox="1">
            <a:spLocks noGrp="1"/>
          </p:cNvSpPr>
          <p:nvPr>
            <p:ph type="body" idx="4294967295"/>
          </p:nvPr>
        </p:nvSpPr>
        <p:spPr>
          <a:xfrm>
            <a:off x="0" y="1279025"/>
            <a:ext cx="9050100" cy="386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800"/>
          </a:p>
          <a:p>
            <a:pPr marL="0" lvl="0" indent="0" algn="l" rtl="0">
              <a:lnSpc>
                <a:spcPct val="100000"/>
              </a:lnSpc>
              <a:spcBef>
                <a:spcPts val="1600"/>
              </a:spcBef>
              <a:spcAft>
                <a:spcPts val="0"/>
              </a:spcAft>
              <a:buNone/>
            </a:pPr>
            <a:r>
              <a:rPr lang="en" sz="2400"/>
              <a:t>・Washing</a:t>
            </a:r>
            <a:endParaRPr sz="2400"/>
          </a:p>
          <a:p>
            <a:pPr marL="0" lvl="0" indent="0" algn="l" rtl="0">
              <a:lnSpc>
                <a:spcPct val="100000"/>
              </a:lnSpc>
              <a:spcBef>
                <a:spcPts val="1600"/>
              </a:spcBef>
              <a:spcAft>
                <a:spcPts val="0"/>
              </a:spcAft>
              <a:buNone/>
            </a:pPr>
            <a:r>
              <a:rPr lang="en" sz="2400"/>
              <a:t>・Drying</a:t>
            </a:r>
            <a:endParaRPr sz="2400"/>
          </a:p>
          <a:p>
            <a:pPr marL="0" lvl="0" indent="0" algn="l" rtl="0">
              <a:lnSpc>
                <a:spcPct val="100000"/>
              </a:lnSpc>
              <a:spcBef>
                <a:spcPts val="1600"/>
              </a:spcBef>
              <a:spcAft>
                <a:spcPts val="0"/>
              </a:spcAft>
              <a:buNone/>
            </a:pPr>
            <a:r>
              <a:rPr lang="en" sz="2400"/>
              <a:t>・Hackling</a:t>
            </a:r>
            <a:endParaRPr sz="2400"/>
          </a:p>
          <a:p>
            <a:pPr marL="0" lvl="0" indent="0" algn="l" rtl="0">
              <a:lnSpc>
                <a:spcPct val="100000"/>
              </a:lnSpc>
              <a:spcBef>
                <a:spcPts val="1600"/>
              </a:spcBef>
              <a:spcAft>
                <a:spcPts val="0"/>
              </a:spcAft>
              <a:buNone/>
            </a:pPr>
            <a:r>
              <a:rPr lang="en" sz="2400"/>
              <a:t>・Wefting</a:t>
            </a:r>
            <a:endParaRPr sz="2400"/>
          </a:p>
          <a:p>
            <a:pPr marL="0" lvl="0" indent="0" algn="l" rtl="0">
              <a:lnSpc>
                <a:spcPct val="100000"/>
              </a:lnSpc>
              <a:spcBef>
                <a:spcPts val="1600"/>
              </a:spcBef>
              <a:spcAft>
                <a:spcPts val="0"/>
              </a:spcAft>
              <a:buNone/>
            </a:pPr>
            <a:r>
              <a:rPr lang="en" sz="2400"/>
              <a:t>・Packaging</a:t>
            </a:r>
            <a:endParaRPr sz="2400"/>
          </a:p>
          <a:p>
            <a:pPr marL="0" lvl="0" indent="0" algn="l" rtl="0">
              <a:lnSpc>
                <a:spcPct val="100000"/>
              </a:lnSpc>
              <a:spcBef>
                <a:spcPts val="1600"/>
              </a:spcBef>
              <a:spcAft>
                <a:spcPts val="1600"/>
              </a:spcAft>
              <a:buNone/>
            </a:pPr>
            <a:endParaRPr sz="1800"/>
          </a:p>
        </p:txBody>
      </p:sp>
      <p:sp>
        <p:nvSpPr>
          <p:cNvPr id="99" name="Google Shape;99;p18"/>
          <p:cNvSpPr txBox="1"/>
          <p:nvPr/>
        </p:nvSpPr>
        <p:spPr>
          <a:xfrm>
            <a:off x="6659100" y="1279025"/>
            <a:ext cx="2484900" cy="13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latin typeface="Roboto"/>
              <a:ea typeface="Roboto"/>
              <a:cs typeface="Roboto"/>
              <a:sym typeface="Roboto"/>
            </a:endParaRPr>
          </a:p>
        </p:txBody>
      </p:sp>
      <p:sp>
        <p:nvSpPr>
          <p:cNvPr id="100" name="Google Shape;100;p18"/>
          <p:cNvSpPr txBox="1"/>
          <p:nvPr/>
        </p:nvSpPr>
        <p:spPr>
          <a:xfrm>
            <a:off x="2074500" y="1279025"/>
            <a:ext cx="14982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Roboto"/>
                <a:ea typeface="Roboto"/>
                <a:cs typeface="Roboto"/>
                <a:sym typeface="Roboto"/>
              </a:rPr>
              <a:t>Washing</a:t>
            </a:r>
            <a:endParaRPr sz="1800" b="1">
              <a:solidFill>
                <a:srgbClr val="FFFFFF"/>
              </a:solidFill>
              <a:latin typeface="Roboto"/>
              <a:ea typeface="Roboto"/>
              <a:cs typeface="Roboto"/>
              <a:sym typeface="Roboto"/>
            </a:endParaRPr>
          </a:p>
        </p:txBody>
      </p:sp>
      <p:pic>
        <p:nvPicPr>
          <p:cNvPr id="101" name="Google Shape;101;p18"/>
          <p:cNvPicPr preferRelativeResize="0"/>
          <p:nvPr/>
        </p:nvPicPr>
        <p:blipFill rotWithShape="1">
          <a:blip r:embed="rId3">
            <a:alphaModFix/>
          </a:blip>
          <a:srcRect l="-10390" t="3449" r="10389" b="-3450"/>
          <a:stretch/>
        </p:blipFill>
        <p:spPr>
          <a:xfrm>
            <a:off x="2073850" y="1279013"/>
            <a:ext cx="4996299" cy="2338775"/>
          </a:xfrm>
          <a:prstGeom prst="rect">
            <a:avLst/>
          </a:prstGeom>
          <a:noFill/>
          <a:ln>
            <a:noFill/>
          </a:ln>
        </p:spPr>
      </p:pic>
      <p:sp>
        <p:nvSpPr>
          <p:cNvPr id="102" name="Google Shape;102;p18"/>
          <p:cNvSpPr txBox="1"/>
          <p:nvPr/>
        </p:nvSpPr>
        <p:spPr>
          <a:xfrm>
            <a:off x="2581550" y="1690100"/>
            <a:ext cx="13794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Hackling</a:t>
            </a:r>
            <a:endParaRPr sz="1800" b="1">
              <a:latin typeface="Roboto"/>
              <a:ea typeface="Roboto"/>
              <a:cs typeface="Roboto"/>
              <a:sym typeface="Roboto"/>
            </a:endParaRPr>
          </a:p>
          <a:p>
            <a:pPr marL="0" lvl="0" indent="0" algn="l" rtl="0">
              <a:spcBef>
                <a:spcPts val="1600"/>
              </a:spcBef>
              <a:spcAft>
                <a:spcPts val="0"/>
              </a:spcAft>
              <a:buNone/>
            </a:pPr>
            <a:endParaRPr>
              <a:latin typeface="Roboto"/>
              <a:ea typeface="Roboto"/>
              <a:cs typeface="Roboto"/>
              <a:sym typeface="Roboto"/>
            </a:endParaRPr>
          </a:p>
        </p:txBody>
      </p:sp>
      <p:pic>
        <p:nvPicPr>
          <p:cNvPr id="103" name="Google Shape;103;p18"/>
          <p:cNvPicPr preferRelativeResize="0"/>
          <p:nvPr/>
        </p:nvPicPr>
        <p:blipFill>
          <a:blip r:embed="rId4">
            <a:alphaModFix/>
          </a:blip>
          <a:stretch>
            <a:fillRect/>
          </a:stretch>
        </p:blipFill>
        <p:spPr>
          <a:xfrm>
            <a:off x="4897200" y="3117000"/>
            <a:ext cx="4289950" cy="2026324"/>
          </a:xfrm>
          <a:prstGeom prst="rect">
            <a:avLst/>
          </a:prstGeom>
          <a:noFill/>
          <a:ln>
            <a:noFill/>
          </a:ln>
        </p:spPr>
      </p:pic>
      <p:sp>
        <p:nvSpPr>
          <p:cNvPr id="104" name="Google Shape;104;p18"/>
          <p:cNvSpPr txBox="1"/>
          <p:nvPr/>
        </p:nvSpPr>
        <p:spPr>
          <a:xfrm>
            <a:off x="5077949" y="3329614"/>
            <a:ext cx="1407600" cy="118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p:nvPr/>
        </p:nvSpPr>
        <p:spPr>
          <a:xfrm>
            <a:off x="5024725" y="4070775"/>
            <a:ext cx="16344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Roboto"/>
                <a:ea typeface="Roboto"/>
                <a:cs typeface="Roboto"/>
                <a:sym typeface="Roboto"/>
              </a:rPr>
              <a:t>Wefting</a:t>
            </a:r>
            <a:endParaRPr sz="1800" b="1">
              <a:solidFill>
                <a:srgbClr val="FFFFFF"/>
              </a:solidFill>
              <a:latin typeface="Roboto"/>
              <a:ea typeface="Roboto"/>
              <a:cs typeface="Roboto"/>
              <a:sym typeface="Roboto"/>
            </a:endParaRPr>
          </a:p>
        </p:txBody>
      </p:sp>
      <p:sp>
        <p:nvSpPr>
          <p:cNvPr id="106" name="Google Shape;106;p18"/>
          <p:cNvSpPr txBox="1"/>
          <p:nvPr/>
        </p:nvSpPr>
        <p:spPr>
          <a:xfrm>
            <a:off x="2384450" y="3760163"/>
            <a:ext cx="2402700" cy="11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99999"/>
                </a:solidFill>
                <a:latin typeface="Roboto"/>
                <a:ea typeface="Roboto"/>
                <a:cs typeface="Roboto"/>
                <a:sym typeface="Roboto"/>
              </a:rPr>
              <a:t>・Dying</a:t>
            </a:r>
            <a:endParaRPr sz="2400">
              <a:solidFill>
                <a:srgbClr val="999999"/>
              </a:solidFill>
              <a:latin typeface="Roboto"/>
              <a:ea typeface="Roboto"/>
              <a:cs typeface="Roboto"/>
              <a:sym typeface="Roboto"/>
            </a:endParaRPr>
          </a:p>
          <a:p>
            <a:pPr marL="0" lvl="0" indent="0" algn="l" rtl="0">
              <a:spcBef>
                <a:spcPts val="0"/>
              </a:spcBef>
              <a:spcAft>
                <a:spcPts val="0"/>
              </a:spcAft>
              <a:buNone/>
            </a:pPr>
            <a:r>
              <a:rPr lang="en" sz="2400">
                <a:solidFill>
                  <a:srgbClr val="999999"/>
                </a:solidFill>
                <a:latin typeface="Roboto"/>
                <a:ea typeface="Roboto"/>
                <a:cs typeface="Roboto"/>
                <a:sym typeface="Roboto"/>
              </a:rPr>
              <a:t>・Curling</a:t>
            </a:r>
            <a:endParaRPr sz="2400">
              <a:solidFill>
                <a:srgbClr val="999999"/>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100500" y="1190425"/>
            <a:ext cx="4074600" cy="19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t>Asian Countries </a:t>
            </a:r>
            <a:endParaRPr sz="3600" b="1"/>
          </a:p>
          <a:p>
            <a:pPr marL="0" lvl="0" indent="0" algn="ctr" rtl="0">
              <a:spcBef>
                <a:spcPts val="0"/>
              </a:spcBef>
              <a:spcAft>
                <a:spcPts val="0"/>
              </a:spcAft>
              <a:buNone/>
            </a:pPr>
            <a:r>
              <a:rPr lang="en" sz="3600" b="1">
                <a:solidFill>
                  <a:srgbClr val="999999"/>
                </a:solidFill>
              </a:rPr>
              <a:t>Source</a:t>
            </a:r>
            <a:endParaRPr sz="3600" b="1">
              <a:solidFill>
                <a:srgbClr val="999999"/>
              </a:solidFill>
            </a:endParaRPr>
          </a:p>
          <a:p>
            <a:pPr marL="0" lvl="0" indent="0" algn="ctr" rtl="0">
              <a:spcBef>
                <a:spcPts val="0"/>
              </a:spcBef>
              <a:spcAft>
                <a:spcPts val="0"/>
              </a:spcAft>
              <a:buNone/>
            </a:pPr>
            <a:r>
              <a:rPr lang="en" sz="3600" b="1">
                <a:solidFill>
                  <a:srgbClr val="999999"/>
                </a:solidFill>
              </a:rPr>
              <a:t>of </a:t>
            </a:r>
            <a:endParaRPr sz="3600" b="1">
              <a:solidFill>
                <a:srgbClr val="999999"/>
              </a:solidFill>
            </a:endParaRPr>
          </a:p>
          <a:p>
            <a:pPr marL="0" lvl="0" indent="0" algn="ctr" rtl="0">
              <a:spcBef>
                <a:spcPts val="0"/>
              </a:spcBef>
              <a:spcAft>
                <a:spcPts val="0"/>
              </a:spcAft>
              <a:buNone/>
            </a:pPr>
            <a:r>
              <a:rPr lang="en" sz="3600" b="1">
                <a:solidFill>
                  <a:srgbClr val="999999"/>
                </a:solidFill>
              </a:rPr>
              <a:t>human hair</a:t>
            </a:r>
            <a:endParaRPr sz="3600" b="1">
              <a:solidFill>
                <a:srgbClr val="999999"/>
              </a:solidFill>
            </a:endParaRPr>
          </a:p>
        </p:txBody>
      </p:sp>
      <p:sp>
        <p:nvSpPr>
          <p:cNvPr id="112" name="Google Shape;112;p19"/>
          <p:cNvSpPr txBox="1">
            <a:spLocks noGrp="1"/>
          </p:cNvSpPr>
          <p:nvPr>
            <p:ph type="body" idx="1"/>
          </p:nvPr>
        </p:nvSpPr>
        <p:spPr>
          <a:xfrm>
            <a:off x="4321275" y="-125"/>
            <a:ext cx="4822800" cy="51435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2400" b="1" i="1">
              <a:solidFill>
                <a:srgbClr val="000000"/>
              </a:solidFill>
            </a:endParaRPr>
          </a:p>
          <a:p>
            <a:pPr marL="457200" lvl="0" indent="0" algn="l" rtl="0">
              <a:lnSpc>
                <a:spcPct val="100000"/>
              </a:lnSpc>
              <a:spcBef>
                <a:spcPts val="1600"/>
              </a:spcBef>
              <a:spcAft>
                <a:spcPts val="0"/>
              </a:spcAft>
              <a:buNone/>
            </a:pPr>
            <a:r>
              <a:rPr lang="en" sz="2400" b="1" i="1">
                <a:solidFill>
                  <a:srgbClr val="000000"/>
                </a:solidFill>
              </a:rPr>
              <a:t>Poor Countries/Areas in Asia</a:t>
            </a:r>
            <a:endParaRPr sz="2400" b="1" i="1">
              <a:solidFill>
                <a:srgbClr val="000000"/>
              </a:solidFill>
            </a:endParaRPr>
          </a:p>
          <a:p>
            <a:pPr marL="457200" lvl="0" indent="0" algn="l" rtl="0">
              <a:spcBef>
                <a:spcPts val="1600"/>
              </a:spcBef>
              <a:spcAft>
                <a:spcPts val="0"/>
              </a:spcAft>
              <a:buNone/>
            </a:pPr>
            <a:r>
              <a:rPr lang="en" sz="2400">
                <a:solidFill>
                  <a:srgbClr val="000000"/>
                </a:solidFill>
              </a:rPr>
              <a:t>India, China, Myanmar, Malaysia, Vietnam etc.</a:t>
            </a:r>
            <a:endParaRPr sz="2400">
              <a:solidFill>
                <a:srgbClr val="000000"/>
              </a:solidFill>
            </a:endParaRPr>
          </a:p>
          <a:p>
            <a:pPr marL="914400" lvl="0" indent="-355600" algn="l" rtl="0">
              <a:spcBef>
                <a:spcPts val="1600"/>
              </a:spcBef>
              <a:spcAft>
                <a:spcPts val="0"/>
              </a:spcAft>
              <a:buSzPts val="2000"/>
              <a:buFont typeface="Arial"/>
              <a:buChar char="●"/>
            </a:pPr>
            <a:r>
              <a:rPr lang="en" sz="2000">
                <a:latin typeface="Arial"/>
                <a:ea typeface="Arial"/>
                <a:cs typeface="Arial"/>
                <a:sym typeface="Arial"/>
              </a:rPr>
              <a:t>To make money</a:t>
            </a:r>
            <a:endParaRPr sz="2000">
              <a:latin typeface="Arial"/>
              <a:ea typeface="Arial"/>
              <a:cs typeface="Arial"/>
              <a:sym typeface="Arial"/>
            </a:endParaRPr>
          </a:p>
          <a:p>
            <a:pPr marL="914400" lvl="0" indent="-355600" algn="l" rtl="0">
              <a:spcBef>
                <a:spcPts val="0"/>
              </a:spcBef>
              <a:spcAft>
                <a:spcPts val="0"/>
              </a:spcAft>
              <a:buSzPts val="2000"/>
              <a:buFont typeface="Arial"/>
              <a:buChar char="●"/>
            </a:pPr>
            <a:r>
              <a:rPr lang="en" sz="2000">
                <a:latin typeface="Arial"/>
                <a:ea typeface="Arial"/>
                <a:cs typeface="Arial"/>
                <a:sym typeface="Arial"/>
              </a:rPr>
              <a:t>Religious ritual (India)</a:t>
            </a:r>
            <a:endParaRPr sz="2000">
              <a:latin typeface="Arial"/>
              <a:ea typeface="Arial"/>
              <a:cs typeface="Arial"/>
              <a:sym typeface="Arial"/>
            </a:endParaRPr>
          </a:p>
          <a:p>
            <a:pPr marL="914400" lvl="0" indent="-355600" algn="l" rtl="0">
              <a:spcBef>
                <a:spcPts val="0"/>
              </a:spcBef>
              <a:spcAft>
                <a:spcPts val="0"/>
              </a:spcAft>
              <a:buSzPts val="2000"/>
              <a:buFont typeface="Arial"/>
              <a:buChar char="●"/>
            </a:pPr>
            <a:r>
              <a:rPr lang="en" sz="2000">
                <a:latin typeface="Arial"/>
                <a:ea typeface="Arial"/>
                <a:cs typeface="Arial"/>
                <a:sym typeface="Arial"/>
              </a:rPr>
              <a:t>Violence/ without consent</a:t>
            </a:r>
            <a:endParaRPr sz="2000">
              <a:latin typeface="Arial"/>
              <a:ea typeface="Arial"/>
              <a:cs typeface="Arial"/>
              <a:sym typeface="Arial"/>
            </a:endParaRPr>
          </a:p>
          <a:p>
            <a:pPr marL="0" lvl="0" indent="0" algn="ctr" rtl="0">
              <a:spcBef>
                <a:spcPts val="1600"/>
              </a:spcBef>
              <a:spcAft>
                <a:spcPts val="0"/>
              </a:spcAft>
              <a:buNone/>
            </a:pPr>
            <a:r>
              <a:rPr lang="en" sz="2400" b="1">
                <a:solidFill>
                  <a:srgbClr val="000000"/>
                </a:solidFill>
                <a:latin typeface="Arial"/>
                <a:ea typeface="Arial"/>
                <a:cs typeface="Arial"/>
                <a:sym typeface="Arial"/>
              </a:rPr>
              <a:t>Factory</a:t>
            </a:r>
            <a:endParaRPr sz="2400" b="1">
              <a:solidFill>
                <a:srgbClr val="000000"/>
              </a:solidFill>
              <a:latin typeface="Arial"/>
              <a:ea typeface="Arial"/>
              <a:cs typeface="Arial"/>
              <a:sym typeface="Arial"/>
            </a:endParaRPr>
          </a:p>
          <a:p>
            <a:pPr marL="914400" lvl="0" indent="-355600" algn="l" rtl="0">
              <a:spcBef>
                <a:spcPts val="1600"/>
              </a:spcBef>
              <a:spcAft>
                <a:spcPts val="0"/>
              </a:spcAft>
              <a:buSzPts val="2000"/>
              <a:buFont typeface="Arial"/>
              <a:buChar char="●"/>
            </a:pPr>
            <a:r>
              <a:rPr lang="en" sz="2000">
                <a:latin typeface="Arial"/>
                <a:ea typeface="Arial"/>
                <a:cs typeface="Arial"/>
                <a:sym typeface="Arial"/>
              </a:rPr>
              <a:t>Low wage</a:t>
            </a:r>
            <a:endParaRPr sz="2000">
              <a:latin typeface="Arial"/>
              <a:ea typeface="Arial"/>
              <a:cs typeface="Arial"/>
              <a:sym typeface="Arial"/>
            </a:endParaRPr>
          </a:p>
          <a:p>
            <a:pPr marL="914400" lvl="0" indent="-355600" algn="l" rtl="0">
              <a:spcBef>
                <a:spcPts val="0"/>
              </a:spcBef>
              <a:spcAft>
                <a:spcPts val="0"/>
              </a:spcAft>
              <a:buSzPts val="2000"/>
              <a:buFont typeface="Arial"/>
              <a:buChar char="●"/>
            </a:pPr>
            <a:r>
              <a:rPr lang="en" sz="2000">
                <a:latin typeface="Arial"/>
                <a:ea typeface="Arial"/>
                <a:cs typeface="Arial"/>
                <a:sym typeface="Arial"/>
              </a:rPr>
              <a:t>Bad working environment</a:t>
            </a:r>
            <a:endParaRPr sz="2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3547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REMY NY  </a:t>
            </a:r>
            <a:r>
              <a:rPr lang="en" sz="2400">
                <a:solidFill>
                  <a:srgbClr val="D9D9D9"/>
                </a:solidFill>
                <a:latin typeface="Roboto"/>
                <a:ea typeface="Roboto"/>
                <a:cs typeface="Roboto"/>
                <a:sym typeface="Roboto"/>
              </a:rPr>
              <a:t>Fair-trade hair Company</a:t>
            </a:r>
            <a:endParaRPr sz="2400">
              <a:solidFill>
                <a:srgbClr val="D9D9D9"/>
              </a:solidFill>
            </a:endParaRPr>
          </a:p>
        </p:txBody>
      </p:sp>
      <p:sp>
        <p:nvSpPr>
          <p:cNvPr id="118" name="Google Shape;118;p20"/>
          <p:cNvSpPr txBox="1"/>
          <p:nvPr/>
        </p:nvSpPr>
        <p:spPr>
          <a:xfrm>
            <a:off x="233000" y="2615475"/>
            <a:ext cx="8787600" cy="20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“It’s clear that there is no shortage of hair companies in the world—REMY NY is one of thousands. What differentiates us is that our priority focuses on the women who simply need an opportunity to thrive. Purchasing from REMY NY means helping women put food on the table, clothes on their children’s backs, and a roof over their heads. It means providing opportunities for women living in poverty to work and provide for themselves and their families. It is a means of survival and an opportunity for a better life.”</a:t>
            </a:r>
            <a:endParaRPr sz="1800" b="1">
              <a:latin typeface="Roboto"/>
              <a:ea typeface="Roboto"/>
              <a:cs typeface="Roboto"/>
              <a:sym typeface="Roboto"/>
            </a:endParaRPr>
          </a:p>
        </p:txBody>
      </p:sp>
      <p:sp>
        <p:nvSpPr>
          <p:cNvPr id="119" name="Google Shape;119;p20"/>
          <p:cNvSpPr txBox="1"/>
          <p:nvPr/>
        </p:nvSpPr>
        <p:spPr>
          <a:xfrm>
            <a:off x="0" y="1274075"/>
            <a:ext cx="9483000" cy="14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Founded by Dan Choi in 2017</a:t>
            </a:r>
            <a:endParaRPr sz="2400" b="1">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      </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     -directly visit women in Vietnam, collect hair, and pay (</a:t>
            </a:r>
            <a:r>
              <a:rPr lang="en">
                <a:latin typeface="Roboto"/>
                <a:ea typeface="Roboto"/>
                <a:cs typeface="Roboto"/>
                <a:sym typeface="Roboto"/>
              </a:rPr>
              <a:t>5-10 times prices from competitors)</a:t>
            </a:r>
            <a:endParaRPr>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      </a:t>
            </a:r>
            <a:endParaRPr sz="1800">
              <a:latin typeface="Roboto"/>
              <a:ea typeface="Roboto"/>
              <a:cs typeface="Roboto"/>
              <a:sym typeface="Roboto"/>
            </a:endParaRPr>
          </a:p>
        </p:txBody>
      </p:sp>
      <p:pic>
        <p:nvPicPr>
          <p:cNvPr id="120" name="Google Shape;120;p20" descr="ソース画像を表示"/>
          <p:cNvPicPr preferRelativeResize="0"/>
          <p:nvPr/>
        </p:nvPicPr>
        <p:blipFill>
          <a:blip r:embed="rId3">
            <a:alphaModFix/>
          </a:blip>
          <a:stretch>
            <a:fillRect/>
          </a:stretch>
        </p:blipFill>
        <p:spPr>
          <a:xfrm>
            <a:off x="5793675" y="0"/>
            <a:ext cx="3350326" cy="1844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3547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Advertising</a:t>
            </a:r>
            <a:endParaRPr sz="3000" b="1"/>
          </a:p>
          <a:p>
            <a:pPr marL="0" lvl="0" indent="0" algn="l" rtl="0">
              <a:spcBef>
                <a:spcPts val="0"/>
              </a:spcBef>
              <a:spcAft>
                <a:spcPts val="0"/>
              </a:spcAft>
              <a:buNone/>
            </a:pPr>
            <a:endParaRPr/>
          </a:p>
        </p:txBody>
      </p:sp>
      <p:sp>
        <p:nvSpPr>
          <p:cNvPr id="126" name="Google Shape;126;p21"/>
          <p:cNvSpPr txBox="1"/>
          <p:nvPr/>
        </p:nvSpPr>
        <p:spPr>
          <a:xfrm>
            <a:off x="0" y="1284325"/>
            <a:ext cx="9258600" cy="38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Roboto"/>
                <a:ea typeface="Roboto"/>
                <a:cs typeface="Roboto"/>
                <a:sym typeface="Roboto"/>
              </a:rPr>
              <a:t>Gorgeous/Confident/Beautiful</a:t>
            </a:r>
            <a:endParaRPr sz="3000" b="1">
              <a:latin typeface="Roboto"/>
              <a:ea typeface="Roboto"/>
              <a:cs typeface="Roboto"/>
              <a:sym typeface="Roboto"/>
            </a:endParaRPr>
          </a:p>
          <a:p>
            <a:pPr marL="0" lvl="0" indent="0" algn="l" rtl="0">
              <a:spcBef>
                <a:spcPts val="0"/>
              </a:spcBef>
              <a:spcAft>
                <a:spcPts val="0"/>
              </a:spcAft>
              <a:buNone/>
            </a:pPr>
            <a:endParaRPr sz="22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r>
              <a:rPr lang="en" sz="1800" b="1" u="sng">
                <a:solidFill>
                  <a:schemeClr val="hlink"/>
                </a:solidFill>
                <a:latin typeface="Roboto"/>
                <a:ea typeface="Roboto"/>
                <a:cs typeface="Roboto"/>
                <a:sym typeface="Roboto"/>
                <a:hlinkClick r:id="rId3"/>
              </a:rPr>
              <a:t>https://youtu.be/gkZtDFaFlp4</a:t>
            </a:r>
            <a:r>
              <a:rPr lang="en" sz="1800" b="1">
                <a:latin typeface="Roboto"/>
                <a:ea typeface="Roboto"/>
                <a:cs typeface="Roboto"/>
                <a:sym typeface="Roboto"/>
              </a:rPr>
              <a:t> </a:t>
            </a:r>
            <a:endParaRPr sz="1800" b="1">
              <a:latin typeface="Roboto"/>
              <a:ea typeface="Roboto"/>
              <a:cs typeface="Roboto"/>
              <a:sym typeface="Roboto"/>
            </a:endParaRPr>
          </a:p>
        </p:txBody>
      </p:sp>
      <p:pic>
        <p:nvPicPr>
          <p:cNvPr id="127" name="Google Shape;127;p21"/>
          <p:cNvPicPr preferRelativeResize="0"/>
          <p:nvPr/>
        </p:nvPicPr>
        <p:blipFill>
          <a:blip r:embed="rId4">
            <a:alphaModFix/>
          </a:blip>
          <a:stretch>
            <a:fillRect/>
          </a:stretch>
        </p:blipFill>
        <p:spPr>
          <a:xfrm>
            <a:off x="0" y="2239979"/>
            <a:ext cx="5248976" cy="1947875"/>
          </a:xfrm>
          <a:prstGeom prst="rect">
            <a:avLst/>
          </a:prstGeom>
          <a:noFill/>
          <a:ln>
            <a:noFill/>
          </a:ln>
        </p:spPr>
      </p:pic>
      <p:pic>
        <p:nvPicPr>
          <p:cNvPr id="128" name="Google Shape;128;p21"/>
          <p:cNvPicPr preferRelativeResize="0"/>
          <p:nvPr/>
        </p:nvPicPr>
        <p:blipFill>
          <a:blip r:embed="rId5">
            <a:alphaModFix/>
          </a:blip>
          <a:stretch>
            <a:fillRect/>
          </a:stretch>
        </p:blipFill>
        <p:spPr>
          <a:xfrm>
            <a:off x="5312924" y="2653000"/>
            <a:ext cx="1867876" cy="2490501"/>
          </a:xfrm>
          <a:prstGeom prst="rect">
            <a:avLst/>
          </a:prstGeom>
          <a:noFill/>
          <a:ln>
            <a:noFill/>
          </a:ln>
        </p:spPr>
      </p:pic>
      <p:pic>
        <p:nvPicPr>
          <p:cNvPr id="129" name="Google Shape;129;p21"/>
          <p:cNvPicPr preferRelativeResize="0"/>
          <p:nvPr/>
        </p:nvPicPr>
        <p:blipFill>
          <a:blip r:embed="rId6">
            <a:alphaModFix/>
          </a:blip>
          <a:stretch>
            <a:fillRect/>
          </a:stretch>
        </p:blipFill>
        <p:spPr>
          <a:xfrm>
            <a:off x="7276119" y="2239975"/>
            <a:ext cx="1867876" cy="2490501"/>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365</Words>
  <Application>Microsoft Office PowerPoint</Application>
  <PresentationFormat>画面に合わせる (16:9)</PresentationFormat>
  <Paragraphs>76</Paragraphs>
  <Slides>12</Slides>
  <Notes>12</Notes>
  <HiddenSlides>2</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Merriweather</vt:lpstr>
      <vt:lpstr>Arial</vt:lpstr>
      <vt:lpstr>Times New Roman</vt:lpstr>
      <vt:lpstr>Caveat</vt:lpstr>
      <vt:lpstr>Roboto</vt:lpstr>
      <vt:lpstr>Paradigm</vt:lpstr>
      <vt:lpstr>Human Hair Extensions     </vt:lpstr>
      <vt:lpstr>Human Hair is a commodity  </vt:lpstr>
      <vt:lpstr>Which countries export Hair, human, unworked, waste of human hair? (2017)</vt:lpstr>
      <vt:lpstr>Where does the United States import Hair, human, unworked, waste of human hair from? (2017)</vt:lpstr>
      <vt:lpstr> Map   </vt:lpstr>
      <vt:lpstr>Production  Process</vt:lpstr>
      <vt:lpstr>Asian Countries  Source of  human hair</vt:lpstr>
      <vt:lpstr>REMY NY  Fair-trade hair Company</vt:lpstr>
      <vt:lpstr>Advertising </vt:lpstr>
      <vt:lpstr>Reality</vt:lpstr>
      <vt:lpstr>What can we do?</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Hair Extensions     </dc:title>
  <cp:lastModifiedBy>Yuka Fukuyama</cp:lastModifiedBy>
  <cp:revision>1</cp:revision>
  <dcterms:modified xsi:type="dcterms:W3CDTF">2019-04-26T18:58:34Z</dcterms:modified>
</cp:coreProperties>
</file>