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2E3E54-10CA-4574-96AA-9F9A091CFDA6}">
  <a:tblStyle styleId="{8C2E3E54-10CA-4574-96AA-9F9A091CFD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67b21ab2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67b21ab2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67b21ab2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67b21ab2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67b21ab2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67b21ab2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67b21ab2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67b21ab2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67b21ab2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67b21ab2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67b21ab20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67b21ab2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67b21ab20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67b21ab2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b29f7be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b29f7be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b29f7bebe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b29f7beb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b29f7bebe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b29f7beb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f6297fc0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f6297fc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2831dda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2831dda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28450e77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28450e77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28450e77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28450e77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67b21ab2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67b21ab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highlight>
                  <a:srgbClr val="999999"/>
                </a:highlight>
              </a:rPr>
              <a:t>Coffee</a:t>
            </a:r>
            <a:endParaRPr>
              <a:solidFill>
                <a:srgbClr val="FFFFFF"/>
              </a:solidFill>
              <a:highlight>
                <a:srgbClr val="999999"/>
              </a:highlight>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highlight>
                  <a:srgbClr val="999999"/>
                </a:highlight>
              </a:rPr>
              <a:t>By: Thomas Trento</a:t>
            </a:r>
            <a:endParaRPr>
              <a:solidFill>
                <a:srgbClr val="FFFFFF"/>
              </a:solidFill>
              <a:highlight>
                <a:srgbClr val="999999"/>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 Flow</a:t>
            </a:r>
            <a:endParaRPr/>
          </a:p>
        </p:txBody>
      </p:sp>
      <p:pic>
        <p:nvPicPr>
          <p:cNvPr id="147" name="Google Shape;147;p22"/>
          <p:cNvPicPr preferRelativeResize="0"/>
          <p:nvPr/>
        </p:nvPicPr>
        <p:blipFill>
          <a:blip r:embed="rId3">
            <a:alphaModFix/>
          </a:blip>
          <a:stretch>
            <a:fillRect/>
          </a:stretch>
        </p:blipFill>
        <p:spPr>
          <a:xfrm>
            <a:off x="3098650" y="328750"/>
            <a:ext cx="4445927" cy="45099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Injustice</a:t>
            </a:r>
            <a:endParaRPr/>
          </a:p>
        </p:txBody>
      </p:sp>
      <p:sp>
        <p:nvSpPr>
          <p:cNvPr id="153" name="Google Shape;153;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8% of Starbucks’ coffee is Fair Trade coffee. 95% of the remaining 92% is considered “ethically sourced”. </a:t>
            </a:r>
            <a:endParaRPr/>
          </a:p>
          <a:p>
            <a:pPr marL="457200" lvl="0" indent="-342900" algn="l" rtl="0">
              <a:spcBef>
                <a:spcPts val="0"/>
              </a:spcBef>
              <a:spcAft>
                <a:spcPts val="0"/>
              </a:spcAft>
              <a:buSzPts val="1800"/>
              <a:buChar char="●"/>
            </a:pPr>
            <a:r>
              <a:rPr lang="en"/>
              <a:t>World wide, Starbucks is trying to lower the standards for what is considered Fair Trade.</a:t>
            </a:r>
            <a:endParaRPr/>
          </a:p>
          <a:p>
            <a:pPr marL="457200" lvl="0" indent="-342900" algn="l" rtl="0">
              <a:spcBef>
                <a:spcPts val="0"/>
              </a:spcBef>
              <a:spcAft>
                <a:spcPts val="0"/>
              </a:spcAft>
              <a:buSzPts val="1800"/>
              <a:buChar char="●"/>
            </a:pPr>
            <a:r>
              <a:rPr lang="en"/>
              <a:t>2012-2013 Starbucks donated millions of dollars to the Grocery Manufacturers Association (GMA) to defeat Washington’s (state) I-522 which would require agricultural products to be explicitly marked as organic or GM, as well as require companies to obtain a certain amount of Fair Trade products. The resolution ultimately failed to pass by a margin of 1%.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Campaigns and Protests</a:t>
            </a:r>
            <a:endParaRPr/>
          </a:p>
        </p:txBody>
      </p:sp>
      <p:sp>
        <p:nvSpPr>
          <p:cNvPr id="159" name="Google Shape;159;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Campaign to Humanize the Coffee Trade often sets up protests outside local Starbucks shops in Seattle to try to get the company to increase their use of Fair Trade coffee. </a:t>
            </a:r>
            <a:endParaRPr/>
          </a:p>
          <a:p>
            <a:pPr marL="457200" lvl="0" indent="0" algn="l" rtl="0">
              <a:spcBef>
                <a:spcPts val="1600"/>
              </a:spcBef>
              <a:spcAft>
                <a:spcPts val="1600"/>
              </a:spcAft>
              <a:buNone/>
            </a:pPr>
            <a:endParaRPr/>
          </a:p>
        </p:txBody>
      </p:sp>
      <p:pic>
        <p:nvPicPr>
          <p:cNvPr id="160" name="Google Shape;160;p24"/>
          <p:cNvPicPr preferRelativeResize="0"/>
          <p:nvPr/>
        </p:nvPicPr>
        <p:blipFill>
          <a:blip r:embed="rId3">
            <a:alphaModFix/>
          </a:blip>
          <a:stretch>
            <a:fillRect/>
          </a:stretch>
        </p:blipFill>
        <p:spPr>
          <a:xfrm>
            <a:off x="4052075" y="2028748"/>
            <a:ext cx="3999100" cy="2864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Advertising</a:t>
            </a:r>
            <a:endParaRPr/>
          </a:p>
        </p:txBody>
      </p:sp>
      <p:sp>
        <p:nvSpPr>
          <p:cNvPr id="166" name="Google Shape;166;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Both Dunkin Donuts and Starbucks advertise their products as being helpful to one’s ability to work hard and get through the day.</a:t>
            </a:r>
            <a:endParaRPr/>
          </a:p>
          <a:p>
            <a:pPr marL="457200" lvl="0" indent="-342900" algn="l" rtl="0">
              <a:spcBef>
                <a:spcPts val="0"/>
              </a:spcBef>
              <a:spcAft>
                <a:spcPts val="0"/>
              </a:spcAft>
              <a:buSzPts val="1800"/>
              <a:buChar char="●"/>
            </a:pPr>
            <a:r>
              <a:rPr lang="en"/>
              <a:t>Dunkin’s slogan “America Runs On Dunkin” is more of an all encompassing slogan aimed at the everyday person</a:t>
            </a:r>
            <a:endParaRPr/>
          </a:p>
          <a:p>
            <a:pPr marL="457200" lvl="0" indent="-342900" algn="l" rtl="0">
              <a:spcBef>
                <a:spcPts val="0"/>
              </a:spcBef>
              <a:spcAft>
                <a:spcPts val="0"/>
              </a:spcAft>
              <a:buSzPts val="1800"/>
              <a:buChar char="●"/>
            </a:pPr>
            <a:r>
              <a:rPr lang="en"/>
              <a:t>Starbucks, with their free wifi and lounges (and slightly pricier products) creates a social status that many see to be of a higher class.</a:t>
            </a:r>
            <a:endParaRPr/>
          </a:p>
          <a:p>
            <a:pPr marL="45720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Advertising</a:t>
            </a:r>
            <a:endParaRPr/>
          </a:p>
        </p:txBody>
      </p:sp>
      <p:pic>
        <p:nvPicPr>
          <p:cNvPr id="172" name="Google Shape;172;p26"/>
          <p:cNvPicPr preferRelativeResize="0"/>
          <p:nvPr/>
        </p:nvPicPr>
        <p:blipFill>
          <a:blip r:embed="rId3">
            <a:alphaModFix/>
          </a:blip>
          <a:stretch>
            <a:fillRect/>
          </a:stretch>
        </p:blipFill>
        <p:spPr>
          <a:xfrm>
            <a:off x="1743875" y="938234"/>
            <a:ext cx="2720576" cy="1809216"/>
          </a:xfrm>
          <a:prstGeom prst="rect">
            <a:avLst/>
          </a:prstGeom>
          <a:noFill/>
          <a:ln>
            <a:noFill/>
          </a:ln>
        </p:spPr>
      </p:pic>
      <p:pic>
        <p:nvPicPr>
          <p:cNvPr id="173" name="Google Shape;173;p26"/>
          <p:cNvPicPr preferRelativeResize="0"/>
          <p:nvPr/>
        </p:nvPicPr>
        <p:blipFill>
          <a:blip r:embed="rId4">
            <a:alphaModFix/>
          </a:blip>
          <a:stretch>
            <a:fillRect/>
          </a:stretch>
        </p:blipFill>
        <p:spPr>
          <a:xfrm>
            <a:off x="5662430" y="494525"/>
            <a:ext cx="2976520" cy="2042925"/>
          </a:xfrm>
          <a:prstGeom prst="rect">
            <a:avLst/>
          </a:prstGeom>
          <a:noFill/>
          <a:ln>
            <a:noFill/>
          </a:ln>
        </p:spPr>
      </p:pic>
      <p:pic>
        <p:nvPicPr>
          <p:cNvPr id="174" name="Google Shape;174;p26"/>
          <p:cNvPicPr preferRelativeResize="0"/>
          <p:nvPr/>
        </p:nvPicPr>
        <p:blipFill>
          <a:blip r:embed="rId5">
            <a:alphaModFix/>
          </a:blip>
          <a:stretch>
            <a:fillRect/>
          </a:stretch>
        </p:blipFill>
        <p:spPr>
          <a:xfrm>
            <a:off x="4351551" y="2614575"/>
            <a:ext cx="3064619" cy="2301250"/>
          </a:xfrm>
          <a:prstGeom prst="rect">
            <a:avLst/>
          </a:prstGeom>
          <a:noFill/>
          <a:ln>
            <a:noFill/>
          </a:ln>
        </p:spPr>
      </p:pic>
      <p:pic>
        <p:nvPicPr>
          <p:cNvPr id="175" name="Google Shape;175;p26"/>
          <p:cNvPicPr preferRelativeResize="0"/>
          <p:nvPr/>
        </p:nvPicPr>
        <p:blipFill>
          <a:blip r:embed="rId6">
            <a:alphaModFix/>
          </a:blip>
          <a:stretch>
            <a:fillRect/>
          </a:stretch>
        </p:blipFill>
        <p:spPr>
          <a:xfrm>
            <a:off x="637875" y="2872902"/>
            <a:ext cx="2720587" cy="204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Commodity Fetishism</a:t>
            </a:r>
            <a:endParaRPr/>
          </a:p>
        </p:txBody>
      </p:sp>
      <p:sp>
        <p:nvSpPr>
          <p:cNvPr id="181" name="Google Shape;181;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lot of information regarding the production of coffee beans and the trade of them are available online but are not directly linked to specific companies. When searching for information specific to companies like Starbucks and Dunkin Donuts, not as much detailed information is as readily available.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Protest/Boycott, Campaign, and Take Action</a:t>
            </a:r>
            <a:endParaRPr/>
          </a:p>
        </p:txBody>
      </p:sp>
      <p:sp>
        <p:nvSpPr>
          <p:cNvPr id="187" name="Google Shape;187;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Protests and boycotts are often good ways to create change in an industry because they directly affect the pockets of the big corporations. </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Create a campaign to educate others on Fair Trade practices.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Contact your local Congressman</a:t>
            </a:r>
            <a:endParaRPr/>
          </a:p>
          <a:p>
            <a:pPr marL="914400" lvl="1" indent="-317500" algn="l" rtl="0">
              <a:spcBef>
                <a:spcPts val="0"/>
              </a:spcBef>
              <a:spcAft>
                <a:spcPts val="0"/>
              </a:spcAft>
              <a:buSzPts val="1400"/>
              <a:buChar char="○"/>
            </a:pPr>
            <a:r>
              <a:rPr lang="en"/>
              <a:t>https://www.govtrack.us/congress/members/NJ#representatives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does it come from?</a:t>
            </a:r>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Dominated by mostly South American, Central American, and African nations with few Asian nations as well. </a:t>
            </a:r>
            <a:endParaRPr>
              <a:solidFill>
                <a:srgbClr val="000000"/>
              </a:solidFill>
            </a:endParaRPr>
          </a:p>
          <a:p>
            <a:pPr marL="457200" lvl="0" indent="0" algn="l" rtl="0">
              <a:spcBef>
                <a:spcPts val="1600"/>
              </a:spcBef>
              <a:spcAft>
                <a:spcPts val="0"/>
              </a:spcAft>
              <a:buNone/>
            </a:pPr>
            <a:endParaRPr/>
          </a:p>
          <a:p>
            <a:pPr marL="457200" lvl="0" indent="-342900" algn="l" rtl="0">
              <a:spcBef>
                <a:spcPts val="1600"/>
              </a:spcBef>
              <a:spcAft>
                <a:spcPts val="0"/>
              </a:spcAft>
              <a:buClr>
                <a:srgbClr val="000000"/>
              </a:buClr>
              <a:buSzPts val="1800"/>
              <a:buChar char="●"/>
            </a:pPr>
            <a:r>
              <a:rPr lang="en">
                <a:solidFill>
                  <a:srgbClr val="000000"/>
                </a:solidFill>
              </a:rPr>
              <a:t>Top 5 nations: Brazil, Vietnam, Colombia, Indonesia, Ethiopia.</a:t>
            </a:r>
            <a:endParaRPr>
              <a:solidFill>
                <a:srgbClr val="000000"/>
              </a:solidFill>
            </a:endParaRPr>
          </a:p>
          <a:p>
            <a:pPr marL="9144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Roughly 21 trillion pounds of coffee are produced each year.</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91225" y="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Producing Nations</a:t>
            </a:r>
            <a:endParaRPr/>
          </a:p>
        </p:txBody>
      </p:sp>
      <p:graphicFrame>
        <p:nvGraphicFramePr>
          <p:cNvPr id="98" name="Google Shape;98;p15"/>
          <p:cNvGraphicFramePr/>
          <p:nvPr/>
        </p:nvGraphicFramePr>
        <p:xfrm>
          <a:off x="952500" y="607800"/>
          <a:ext cx="3000000" cy="3000000"/>
        </p:xfrm>
        <a:graphic>
          <a:graphicData uri="http://schemas.openxmlformats.org/drawingml/2006/table">
            <a:tbl>
              <a:tblPr>
                <a:noFill/>
                <a:tableStyleId>{8C2E3E54-10CA-4574-96AA-9F9A091CFDA6}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t>Rank</a:t>
                      </a:r>
                      <a:endParaRPr/>
                    </a:p>
                  </a:txBody>
                  <a:tcPr marL="91425" marR="91425" marT="91425" marB="91425"/>
                </a:tc>
                <a:tc>
                  <a:txBody>
                    <a:bodyPr/>
                    <a:lstStyle/>
                    <a:p>
                      <a:pPr marL="0" lvl="0" indent="0" algn="ctr" rtl="0">
                        <a:spcBef>
                          <a:spcPts val="0"/>
                        </a:spcBef>
                        <a:spcAft>
                          <a:spcPts val="0"/>
                        </a:spcAft>
                        <a:buNone/>
                      </a:pPr>
                      <a:r>
                        <a:rPr lang="en"/>
                        <a:t>Country</a:t>
                      </a:r>
                      <a:endParaRPr/>
                    </a:p>
                  </a:txBody>
                  <a:tcPr marL="91425" marR="91425" marT="91425" marB="91425"/>
                </a:tc>
                <a:tc>
                  <a:txBody>
                    <a:bodyPr/>
                    <a:lstStyle/>
                    <a:p>
                      <a:pPr marL="0" lvl="0" indent="0" algn="ctr" rtl="0">
                        <a:spcBef>
                          <a:spcPts val="0"/>
                        </a:spcBef>
                        <a:spcAft>
                          <a:spcPts val="0"/>
                        </a:spcAft>
                        <a:buNone/>
                      </a:pPr>
                      <a:r>
                        <a:rPr lang="en"/>
                        <a:t>Amount (in pounds)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Brazil</a:t>
                      </a:r>
                      <a:endParaRPr/>
                    </a:p>
                  </a:txBody>
                  <a:tcPr marL="91425" marR="91425" marT="91425" marB="91425"/>
                </a:tc>
                <a:tc>
                  <a:txBody>
                    <a:bodyPr/>
                    <a:lstStyle/>
                    <a:p>
                      <a:pPr marL="0" lvl="0" indent="0" algn="l" rtl="0">
                        <a:spcBef>
                          <a:spcPts val="0"/>
                        </a:spcBef>
                        <a:spcAft>
                          <a:spcPts val="0"/>
                        </a:spcAft>
                        <a:buNone/>
                      </a:pPr>
                      <a:r>
                        <a:rPr lang="en"/>
                        <a:t>5,714,381,000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Vietnam</a:t>
                      </a:r>
                      <a:endParaRPr/>
                    </a:p>
                  </a:txBody>
                  <a:tcPr marL="91425" marR="91425" marT="91425" marB="91425"/>
                </a:tc>
                <a:tc>
                  <a:txBody>
                    <a:bodyPr/>
                    <a:lstStyle/>
                    <a:p>
                      <a:pPr marL="0" lvl="0" indent="0" algn="l" rtl="0">
                        <a:spcBef>
                          <a:spcPts val="0"/>
                        </a:spcBef>
                        <a:spcAft>
                          <a:spcPts val="0"/>
                        </a:spcAft>
                        <a:buNone/>
                      </a:pPr>
                      <a:r>
                        <a:rPr lang="en"/>
                        <a:t>3,637,627,000</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r>
                        <a:rPr lang="en"/>
                        <a:t>Colombia</a:t>
                      </a:r>
                      <a:endParaRPr/>
                    </a:p>
                  </a:txBody>
                  <a:tcPr marL="91425" marR="91425" marT="91425" marB="91425"/>
                </a:tc>
                <a:tc>
                  <a:txBody>
                    <a:bodyPr/>
                    <a:lstStyle/>
                    <a:p>
                      <a:pPr marL="0" lvl="0" indent="0" algn="l" rtl="0">
                        <a:spcBef>
                          <a:spcPts val="0"/>
                        </a:spcBef>
                        <a:spcAft>
                          <a:spcPts val="0"/>
                        </a:spcAft>
                        <a:buNone/>
                      </a:pPr>
                      <a:r>
                        <a:rPr lang="en"/>
                        <a:t>1,785,744,000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spcBef>
                          <a:spcPts val="0"/>
                        </a:spcBef>
                        <a:spcAft>
                          <a:spcPts val="0"/>
                        </a:spcAft>
                        <a:buNone/>
                      </a:pPr>
                      <a:r>
                        <a:rPr lang="en"/>
                        <a:t>Indonesia</a:t>
                      </a:r>
                      <a:endParaRPr/>
                    </a:p>
                  </a:txBody>
                  <a:tcPr marL="91425" marR="91425" marT="91425" marB="91425"/>
                </a:tc>
                <a:tc>
                  <a:txBody>
                    <a:bodyPr/>
                    <a:lstStyle/>
                    <a:p>
                      <a:pPr marL="0" lvl="0" indent="0" algn="l" rtl="0">
                        <a:spcBef>
                          <a:spcPts val="0"/>
                        </a:spcBef>
                        <a:spcAft>
                          <a:spcPts val="0"/>
                        </a:spcAft>
                        <a:buNone/>
                      </a:pPr>
                      <a:r>
                        <a:rPr lang="en"/>
                        <a:t>1,455,050,000</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spcBef>
                          <a:spcPts val="0"/>
                        </a:spcBef>
                        <a:spcAft>
                          <a:spcPts val="0"/>
                        </a:spcAft>
                        <a:buNone/>
                      </a:pPr>
                      <a:r>
                        <a:rPr lang="en"/>
                        <a:t>Ethiopia</a:t>
                      </a:r>
                      <a:endParaRPr/>
                    </a:p>
                  </a:txBody>
                  <a:tcPr marL="91425" marR="91425" marT="91425" marB="91425"/>
                </a:tc>
                <a:tc>
                  <a:txBody>
                    <a:bodyPr/>
                    <a:lstStyle/>
                    <a:p>
                      <a:pPr marL="0" lvl="0" indent="0" algn="l" rtl="0">
                        <a:spcBef>
                          <a:spcPts val="0"/>
                        </a:spcBef>
                        <a:spcAft>
                          <a:spcPts val="0"/>
                        </a:spcAft>
                        <a:buNone/>
                      </a:pPr>
                      <a:r>
                        <a:rPr lang="en"/>
                        <a:t>846,575,000</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6</a:t>
                      </a:r>
                      <a:endParaRPr/>
                    </a:p>
                  </a:txBody>
                  <a:tcPr marL="91425" marR="91425" marT="91425" marB="91425"/>
                </a:tc>
                <a:tc>
                  <a:txBody>
                    <a:bodyPr/>
                    <a:lstStyle/>
                    <a:p>
                      <a:pPr marL="0" lvl="0" indent="0" algn="l" rtl="0">
                        <a:spcBef>
                          <a:spcPts val="0"/>
                        </a:spcBef>
                        <a:spcAft>
                          <a:spcPts val="0"/>
                        </a:spcAft>
                        <a:buNone/>
                      </a:pPr>
                      <a:r>
                        <a:rPr lang="en"/>
                        <a:t>Honduras </a:t>
                      </a:r>
                      <a:endParaRPr/>
                    </a:p>
                  </a:txBody>
                  <a:tcPr marL="91425" marR="91425" marT="91425" marB="91425"/>
                </a:tc>
                <a:tc>
                  <a:txBody>
                    <a:bodyPr/>
                    <a:lstStyle/>
                    <a:p>
                      <a:pPr marL="0" lvl="0" indent="0" algn="l" rtl="0">
                        <a:spcBef>
                          <a:spcPts val="0"/>
                        </a:spcBef>
                        <a:spcAft>
                          <a:spcPts val="0"/>
                        </a:spcAft>
                        <a:buNone/>
                      </a:pPr>
                      <a:r>
                        <a:rPr lang="en"/>
                        <a:t>767,208,000</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t>7</a:t>
                      </a:r>
                      <a:endParaRPr/>
                    </a:p>
                  </a:txBody>
                  <a:tcPr marL="91425" marR="91425" marT="91425" marB="91425"/>
                </a:tc>
                <a:tc>
                  <a:txBody>
                    <a:bodyPr/>
                    <a:lstStyle/>
                    <a:p>
                      <a:pPr marL="0" lvl="0" indent="0" algn="l" rtl="0">
                        <a:spcBef>
                          <a:spcPts val="0"/>
                        </a:spcBef>
                        <a:spcAft>
                          <a:spcPts val="0"/>
                        </a:spcAft>
                        <a:buNone/>
                      </a:pPr>
                      <a:r>
                        <a:rPr lang="en"/>
                        <a:t>India</a:t>
                      </a:r>
                      <a:endParaRPr/>
                    </a:p>
                  </a:txBody>
                  <a:tcPr marL="91425" marR="91425" marT="91425" marB="91425"/>
                </a:tc>
                <a:tc>
                  <a:txBody>
                    <a:bodyPr/>
                    <a:lstStyle/>
                    <a:p>
                      <a:pPr marL="0" lvl="0" indent="0" algn="l" rtl="0">
                        <a:spcBef>
                          <a:spcPts val="0"/>
                        </a:spcBef>
                        <a:spcAft>
                          <a:spcPts val="0"/>
                        </a:spcAft>
                        <a:buNone/>
                      </a:pPr>
                      <a:r>
                        <a:rPr lang="en"/>
                        <a:t>767,208,000</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None/>
                      </a:pPr>
                      <a:r>
                        <a:rPr lang="en"/>
                        <a:t>Uganda</a:t>
                      </a:r>
                      <a:endParaRPr/>
                    </a:p>
                  </a:txBody>
                  <a:tcPr marL="91425" marR="91425" marT="91425" marB="91425"/>
                </a:tc>
                <a:tc>
                  <a:txBody>
                    <a:bodyPr/>
                    <a:lstStyle/>
                    <a:p>
                      <a:pPr marL="0" lvl="0" indent="0" algn="l" rtl="0">
                        <a:spcBef>
                          <a:spcPts val="0"/>
                        </a:spcBef>
                        <a:spcAft>
                          <a:spcPts val="0"/>
                        </a:spcAft>
                        <a:buNone/>
                      </a:pPr>
                      <a:r>
                        <a:rPr lang="en"/>
                        <a:t>634,931,000</a:t>
                      </a: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
                        <a:t>9</a:t>
                      </a:r>
                      <a:endParaRPr/>
                    </a:p>
                  </a:txBody>
                  <a:tcPr marL="91425" marR="91425" marT="91425" marB="91425"/>
                </a:tc>
                <a:tc>
                  <a:txBody>
                    <a:bodyPr/>
                    <a:lstStyle/>
                    <a:p>
                      <a:pPr marL="0" lvl="0" indent="0" algn="l" rtl="0">
                        <a:spcBef>
                          <a:spcPts val="0"/>
                        </a:spcBef>
                        <a:spcAft>
                          <a:spcPts val="0"/>
                        </a:spcAft>
                        <a:buNone/>
                      </a:pPr>
                      <a:r>
                        <a:rPr lang="en"/>
                        <a:t>Mexico </a:t>
                      </a:r>
                      <a:endParaRPr/>
                    </a:p>
                  </a:txBody>
                  <a:tcPr marL="91425" marR="91425" marT="91425" marB="91425"/>
                </a:tc>
                <a:tc>
                  <a:txBody>
                    <a:bodyPr/>
                    <a:lstStyle/>
                    <a:p>
                      <a:pPr marL="0" lvl="0" indent="0" algn="l" rtl="0">
                        <a:spcBef>
                          <a:spcPts val="0"/>
                        </a:spcBef>
                        <a:spcAft>
                          <a:spcPts val="0"/>
                        </a:spcAft>
                        <a:buNone/>
                      </a:pPr>
                      <a:r>
                        <a:rPr lang="en"/>
                        <a:t>515,881,000</a:t>
                      </a:r>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r>
                        <a:rPr lang="en"/>
                        <a:t>10</a:t>
                      </a:r>
                      <a:endParaRPr/>
                    </a:p>
                  </a:txBody>
                  <a:tcPr marL="91425" marR="91425" marT="91425" marB="91425"/>
                </a:tc>
                <a:tc>
                  <a:txBody>
                    <a:bodyPr/>
                    <a:lstStyle/>
                    <a:p>
                      <a:pPr marL="0" lvl="0" indent="0" algn="l" rtl="0">
                        <a:spcBef>
                          <a:spcPts val="0"/>
                        </a:spcBef>
                        <a:spcAft>
                          <a:spcPts val="0"/>
                        </a:spcAft>
                        <a:buNone/>
                      </a:pPr>
                      <a:r>
                        <a:rPr lang="en"/>
                        <a:t>Guatemala</a:t>
                      </a:r>
                      <a:endParaRPr/>
                    </a:p>
                  </a:txBody>
                  <a:tcPr marL="91425" marR="91425" marT="91425" marB="91425"/>
                </a:tc>
                <a:tc>
                  <a:txBody>
                    <a:bodyPr/>
                    <a:lstStyle/>
                    <a:p>
                      <a:pPr marL="0" lvl="0" indent="0" algn="l" rtl="0">
                        <a:spcBef>
                          <a:spcPts val="0"/>
                        </a:spcBef>
                        <a:spcAft>
                          <a:spcPts val="0"/>
                        </a:spcAft>
                        <a:buNone/>
                      </a:pPr>
                      <a:r>
                        <a:rPr lang="en"/>
                        <a:t>449,743,000</a:t>
                      </a:r>
                      <a:endParaRPr/>
                    </a:p>
                  </a:txBody>
                  <a:tcPr marL="91425" marR="91425" marT="91425" marB="91425"/>
                </a:tc>
                <a:extLst>
                  <a:ext uri="{0D108BD9-81ED-4DB2-BD59-A6C34878D82A}">
                    <a16:rowId xmlns:a16="http://schemas.microsoft.com/office/drawing/2014/main" val="100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much is imported to the United States?</a:t>
            </a:r>
            <a:endParaRPr/>
          </a:p>
        </p:txBody>
      </p:sp>
      <p:sp>
        <p:nvSpPr>
          <p:cNvPr id="104" name="Google Shape;104;p1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US imports about $6.3 billion worth of coffee a year (19% of all globally imported coffee).</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17500" algn="l" rtl="0">
              <a:spcBef>
                <a:spcPts val="1600"/>
              </a:spcBef>
              <a:spcAft>
                <a:spcPts val="0"/>
              </a:spcAft>
              <a:buClr>
                <a:srgbClr val="000000"/>
              </a:buClr>
              <a:buSzPts val="1400"/>
              <a:buChar char="●"/>
            </a:pPr>
            <a:r>
              <a:rPr lang="en">
                <a:solidFill>
                  <a:srgbClr val="000000"/>
                </a:solidFill>
              </a:rPr>
              <a:t> About 3 billion pounds</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17500" algn="l" rtl="0">
              <a:spcBef>
                <a:spcPts val="1600"/>
              </a:spcBef>
              <a:spcAft>
                <a:spcPts val="0"/>
              </a:spcAft>
              <a:buClr>
                <a:srgbClr val="000000"/>
              </a:buClr>
              <a:buSzPts val="1400"/>
              <a:buChar char="●"/>
            </a:pPr>
            <a:r>
              <a:rPr lang="en">
                <a:solidFill>
                  <a:srgbClr val="000000"/>
                </a:solidFill>
              </a:rPr>
              <a:t> Top exporters: Colombia and Brazil</a:t>
            </a:r>
            <a:endParaRPr>
              <a:solidFill>
                <a:srgbClr val="000000"/>
              </a:solidFill>
            </a:endParaRPr>
          </a:p>
        </p:txBody>
      </p:sp>
      <p:sp>
        <p:nvSpPr>
          <p:cNvPr id="105" name="Google Shape;105;p16"/>
          <p:cNvSpPr txBox="1">
            <a:spLocks noGrp="1"/>
          </p:cNvSpPr>
          <p:nvPr>
            <p:ph type="body" idx="2"/>
          </p:nvPr>
        </p:nvSpPr>
        <p:spPr>
          <a:xfrm>
            <a:off x="4832400" y="837125"/>
            <a:ext cx="3999900" cy="33390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rgbClr val="000000"/>
              </a:buClr>
              <a:buSzPts val="1100"/>
              <a:buFont typeface="Arial"/>
              <a:buAutoNum type="arabicPeriod"/>
            </a:pPr>
            <a:r>
              <a:rPr lang="en">
                <a:solidFill>
                  <a:srgbClr val="000000"/>
                </a:solidFill>
              </a:rPr>
              <a:t>Colombia: US$1.3 billion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Brazil: $1.1 billion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Canada: $543.9 million</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Vietnam: $541.3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Guatemala: $336.2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Indonesia: $319.3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Honduras: $297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Nicaragua: $295.1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Peru: $227.3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Mexico: $225.5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Switzerland: $189.1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Ethiopia: $149.7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Costa Rica: $145.1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Germany: $125.2 million </a:t>
            </a:r>
            <a:endParaRPr>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a:solidFill>
                  <a:srgbClr val="000000"/>
                </a:solidFill>
              </a:rPr>
              <a:t>Italy: $112.2 million</a:t>
            </a:r>
            <a:r>
              <a:rPr lang="en"/>
              <a:t> </a:t>
            </a:r>
            <a:endParaRPr/>
          </a:p>
          <a:p>
            <a:pPr marL="0" lvl="0" indent="0" algn="l" rtl="0">
              <a:spcBef>
                <a:spcPts val="12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Major Corporations</a:t>
            </a:r>
            <a:endParaRPr/>
          </a:p>
        </p:txBody>
      </p:sp>
      <p:sp>
        <p:nvSpPr>
          <p:cNvPr id="111" name="Google Shape;111;p17"/>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Popular brands: Dunkin Donuts and Starbucks </a:t>
            </a:r>
            <a:endParaRPr>
              <a:solidFill>
                <a:srgbClr val="000000"/>
              </a:solidFill>
            </a:endParaRPr>
          </a:p>
          <a:p>
            <a:pPr marL="457200" lvl="0" indent="-317500" algn="l" rtl="0">
              <a:spcBef>
                <a:spcPts val="0"/>
              </a:spcBef>
              <a:spcAft>
                <a:spcPts val="0"/>
              </a:spcAft>
              <a:buClr>
                <a:srgbClr val="000000"/>
              </a:buClr>
              <a:buSzPts val="1400"/>
              <a:buChar char="●"/>
            </a:pPr>
            <a:r>
              <a:rPr lang="en" b="1">
                <a:solidFill>
                  <a:srgbClr val="000000"/>
                </a:solidFill>
              </a:rPr>
              <a:t>Maxwell House</a:t>
            </a:r>
            <a:r>
              <a:rPr lang="en">
                <a:solidFill>
                  <a:srgbClr val="000000"/>
                </a:solidFill>
              </a:rPr>
              <a:t>, Folgers, and Chock Full O’nuts</a:t>
            </a:r>
            <a:endParaRPr>
              <a:solidFill>
                <a:srgbClr val="000000"/>
              </a:solidFill>
            </a:endParaRPr>
          </a:p>
          <a:p>
            <a:pPr marL="457200" lvl="0" indent="0" algn="l" rtl="0">
              <a:spcBef>
                <a:spcPts val="1600"/>
              </a:spcBef>
              <a:spcAft>
                <a:spcPts val="1600"/>
              </a:spcAft>
              <a:buNone/>
            </a:pPr>
            <a:endParaRPr>
              <a:solidFill>
                <a:srgbClr val="000000"/>
              </a:solidFill>
            </a:endParaRPr>
          </a:p>
        </p:txBody>
      </p:sp>
      <p:sp>
        <p:nvSpPr>
          <p:cNvPr id="112" name="Google Shape;112;p17"/>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Maxwell House:</a:t>
            </a:r>
            <a:endParaRPr/>
          </a:p>
          <a:p>
            <a:pPr marL="457200" lvl="0" indent="-317500" algn="l" rtl="0">
              <a:spcBef>
                <a:spcPts val="1600"/>
              </a:spcBef>
              <a:spcAft>
                <a:spcPts val="0"/>
              </a:spcAft>
              <a:buSzPts val="1400"/>
              <a:buChar char="●"/>
            </a:pPr>
            <a:r>
              <a:rPr lang="en"/>
              <a:t>Subsidiary of Kraft Heinz</a:t>
            </a:r>
            <a:endParaRPr/>
          </a:p>
          <a:p>
            <a:pPr marL="457200" lvl="0" indent="-317500" algn="l" rtl="0">
              <a:spcBef>
                <a:spcPts val="0"/>
              </a:spcBef>
              <a:spcAft>
                <a:spcPts val="0"/>
              </a:spcAft>
              <a:buSzPts val="1400"/>
              <a:buChar char="●"/>
            </a:pPr>
            <a:r>
              <a:rPr lang="en"/>
              <a:t>$5.5 million dollars annually in profit</a:t>
            </a:r>
            <a:endParaRPr/>
          </a:p>
          <a:p>
            <a:pPr marL="457200" lvl="0" indent="-317500" algn="l" rtl="0">
              <a:spcBef>
                <a:spcPts val="0"/>
              </a:spcBef>
              <a:spcAft>
                <a:spcPts val="0"/>
              </a:spcAft>
              <a:buSzPts val="1400"/>
              <a:buChar char="●"/>
            </a:pPr>
            <a:r>
              <a:rPr lang="en"/>
              <a:t>About 191 employees</a:t>
            </a:r>
            <a:endParaRPr/>
          </a:p>
          <a:p>
            <a:pPr marL="457200" lvl="0" indent="-317500" algn="l" rtl="0">
              <a:spcBef>
                <a:spcPts val="0"/>
              </a:spcBef>
              <a:spcAft>
                <a:spcPts val="0"/>
              </a:spcAft>
              <a:buSzPts val="1400"/>
              <a:buChar char="●"/>
            </a:pPr>
            <a:r>
              <a:rPr lang="en"/>
              <a:t>Headquarters in Tarrytown, NY</a:t>
            </a:r>
            <a:endParaRPr/>
          </a:p>
          <a:p>
            <a:pPr marL="457200" lvl="0" indent="-317500" algn="l" rtl="0">
              <a:spcBef>
                <a:spcPts val="0"/>
              </a:spcBef>
              <a:spcAft>
                <a:spcPts val="0"/>
              </a:spcAft>
              <a:buSzPts val="1400"/>
              <a:buChar char="●"/>
            </a:pPr>
            <a:r>
              <a:rPr lang="en"/>
              <a:t>Main production occurs in Jacksonville, Fl</a:t>
            </a:r>
            <a:endParaRPr/>
          </a:p>
          <a:p>
            <a:pPr marL="0" lvl="0" indent="0" algn="l" rtl="0">
              <a:spcBef>
                <a:spcPts val="1600"/>
              </a:spcBef>
              <a:spcAft>
                <a:spcPts val="0"/>
              </a:spcAft>
              <a:buNone/>
            </a:pPr>
            <a:r>
              <a:rPr lang="en"/>
              <a:t>Main Controversy:</a:t>
            </a:r>
            <a:endParaRPr/>
          </a:p>
          <a:p>
            <a:pPr marL="457200" lvl="0" indent="-317500" algn="l" rtl="0">
              <a:spcBef>
                <a:spcPts val="1600"/>
              </a:spcBef>
              <a:spcAft>
                <a:spcPts val="0"/>
              </a:spcAft>
              <a:buSzPts val="1400"/>
              <a:buChar char="●"/>
            </a:pPr>
            <a:r>
              <a:rPr lang="en"/>
              <a:t>They do not use Fair Trade coffee</a:t>
            </a:r>
            <a:endParaRPr/>
          </a:p>
        </p:txBody>
      </p:sp>
      <p:pic>
        <p:nvPicPr>
          <p:cNvPr id="113" name="Google Shape;113;p17"/>
          <p:cNvPicPr preferRelativeResize="0"/>
          <p:nvPr/>
        </p:nvPicPr>
        <p:blipFill>
          <a:blip r:embed="rId3">
            <a:alphaModFix/>
          </a:blip>
          <a:stretch>
            <a:fillRect/>
          </a:stretch>
        </p:blipFill>
        <p:spPr>
          <a:xfrm>
            <a:off x="1717875" y="2132075"/>
            <a:ext cx="2655350" cy="2655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Production Process</a:t>
            </a:r>
            <a:endParaRPr/>
          </a:p>
        </p:txBody>
      </p:sp>
      <p:sp>
        <p:nvSpPr>
          <p:cNvPr id="119" name="Google Shape;119;p18"/>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Coffee plants usually begin to grow flowers 4-5 years after being planted</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Picked by hand or machine by the farmers.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3 Main processes:</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Wet Process</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Dry Process</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Semi-dry Process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Milling:</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Hulling- removal of final pieces of fruit</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Polishing- optional, used to enhance green look</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Cleaning/Sorting- sort by size, weight, color</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Grading- size, imperfections, altitude</a:t>
            </a:r>
            <a:endParaRPr>
              <a:solidFill>
                <a:srgbClr val="000000"/>
              </a:solidFill>
            </a:endParaRPr>
          </a:p>
        </p:txBody>
      </p:sp>
      <p:sp>
        <p:nvSpPr>
          <p:cNvPr id="120" name="Google Shape;120;p18"/>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Once in the US, corporations may choose to age their coffee beans or decaffeinate them. </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Lastly, companies often select to roast their beans before packaging and selling them.  </a:t>
            </a:r>
            <a:endParaRPr>
              <a:solidFill>
                <a:srgbClr val="000000"/>
              </a:solidFill>
            </a:endParaRPr>
          </a:p>
        </p:txBody>
      </p:sp>
      <p:pic>
        <p:nvPicPr>
          <p:cNvPr id="121" name="Google Shape;121;p18"/>
          <p:cNvPicPr preferRelativeResize="0"/>
          <p:nvPr/>
        </p:nvPicPr>
        <p:blipFill>
          <a:blip r:embed="rId3">
            <a:alphaModFix/>
          </a:blip>
          <a:stretch>
            <a:fillRect/>
          </a:stretch>
        </p:blipFill>
        <p:spPr>
          <a:xfrm>
            <a:off x="5248519" y="2818150"/>
            <a:ext cx="3373775" cy="2078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Controversy with Production</a:t>
            </a:r>
            <a:endParaRPr/>
          </a:p>
        </p:txBody>
      </p:sp>
      <p:sp>
        <p:nvSpPr>
          <p:cNvPr id="127" name="Google Shape;127;p19"/>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Environment</a:t>
            </a:r>
            <a:endParaRPr>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Wet process creates coffee wastewater which is a pollutant and harmful to the environment.</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Use of pesticides</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Deforestation and habitat destruction</a:t>
            </a:r>
            <a:endParaRPr sz="1400">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Economic</a:t>
            </a:r>
            <a:endParaRPr>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People of smaller coffee producing nations cannot compete with larger ones and are fleeing their homes in search for better jobs and opportunities</a:t>
            </a:r>
            <a:endParaRPr sz="1400">
              <a:solidFill>
                <a:srgbClr val="000000"/>
              </a:solidFill>
            </a:endParaRPr>
          </a:p>
        </p:txBody>
      </p:sp>
      <p:sp>
        <p:nvSpPr>
          <p:cNvPr id="128" name="Google Shape;128;p19"/>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Workers</a:t>
            </a:r>
            <a:endParaRPr>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Low wages</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Long hours</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No work benefits</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Child labor </a:t>
            </a:r>
            <a:endParaRPr sz="1400">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Violence</a:t>
            </a:r>
            <a:endParaRPr>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Murders</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Robberies</a:t>
            </a:r>
            <a:endParaRPr sz="1400">
              <a:solidFill>
                <a:srgbClr val="000000"/>
              </a:solidFill>
            </a:endParaRPr>
          </a:p>
          <a:p>
            <a:pPr marL="0" lvl="0" indent="0" algn="l" rtl="0">
              <a:spcBef>
                <a:spcPts val="1600"/>
              </a:spcBef>
              <a:spcAft>
                <a:spcPts val="1600"/>
              </a:spcAft>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Movements </a:t>
            </a:r>
            <a:endParaRPr/>
          </a:p>
        </p:txBody>
      </p:sp>
      <p:sp>
        <p:nvSpPr>
          <p:cNvPr id="134" name="Google Shape;134;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Fair Trade Movement is the most popular campaign involved with the production of coffee</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Fight for higher, livable wages for all workers and to restrict the employment of children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 Flow</a:t>
            </a:r>
            <a:endParaRPr/>
          </a:p>
        </p:txBody>
      </p:sp>
      <p:pic>
        <p:nvPicPr>
          <p:cNvPr id="140" name="Google Shape;140;p21"/>
          <p:cNvPicPr preferRelativeResize="0"/>
          <p:nvPr/>
        </p:nvPicPr>
        <p:blipFill>
          <a:blip r:embed="rId3">
            <a:alphaModFix/>
          </a:blip>
          <a:stretch>
            <a:fillRect/>
          </a:stretch>
        </p:blipFill>
        <p:spPr>
          <a:xfrm>
            <a:off x="537511" y="1104426"/>
            <a:ext cx="6567765" cy="3694349"/>
          </a:xfrm>
          <a:prstGeom prst="rect">
            <a:avLst/>
          </a:prstGeom>
          <a:noFill/>
          <a:ln>
            <a:noFill/>
          </a:ln>
        </p:spPr>
      </p:pic>
      <p:sp>
        <p:nvSpPr>
          <p:cNvPr id="141" name="Google Shape;141;p21"/>
          <p:cNvSpPr txBox="1"/>
          <p:nvPr/>
        </p:nvSpPr>
        <p:spPr>
          <a:xfrm>
            <a:off x="7426700" y="1342325"/>
            <a:ext cx="1405500" cy="15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The US does not levy any import duties on coffee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805</Words>
  <Application>Microsoft Office PowerPoint</Application>
  <PresentationFormat>On-screen Show (16:9)</PresentationFormat>
  <Paragraphs>130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Roboto</vt:lpstr>
      <vt:lpstr>Arial</vt:lpstr>
      <vt:lpstr>Geometric</vt:lpstr>
      <vt:lpstr>Coffee</vt:lpstr>
      <vt:lpstr>Where does it come from?</vt:lpstr>
      <vt:lpstr>Top Producing Nations</vt:lpstr>
      <vt:lpstr>How much is imported to the United States?</vt:lpstr>
      <vt:lpstr>Major Corporations</vt:lpstr>
      <vt:lpstr>Production Process</vt:lpstr>
      <vt:lpstr>Controversy with Production</vt:lpstr>
      <vt:lpstr>Social Movements </vt:lpstr>
      <vt:lpstr>Map Flow</vt:lpstr>
      <vt:lpstr>Map Flow</vt:lpstr>
      <vt:lpstr>Injustice</vt:lpstr>
      <vt:lpstr>Campaigns and Protests</vt:lpstr>
      <vt:lpstr>Advertising</vt:lpstr>
      <vt:lpstr>Advertising</vt:lpstr>
      <vt:lpstr>Commodity Fetishism</vt:lpstr>
      <vt:lpstr>Protest/Boycott, Campaign, and Take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Coffee</dc:title>
  <dc:creator>Thomas</dc:creator>
  <cp:lastModifiedBy>Thomas Trento</cp:lastModifiedBy>
  <cp:revision>1</cp:revision>
  <dcterms:modified xsi:type="dcterms:W3CDTF">2019-04-26T02:27:46Z</dcterms:modified>
</cp:coreProperties>
</file>