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5143500" cx="9144000"/>
  <p:notesSz cx="6858000" cy="9144000"/>
  <p:embeddedFontLst>
    <p:embeddedFont>
      <p:font typeface="Lobster"/>
      <p:regular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schemas.openxmlformats.org/officeDocument/2006/relationships/font" Target="fonts/Lobster-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549cb46759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549cb46759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52ab4eb30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52ab4eb30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58219ee855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58219ee855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36262a2c6abda6a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36262a2c6abda6a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36262a2c6abda6a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36262a2c6abda6a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36262a2c6abda6a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6262a2c6abda6a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58219ee855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58219ee855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5821a49ac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5821a49ac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4fcf3d5c7ebb738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4fcf3d5c7ebb738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1b43d80e599db66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b43d80e599db66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4ececd6d07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4ececd6d07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4cb879d4f1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4cb879d4f1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4ececd6d07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4ececd6d07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4ececd6d07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4ececd6d07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4cb879d4f1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4cb879d4f1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4cb879d4f1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4cb879d4f1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52ab4eb30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52ab4eb30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2581717c391696a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581717c391696a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52ab4eb30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52ab4eb30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eair.co.in/us-import/product-coca-leaf.aspx" TargetMode="Externa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ramapo.sodexomyway.com/contact/feedback" TargetMode="External"/><Relationship Id="rId4" Type="http://schemas.openxmlformats.org/officeDocument/2006/relationships/hyperlink" Target="https://www.greenpeace.org.uk/what-we-do/oceans/coke/" TargetMode="External"/><Relationship Id="rId5"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www.washingtonpost.com/news/business/wp/2018/05/31/how-coca-cola-came-to-terms-with-its-own-water-crisis/?noredirect=on&amp;utm_term=.8ad488bfce12" TargetMode="External"/><Relationship Id="rId4" Type="http://schemas.openxmlformats.org/officeDocument/2006/relationships/hyperlink" Target="https://www.statista.com/statistics/233371/net-operating-revenues-of-the-coca-cola-company-worldwide/" TargetMode="External"/><Relationship Id="rId5" Type="http://schemas.openxmlformats.org/officeDocument/2006/relationships/hyperlink" Target="http://killercoke.org/campus_activism.php" TargetMode="External"/><Relationship Id="rId6" Type="http://schemas.openxmlformats.org/officeDocument/2006/relationships/hyperlink" Target="https://waronwant.org/media/coca-cola-drinking-world-dr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youtube.com/watch?v=heQ-fAE8k2E"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jpg"/><Relationship Id="rId5" Type="http://schemas.openxmlformats.org/officeDocument/2006/relationships/image" Target="../media/image8.jpg"/><Relationship Id="rId6"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35750"/>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FF0000"/>
                </a:solidFill>
                <a:latin typeface="Lobster"/>
                <a:ea typeface="Lobster"/>
                <a:cs typeface="Lobster"/>
                <a:sym typeface="Lobster"/>
              </a:rPr>
              <a:t>Coca Cola</a:t>
            </a:r>
            <a:endParaRPr>
              <a:solidFill>
                <a:srgbClr val="FF0000"/>
              </a:solidFill>
              <a:latin typeface="Lobster"/>
              <a:ea typeface="Lobster"/>
              <a:cs typeface="Lobster"/>
              <a:sym typeface="Lobste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rPr>
              <a:t>By: Heba Hamdan</a:t>
            </a:r>
            <a:endParaRPr>
              <a:solidFill>
                <a:schemeClr val="dk1"/>
              </a:solidFill>
            </a:endParaRPr>
          </a:p>
        </p:txBody>
      </p:sp>
      <p:pic>
        <p:nvPicPr>
          <p:cNvPr id="56" name="Google Shape;56;p13"/>
          <p:cNvPicPr preferRelativeResize="0"/>
          <p:nvPr/>
        </p:nvPicPr>
        <p:blipFill>
          <a:blip r:embed="rId3">
            <a:alphaModFix/>
          </a:blip>
          <a:stretch>
            <a:fillRect/>
          </a:stretch>
        </p:blipFill>
        <p:spPr>
          <a:xfrm rot="-1228950">
            <a:off x="319396" y="736616"/>
            <a:ext cx="2314619" cy="153902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Coca Cola and Water Consumption</a:t>
            </a:r>
            <a:endParaRPr/>
          </a:p>
        </p:txBody>
      </p:sp>
      <p:sp>
        <p:nvSpPr>
          <p:cNvPr id="113" name="Google Shape;113;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Many groups raised lawsuits against Coca Cola’s vast consumption of water, even in water scarce regions. People also blamed Coca Cola for contaminating water with pesticides.</a:t>
            </a:r>
            <a:endParaRPr/>
          </a:p>
        </p:txBody>
      </p:sp>
      <p:pic>
        <p:nvPicPr>
          <p:cNvPr id="114" name="Google Shape;114;p22"/>
          <p:cNvPicPr preferRelativeResize="0"/>
          <p:nvPr/>
        </p:nvPicPr>
        <p:blipFill>
          <a:blip r:embed="rId3">
            <a:alphaModFix/>
          </a:blip>
          <a:stretch>
            <a:fillRect/>
          </a:stretch>
        </p:blipFill>
        <p:spPr>
          <a:xfrm>
            <a:off x="435954" y="2693050"/>
            <a:ext cx="3773650" cy="1790575"/>
          </a:xfrm>
          <a:prstGeom prst="rect">
            <a:avLst/>
          </a:prstGeom>
          <a:noFill/>
          <a:ln>
            <a:noFill/>
          </a:ln>
        </p:spPr>
      </p:pic>
      <p:pic>
        <p:nvPicPr>
          <p:cNvPr id="115" name="Google Shape;115;p22"/>
          <p:cNvPicPr preferRelativeResize="0"/>
          <p:nvPr/>
        </p:nvPicPr>
        <p:blipFill>
          <a:blip r:embed="rId4">
            <a:alphaModFix/>
          </a:blip>
          <a:stretch>
            <a:fillRect/>
          </a:stretch>
        </p:blipFill>
        <p:spPr>
          <a:xfrm>
            <a:off x="6178625" y="1966825"/>
            <a:ext cx="2777559" cy="29045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Social Movements </a:t>
            </a:r>
            <a:endParaRPr/>
          </a:p>
        </p:txBody>
      </p:sp>
      <p:sp>
        <p:nvSpPr>
          <p:cNvPr id="121" name="Google Shape;121;p23"/>
          <p:cNvSpPr txBox="1"/>
          <p:nvPr>
            <p:ph idx="1" type="body"/>
          </p:nvPr>
        </p:nvSpPr>
        <p:spPr>
          <a:xfrm>
            <a:off x="311700" y="1152475"/>
            <a:ext cx="8520600" cy="34164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F3F3F3"/>
                </a:solidFill>
              </a:rPr>
              <a:t>Coca Cola provided $10 million to start the Colombian Foundation for Education and Opportunity, an organization that addresses the needs of victims of violence.</a:t>
            </a:r>
            <a:endParaRPr sz="1400">
              <a:solidFill>
                <a:srgbClr val="F3F3F3"/>
              </a:solidFill>
            </a:endParaRPr>
          </a:p>
          <a:p>
            <a:pPr indent="0" lvl="0" marL="0" rtl="0" algn="l">
              <a:spcBef>
                <a:spcPts val="1600"/>
              </a:spcBef>
              <a:spcAft>
                <a:spcPts val="1600"/>
              </a:spcAft>
              <a:buNone/>
            </a:pPr>
            <a:r>
              <a:rPr lang="en" sz="1400">
                <a:solidFill>
                  <a:srgbClr val="F3F3F3"/>
                </a:solidFill>
              </a:rPr>
              <a:t>On Nov. 18, students at the University of California Berkeley held a vigil to protest Coke's alleged human rights abuses and ask the university's administration to revoke its contract with Coke that allows the company exclusive marketing rights on the campus.On Nov. 18, students at the University of California Berkeley held a vigil to protest Coke's alleged human rights abuses and ask the university's administration to revoke its contract with Coke that allows the company exclusive marketing rights on the campus.</a:t>
            </a:r>
            <a:endParaRPr sz="1400">
              <a:solidFill>
                <a:srgbClr val="F3F3F3"/>
              </a:solidFill>
            </a:endParaRPr>
          </a:p>
        </p:txBody>
      </p:sp>
      <p:pic>
        <p:nvPicPr>
          <p:cNvPr id="122" name="Google Shape;122;p23"/>
          <p:cNvPicPr preferRelativeResize="0"/>
          <p:nvPr/>
        </p:nvPicPr>
        <p:blipFill>
          <a:blip r:embed="rId3">
            <a:alphaModFix/>
          </a:blip>
          <a:stretch>
            <a:fillRect/>
          </a:stretch>
        </p:blipFill>
        <p:spPr>
          <a:xfrm>
            <a:off x="442600" y="3155425"/>
            <a:ext cx="2939250" cy="19597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4"/>
          <p:cNvSpPr txBox="1"/>
          <p:nvPr>
            <p:ph type="title"/>
          </p:nvPr>
        </p:nvSpPr>
        <p:spPr>
          <a:xfrm>
            <a:off x="37825" y="38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Map Flow</a:t>
            </a:r>
            <a:endParaRPr/>
          </a:p>
        </p:txBody>
      </p:sp>
      <p:cxnSp>
        <p:nvCxnSpPr>
          <p:cNvPr id="128" name="Google Shape;128;p24"/>
          <p:cNvCxnSpPr/>
          <p:nvPr/>
        </p:nvCxnSpPr>
        <p:spPr>
          <a:xfrm rot="10800000">
            <a:off x="4117025" y="3789975"/>
            <a:ext cx="0" cy="600900"/>
          </a:xfrm>
          <a:prstGeom prst="straightConnector1">
            <a:avLst/>
          </a:prstGeom>
          <a:noFill/>
          <a:ln cap="flat" cmpd="sng" w="9525">
            <a:solidFill>
              <a:schemeClr val="dk2"/>
            </a:solidFill>
            <a:prstDash val="solid"/>
            <a:round/>
            <a:headEnd len="med" w="med" type="none"/>
            <a:tailEnd len="med" w="med" type="triangle"/>
          </a:ln>
        </p:spPr>
      </p:cxnSp>
      <p:sp>
        <p:nvSpPr>
          <p:cNvPr id="129" name="Google Shape;129;p24"/>
          <p:cNvSpPr txBox="1"/>
          <p:nvPr/>
        </p:nvSpPr>
        <p:spPr>
          <a:xfrm>
            <a:off x="37825" y="853350"/>
            <a:ext cx="2056200" cy="42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u="sng">
                <a:solidFill>
                  <a:schemeClr val="hlink"/>
                </a:solidFill>
                <a:hlinkClick r:id="rId3"/>
              </a:rPr>
              <a:t>https://www.seair.co.in/us-import/product-coca-leaf.aspx</a:t>
            </a:r>
            <a:r>
              <a:rPr lang="en"/>
              <a:t>.  </a:t>
            </a:r>
            <a:endParaRPr/>
          </a:p>
          <a:p>
            <a:pPr indent="0" lvl="0" marL="0" rtl="0" algn="l">
              <a:spcBef>
                <a:spcPts val="0"/>
              </a:spcBef>
              <a:spcAft>
                <a:spcPts val="0"/>
              </a:spcAft>
              <a:buNone/>
            </a:pPr>
            <a:r>
              <a:rPr lang="en">
                <a:solidFill>
                  <a:srgbClr val="00FF00"/>
                </a:solidFill>
              </a:rPr>
              <a:t>BIG was created to ensure those bottling operations receive the appropriate investments and expertise to ensure their long-term success.</a:t>
            </a:r>
            <a:endParaRPr>
              <a:solidFill>
                <a:srgbClr val="00FF00"/>
              </a:solidFill>
            </a:endParaRPr>
          </a:p>
        </p:txBody>
      </p:sp>
      <p:pic>
        <p:nvPicPr>
          <p:cNvPr id="130" name="Google Shape;130;p24"/>
          <p:cNvPicPr preferRelativeResize="0"/>
          <p:nvPr/>
        </p:nvPicPr>
        <p:blipFill>
          <a:blip r:embed="rId4">
            <a:alphaModFix/>
          </a:blip>
          <a:stretch>
            <a:fillRect/>
          </a:stretch>
        </p:blipFill>
        <p:spPr>
          <a:xfrm>
            <a:off x="2094037" y="0"/>
            <a:ext cx="7401625" cy="5143500"/>
          </a:xfrm>
          <a:prstGeom prst="rect">
            <a:avLst/>
          </a:prstGeom>
          <a:noFill/>
          <a:ln>
            <a:noFill/>
          </a:ln>
        </p:spPr>
      </p:pic>
      <p:sp>
        <p:nvSpPr>
          <p:cNvPr id="131" name="Google Shape;131;p24"/>
          <p:cNvSpPr/>
          <p:nvPr/>
        </p:nvSpPr>
        <p:spPr>
          <a:xfrm>
            <a:off x="3351675" y="1723900"/>
            <a:ext cx="373800" cy="287100"/>
          </a:xfrm>
          <a:prstGeom prst="hear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4"/>
          <p:cNvSpPr/>
          <p:nvPr/>
        </p:nvSpPr>
        <p:spPr>
          <a:xfrm rot="-1641663">
            <a:off x="4056327" y="2268744"/>
            <a:ext cx="376635" cy="689805"/>
          </a:xfrm>
          <a:prstGeom prst="bentUpArrow">
            <a:avLst>
              <a:gd fmla="val 25000" name="adj1"/>
              <a:gd fmla="val 25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pic>
        <p:nvPicPr>
          <p:cNvPr id="137" name="Google Shape;137;p25"/>
          <p:cNvPicPr preferRelativeResize="0"/>
          <p:nvPr/>
        </p:nvPicPr>
        <p:blipFill>
          <a:blip r:embed="rId3">
            <a:alphaModFix/>
          </a:blip>
          <a:stretch>
            <a:fillRect/>
          </a:stretch>
        </p:blipFill>
        <p:spPr>
          <a:xfrm>
            <a:off x="152400" y="247325"/>
            <a:ext cx="8547100" cy="4743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Manufacturing Process</a:t>
            </a:r>
            <a:endParaRPr/>
          </a:p>
        </p:txBody>
      </p:sp>
      <p:sp>
        <p:nvSpPr>
          <p:cNvPr id="143" name="Google Shape;143;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Ingredient Delivery</a:t>
            </a:r>
            <a:endParaRPr/>
          </a:p>
          <a:p>
            <a:pPr indent="-342900" lvl="0" marL="457200" rtl="0" algn="l">
              <a:spcBef>
                <a:spcPts val="0"/>
              </a:spcBef>
              <a:spcAft>
                <a:spcPts val="0"/>
              </a:spcAft>
              <a:buSzPts val="1800"/>
              <a:buAutoNum type="arabicPeriod"/>
            </a:pPr>
            <a:r>
              <a:rPr lang="en"/>
              <a:t>Washing and Rinsing </a:t>
            </a:r>
            <a:endParaRPr/>
          </a:p>
          <a:p>
            <a:pPr indent="-342900" lvl="0" marL="457200" rtl="0" algn="l">
              <a:spcBef>
                <a:spcPts val="0"/>
              </a:spcBef>
              <a:spcAft>
                <a:spcPts val="0"/>
              </a:spcAft>
              <a:buSzPts val="1800"/>
              <a:buAutoNum type="arabicPeriod"/>
            </a:pPr>
            <a:r>
              <a:rPr lang="en"/>
              <a:t>Mixing and Blending </a:t>
            </a:r>
            <a:endParaRPr/>
          </a:p>
          <a:p>
            <a:pPr indent="-342900" lvl="0" marL="457200" rtl="0" algn="l">
              <a:spcBef>
                <a:spcPts val="0"/>
              </a:spcBef>
              <a:spcAft>
                <a:spcPts val="0"/>
              </a:spcAft>
              <a:buSzPts val="1800"/>
              <a:buAutoNum type="arabicPeriod"/>
            </a:pPr>
            <a:r>
              <a:rPr lang="en"/>
              <a:t>Filling </a:t>
            </a:r>
            <a:endParaRPr/>
          </a:p>
          <a:p>
            <a:pPr indent="-342900" lvl="0" marL="457200" rtl="0" algn="l">
              <a:spcBef>
                <a:spcPts val="0"/>
              </a:spcBef>
              <a:spcAft>
                <a:spcPts val="0"/>
              </a:spcAft>
              <a:buSzPts val="1800"/>
              <a:buAutoNum type="arabicPeriod"/>
            </a:pPr>
            <a:r>
              <a:rPr lang="en"/>
              <a:t>Capping </a:t>
            </a:r>
            <a:endParaRPr/>
          </a:p>
          <a:p>
            <a:pPr indent="-342900" lvl="0" marL="457200" rtl="0" algn="l">
              <a:spcBef>
                <a:spcPts val="0"/>
              </a:spcBef>
              <a:spcAft>
                <a:spcPts val="0"/>
              </a:spcAft>
              <a:buSzPts val="1800"/>
              <a:buAutoNum type="arabicPeriod"/>
            </a:pPr>
            <a:r>
              <a:rPr lang="en"/>
              <a:t>Labeling </a:t>
            </a:r>
            <a:endParaRPr/>
          </a:p>
          <a:p>
            <a:pPr indent="-342900" lvl="0" marL="457200" rtl="0" algn="l">
              <a:spcBef>
                <a:spcPts val="0"/>
              </a:spcBef>
              <a:spcAft>
                <a:spcPts val="0"/>
              </a:spcAft>
              <a:buSzPts val="1800"/>
              <a:buAutoNum type="arabicPeriod"/>
            </a:pPr>
            <a:r>
              <a:rPr lang="en"/>
              <a:t>Coding </a:t>
            </a:r>
            <a:endParaRPr/>
          </a:p>
          <a:p>
            <a:pPr indent="-342900" lvl="0" marL="457200" rtl="0" algn="l">
              <a:spcBef>
                <a:spcPts val="0"/>
              </a:spcBef>
              <a:spcAft>
                <a:spcPts val="0"/>
              </a:spcAft>
              <a:buSzPts val="1800"/>
              <a:buAutoNum type="arabicPeriod"/>
            </a:pPr>
            <a:r>
              <a:rPr lang="en"/>
              <a:t>Inspecting </a:t>
            </a:r>
            <a:endParaRPr/>
          </a:p>
          <a:p>
            <a:pPr indent="-342900" lvl="0" marL="457200" rtl="0" algn="l">
              <a:spcBef>
                <a:spcPts val="0"/>
              </a:spcBef>
              <a:spcAft>
                <a:spcPts val="0"/>
              </a:spcAft>
              <a:buSzPts val="1800"/>
              <a:buAutoNum type="arabicPeriod"/>
            </a:pPr>
            <a:r>
              <a:rPr lang="en"/>
              <a:t>Packaging </a:t>
            </a:r>
            <a:endParaRPr/>
          </a:p>
          <a:p>
            <a:pPr indent="-342900" lvl="0" marL="457200" rtl="0" algn="l">
              <a:spcBef>
                <a:spcPts val="0"/>
              </a:spcBef>
              <a:spcAft>
                <a:spcPts val="0"/>
              </a:spcAft>
              <a:buSzPts val="1800"/>
              <a:buAutoNum type="arabicPeriod"/>
            </a:pPr>
            <a:r>
              <a:rPr lang="en"/>
              <a:t>Warehousing and delivery </a:t>
            </a:r>
            <a:endParaRPr/>
          </a:p>
        </p:txBody>
      </p:sp>
      <p:pic>
        <p:nvPicPr>
          <p:cNvPr id="144" name="Google Shape;144;p26"/>
          <p:cNvPicPr preferRelativeResize="0"/>
          <p:nvPr/>
        </p:nvPicPr>
        <p:blipFill>
          <a:blip r:embed="rId3">
            <a:alphaModFix/>
          </a:blip>
          <a:stretch>
            <a:fillRect/>
          </a:stretch>
        </p:blipFill>
        <p:spPr>
          <a:xfrm>
            <a:off x="4017974" y="1152475"/>
            <a:ext cx="4549345" cy="3416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Ingredients </a:t>
            </a:r>
            <a:endParaRPr/>
          </a:p>
        </p:txBody>
      </p:sp>
      <p:sp>
        <p:nvSpPr>
          <p:cNvPr id="150" name="Google Shape;150;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Sugar : </a:t>
            </a:r>
            <a:r>
              <a:rPr lang="en"/>
              <a:t>Brazil , China , Columbia, Costa Rica , El Salvador </a:t>
            </a:r>
            <a:endParaRPr/>
          </a:p>
          <a:p>
            <a:pPr indent="0" lvl="0" marL="0" rtl="0" algn="l">
              <a:spcBef>
                <a:spcPts val="1600"/>
              </a:spcBef>
              <a:spcAft>
                <a:spcPts val="0"/>
              </a:spcAft>
              <a:buNone/>
            </a:pPr>
            <a:r>
              <a:rPr lang="en"/>
              <a:t>Caffeine: Brazil, Cameroon , China, Columbia , Ethiopia</a:t>
            </a:r>
            <a:endParaRPr/>
          </a:p>
          <a:p>
            <a:pPr indent="0" lvl="0" marL="0" rtl="0" algn="l">
              <a:spcBef>
                <a:spcPts val="1600"/>
              </a:spcBef>
              <a:spcAft>
                <a:spcPts val="0"/>
              </a:spcAft>
              <a:buNone/>
            </a:pPr>
            <a:r>
              <a:rPr lang="en"/>
              <a:t>Flavoring Mixture: Argentina, Australia , China, Mexico , Japan</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8"/>
          <p:cNvSpPr txBox="1"/>
          <p:nvPr>
            <p:ph type="title"/>
          </p:nvPr>
        </p:nvSpPr>
        <p:spPr>
          <a:xfrm>
            <a:off x="311700" y="969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Manufacturing and Distribution Policies</a:t>
            </a:r>
            <a:endParaRPr/>
          </a:p>
        </p:txBody>
      </p:sp>
      <p:sp>
        <p:nvSpPr>
          <p:cNvPr id="156" name="Google Shape;156;p28"/>
          <p:cNvSpPr txBox="1"/>
          <p:nvPr>
            <p:ph idx="1" type="body"/>
          </p:nvPr>
        </p:nvSpPr>
        <p:spPr>
          <a:xfrm>
            <a:off x="376150" y="669675"/>
            <a:ext cx="8660400" cy="432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Coca Cola operating requirements ( KORE ) manages requirements and specifications.The quality and safety of all systemwide operations are monitored and measured using the same standards.</a:t>
            </a:r>
            <a:endParaRPr/>
          </a:p>
          <a:p>
            <a:pPr indent="0" lvl="0" marL="0" rtl="0" algn="l">
              <a:spcBef>
                <a:spcPts val="1600"/>
              </a:spcBef>
              <a:spcAft>
                <a:spcPts val="0"/>
              </a:spcAft>
              <a:buNone/>
            </a:pPr>
            <a:r>
              <a:rPr lang="en"/>
              <a:t>Program helps identify and mitigate risks and drive improvements.Test and measure the quality attributes of beverages in modern laboratories at every step of production.</a:t>
            </a:r>
            <a:endParaRPr/>
          </a:p>
          <a:p>
            <a:pPr indent="0" lvl="0" marL="0" rtl="0" algn="l">
              <a:spcBef>
                <a:spcPts val="1600"/>
              </a:spcBef>
              <a:spcAft>
                <a:spcPts val="0"/>
              </a:spcAft>
              <a:buNone/>
            </a:pPr>
            <a:r>
              <a:rPr lang="en"/>
              <a:t>Performed in all of the countries and territories where product is produced and sold.</a:t>
            </a:r>
            <a:endParaRPr/>
          </a:p>
          <a:p>
            <a:pPr indent="0" lvl="0" marL="0" rtl="0" algn="l">
              <a:spcBef>
                <a:spcPts val="1600"/>
              </a:spcBef>
              <a:spcAft>
                <a:spcPts val="0"/>
              </a:spcAft>
              <a:buNone/>
            </a:pPr>
            <a:r>
              <a:rPr lang="en"/>
              <a:t>Global Food Safety Initiative(GFSI)- program requiring suppliers to achieve certification under the standards of the program.Strengthens the quality and food safety assurance processes of the supply base</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0000"/>
                </a:solidFill>
              </a:rPr>
              <a:t>Transportation</a:t>
            </a:r>
            <a:endParaRPr>
              <a:solidFill>
                <a:srgbClr val="FF0000"/>
              </a:solidFill>
            </a:endParaRPr>
          </a:p>
        </p:txBody>
      </p:sp>
      <p:sp>
        <p:nvSpPr>
          <p:cNvPr id="162" name="Google Shape;162;p29"/>
          <p:cNvSpPr txBox="1"/>
          <p:nvPr>
            <p:ph idx="1" type="body"/>
          </p:nvPr>
        </p:nvSpPr>
        <p:spPr>
          <a:xfrm>
            <a:off x="311700" y="1152475"/>
            <a:ext cx="8520600" cy="3416400"/>
          </a:xfrm>
          <a:prstGeom prst="rect">
            <a:avLst/>
          </a:prstGeom>
          <a:gradFill>
            <a:gsLst>
              <a:gs pos="0">
                <a:srgbClr val="DB0000"/>
              </a:gs>
              <a:gs pos="100000">
                <a:srgbClr val="540303"/>
              </a:gs>
            </a:gsLst>
            <a:lin ang="5400012" scaled="0"/>
          </a:gra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3F3F3"/>
                </a:solidFill>
              </a:rPr>
              <a:t>Tribe Transportation</a:t>
            </a:r>
            <a:endParaRPr>
              <a:solidFill>
                <a:srgbClr val="F3F3F3"/>
              </a:solidFill>
            </a:endParaRPr>
          </a:p>
          <a:p>
            <a:pPr indent="0" lvl="0" marL="0" rtl="0" algn="l">
              <a:spcBef>
                <a:spcPts val="1600"/>
              </a:spcBef>
              <a:spcAft>
                <a:spcPts val="0"/>
              </a:spcAft>
              <a:buNone/>
            </a:pPr>
            <a:r>
              <a:rPr lang="en">
                <a:solidFill>
                  <a:srgbClr val="F3F3F3"/>
                </a:solidFill>
              </a:rPr>
              <a:t>Tribe transportation’s partnership with Coca Cola </a:t>
            </a:r>
            <a:endParaRPr>
              <a:solidFill>
                <a:srgbClr val="F3F3F3"/>
              </a:solidFill>
            </a:endParaRPr>
          </a:p>
          <a:p>
            <a:pPr indent="0" lvl="0" marL="0" rtl="0" algn="l">
              <a:spcBef>
                <a:spcPts val="1600"/>
              </a:spcBef>
              <a:spcAft>
                <a:spcPts val="0"/>
              </a:spcAft>
              <a:buNone/>
            </a:pPr>
            <a:r>
              <a:rPr lang="en">
                <a:solidFill>
                  <a:srgbClr val="EFEFEF"/>
                </a:solidFill>
              </a:rPr>
              <a:t>Tribe has delivered Coke products to 236 cities in 42 states. In central Florida, its work hauling products from Minute Maid, Simply Orange, Powerade and vitamin water has helped the company attract more drivers in the region, which is one of its largest hiring bases.</a:t>
            </a:r>
            <a:endParaRPr>
              <a:solidFill>
                <a:srgbClr val="EFEFEF"/>
              </a:solidFill>
            </a:endParaRPr>
          </a:p>
          <a:p>
            <a:pPr indent="0" lvl="0" marL="0" rtl="0" algn="l">
              <a:spcBef>
                <a:spcPts val="1600"/>
              </a:spcBef>
              <a:spcAft>
                <a:spcPts val="1600"/>
              </a:spcAft>
              <a:buNone/>
            </a:pPr>
            <a:r>
              <a:rPr lang="en"/>
              <a:t>Additional Fact : Delivery Driver for Coca Cola company would earn about $18 $29 dollars per hour.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Trade Disputes </a:t>
            </a:r>
            <a:endParaRPr/>
          </a:p>
        </p:txBody>
      </p:sp>
      <p:sp>
        <p:nvSpPr>
          <p:cNvPr id="168" name="Google Shape;168;p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The two companies have a strategic partnership, which restricts Coke from encroaching on Monster’s core product line.As part of their original agreement, Coca-Cola agreed not to compete in the energy drink category with certain exceptions, a provision of the partnership that Monster now claims Coca-Cola is violating.Coca-Cola has been clear that it prefers having an equity investment in Monster over outright ownership, but Monster’s shares have still been trading with a takeover premium, they said.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you can do </a:t>
            </a:r>
            <a:endParaRPr/>
          </a:p>
        </p:txBody>
      </p:sp>
      <p:sp>
        <p:nvSpPr>
          <p:cNvPr id="174" name="Google Shape;174;p31"/>
          <p:cNvSpPr txBox="1"/>
          <p:nvPr>
            <p:ph idx="1" type="body"/>
          </p:nvPr>
        </p:nvSpPr>
        <p:spPr>
          <a:xfrm>
            <a:off x="311700" y="1152475"/>
            <a:ext cx="6324000" cy="318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https://ramapo.sodexomyway.com/contact/feedback</a:t>
            </a:r>
            <a:r>
              <a:rPr lang="en"/>
              <a:t> </a:t>
            </a:r>
            <a:endParaRPr/>
          </a:p>
          <a:p>
            <a:pPr indent="0" lvl="0" marL="0" rtl="0" algn="l">
              <a:spcBef>
                <a:spcPts val="1600"/>
              </a:spcBef>
              <a:spcAft>
                <a:spcPts val="0"/>
              </a:spcAft>
              <a:buNone/>
            </a:pPr>
            <a:r>
              <a:rPr lang="en" u="sng">
                <a:solidFill>
                  <a:schemeClr val="hlink"/>
                </a:solidFill>
                <a:hlinkClick r:id="rId4"/>
              </a:rPr>
              <a:t>https://www.greenpeace.org.uk/what-we-do/oceans/coke/</a:t>
            </a:r>
            <a:r>
              <a:rPr lang="en"/>
              <a:t> </a:t>
            </a:r>
            <a:endParaRPr/>
          </a:p>
          <a:p>
            <a:pPr indent="0" lvl="0" marL="0" rtl="0" algn="l">
              <a:spcBef>
                <a:spcPts val="1600"/>
              </a:spcBef>
              <a:spcAft>
                <a:spcPts val="1600"/>
              </a:spcAft>
              <a:buNone/>
            </a:pPr>
            <a:r>
              <a:rPr lang="en"/>
              <a:t>Up to 12 million tonnes of plastic is entering the oceans every year. This is affecting sea life – one in 3 turtles and 90% of seabirds are now estimated to have ingested plastic. Plastic is even ending up in the seafood on our plates.</a:t>
            </a:r>
            <a:br>
              <a:rPr lang="en"/>
            </a:br>
            <a:r>
              <a:rPr lang="en"/>
              <a:t>Coca-Cola produces an estimated 100 billion throwaway plastic bottles every year – and billions of these will end up on beaches, in landfill and in the sea.</a:t>
            </a:r>
            <a:endParaRPr/>
          </a:p>
        </p:txBody>
      </p:sp>
      <p:pic>
        <p:nvPicPr>
          <p:cNvPr id="175" name="Google Shape;175;p31"/>
          <p:cNvPicPr preferRelativeResize="0"/>
          <p:nvPr/>
        </p:nvPicPr>
        <p:blipFill>
          <a:blip r:embed="rId5">
            <a:alphaModFix/>
          </a:blip>
          <a:stretch>
            <a:fillRect/>
          </a:stretch>
        </p:blipFill>
        <p:spPr>
          <a:xfrm>
            <a:off x="6635710" y="445025"/>
            <a:ext cx="2380566" cy="39291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Where is </a:t>
            </a:r>
            <a:r>
              <a:rPr lang="en">
                <a:latin typeface="Lobster"/>
                <a:ea typeface="Lobster"/>
                <a:cs typeface="Lobster"/>
                <a:sym typeface="Lobster"/>
              </a:rPr>
              <a:t>Coca Cola</a:t>
            </a:r>
            <a:r>
              <a:rPr lang="en"/>
              <a:t> produced?</a:t>
            </a:r>
            <a:endParaRPr/>
          </a:p>
        </p:txBody>
      </p:sp>
      <p:sp>
        <p:nvSpPr>
          <p:cNvPr id="62" name="Google Shape;62;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FF0000"/>
              </a:buClr>
              <a:buSzPts val="1800"/>
              <a:buChar char="●"/>
            </a:pPr>
            <a:r>
              <a:rPr lang="en">
                <a:solidFill>
                  <a:srgbClr val="FF0000"/>
                </a:solidFill>
              </a:rPr>
              <a:t>Founded in 1892 by John Stith Pemberton</a:t>
            </a:r>
            <a:endParaRPr>
              <a:solidFill>
                <a:srgbClr val="FF0000"/>
              </a:solidFill>
            </a:endParaRPr>
          </a:p>
          <a:p>
            <a:pPr indent="-342900" lvl="0" marL="457200" rtl="0" algn="l">
              <a:spcBef>
                <a:spcPts val="0"/>
              </a:spcBef>
              <a:spcAft>
                <a:spcPts val="0"/>
              </a:spcAft>
              <a:buClr>
                <a:srgbClr val="FF0000"/>
              </a:buClr>
              <a:buSzPts val="1800"/>
              <a:buChar char="●"/>
            </a:pPr>
            <a:r>
              <a:rPr lang="en">
                <a:solidFill>
                  <a:srgbClr val="FF0000"/>
                </a:solidFill>
              </a:rPr>
              <a:t>The Coca Cola company is an American corporation that was originally manufactured in Atlanta, Georgia.</a:t>
            </a:r>
            <a:endParaRPr>
              <a:solidFill>
                <a:srgbClr val="FF0000"/>
              </a:solidFill>
            </a:endParaRPr>
          </a:p>
          <a:p>
            <a:pPr indent="-342900" lvl="0" marL="457200" rtl="0" algn="l">
              <a:spcBef>
                <a:spcPts val="0"/>
              </a:spcBef>
              <a:spcAft>
                <a:spcPts val="0"/>
              </a:spcAft>
              <a:buClr>
                <a:srgbClr val="FF0000"/>
              </a:buClr>
              <a:buSzPts val="1800"/>
              <a:buChar char="●"/>
            </a:pPr>
            <a:r>
              <a:rPr lang="en">
                <a:solidFill>
                  <a:srgbClr val="FF0000"/>
                </a:solidFill>
              </a:rPr>
              <a:t>The Coca Cola company has up to 900 bottling and manufacturing facilities all over the world.          </a:t>
            </a:r>
            <a:endParaRPr>
              <a:solidFill>
                <a:srgbClr val="FF0000"/>
              </a:solidFill>
            </a:endParaRPr>
          </a:p>
          <a:p>
            <a:pPr indent="-342900" lvl="0" marL="457200" rtl="0" algn="l">
              <a:spcBef>
                <a:spcPts val="0"/>
              </a:spcBef>
              <a:spcAft>
                <a:spcPts val="0"/>
              </a:spcAft>
              <a:buClr>
                <a:srgbClr val="FF0000"/>
              </a:buClr>
              <a:buSzPts val="1800"/>
              <a:buChar char="●"/>
            </a:pPr>
            <a:r>
              <a:rPr lang="en">
                <a:solidFill>
                  <a:srgbClr val="FF0000"/>
                </a:solidFill>
              </a:rPr>
              <a:t>( Ex: Europe, Latin America, Middle East, Africa, etc.)     </a:t>
            </a:r>
            <a:endParaRPr>
              <a:solidFill>
                <a:srgbClr val="FF0000"/>
              </a:solidFill>
            </a:endParaRPr>
          </a:p>
          <a:p>
            <a:pPr indent="-342900" lvl="0" marL="457200" rtl="0" algn="l">
              <a:spcBef>
                <a:spcPts val="0"/>
              </a:spcBef>
              <a:spcAft>
                <a:spcPts val="0"/>
              </a:spcAft>
              <a:buClr>
                <a:srgbClr val="FF0000"/>
              </a:buClr>
              <a:buSzPts val="1800"/>
              <a:buChar char="●"/>
            </a:pPr>
            <a:r>
              <a:rPr lang="en">
                <a:solidFill>
                  <a:srgbClr val="FF0000"/>
                </a:solidFill>
              </a:rPr>
              <a:t>The coca leaf is grown as a cash crop in Argentine Northwest, Bolivia, Colombia, Ecuador, and Peru.       </a:t>
            </a:r>
            <a:endParaRPr>
              <a:solidFill>
                <a:srgbClr val="FF0000"/>
              </a:solidFill>
            </a:endParaRPr>
          </a:p>
          <a:p>
            <a:pPr indent="-342900" lvl="1" marL="914400" rtl="0" algn="l">
              <a:spcBef>
                <a:spcPts val="0"/>
              </a:spcBef>
              <a:spcAft>
                <a:spcPts val="0"/>
              </a:spcAft>
              <a:buClr>
                <a:srgbClr val="FF0000"/>
              </a:buClr>
              <a:buSzPts val="1800"/>
              <a:buChar char="○"/>
            </a:pPr>
            <a:r>
              <a:rPr lang="en" sz="1800">
                <a:solidFill>
                  <a:srgbClr val="FF0000"/>
                </a:solidFill>
              </a:rPr>
              <a:t>Coca cola is flavored with a non-narcotic extract from the coca, the plant from which cocaine is derived.</a:t>
            </a:r>
            <a:endParaRPr sz="1800">
              <a:solidFill>
                <a:srgbClr val="FF0000"/>
              </a:solidFill>
            </a:endParaRPr>
          </a:p>
          <a:p>
            <a:pPr indent="0" lvl="0" marL="0" rtl="0" algn="l">
              <a:spcBef>
                <a:spcPts val="1600"/>
              </a:spcBef>
              <a:spcAft>
                <a:spcPts val="1600"/>
              </a:spcAft>
              <a:buNone/>
            </a:pPr>
            <a:r>
              <a:rPr lang="en" sz="2400">
                <a:solidFill>
                  <a:srgbClr val="FF0000"/>
                </a:solidFill>
              </a:rPr>
              <a:t>                       </a:t>
            </a:r>
            <a:endParaRPr sz="2400">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Work cited </a:t>
            </a:r>
            <a:endParaRPr/>
          </a:p>
        </p:txBody>
      </p:sp>
      <p:sp>
        <p:nvSpPr>
          <p:cNvPr id="181" name="Google Shape;181;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https://www.washingtonpost.com/news/business/wp/2018/05/31/how-coca-cola-came-to-terms-with-its-own-water-crisis/?noredirect=on&amp;utm_term=.8ad488bfce12</a:t>
            </a:r>
            <a:endParaRPr/>
          </a:p>
          <a:p>
            <a:pPr indent="0" lvl="0" marL="0" rtl="0" algn="l">
              <a:spcBef>
                <a:spcPts val="1600"/>
              </a:spcBef>
              <a:spcAft>
                <a:spcPts val="0"/>
              </a:spcAft>
              <a:buNone/>
            </a:pPr>
            <a:r>
              <a:rPr lang="en" u="sng">
                <a:solidFill>
                  <a:schemeClr val="hlink"/>
                </a:solidFill>
                <a:hlinkClick r:id="rId4"/>
              </a:rPr>
              <a:t>https://www.statista.com/statistics/233371/net-operating-revenues-of-the-coca-cola-company-worldwide/</a:t>
            </a:r>
            <a:endParaRPr/>
          </a:p>
          <a:p>
            <a:pPr indent="0" lvl="0" marL="0" rtl="0" algn="l">
              <a:spcBef>
                <a:spcPts val="1600"/>
              </a:spcBef>
              <a:spcAft>
                <a:spcPts val="0"/>
              </a:spcAft>
              <a:buNone/>
            </a:pPr>
            <a:r>
              <a:rPr lang="en" u="sng">
                <a:solidFill>
                  <a:schemeClr val="hlink"/>
                </a:solidFill>
                <a:hlinkClick r:id="rId5"/>
              </a:rPr>
              <a:t>http://killercoke.org/campus_activism.php</a:t>
            </a:r>
            <a:r>
              <a:rPr lang="en"/>
              <a:t> </a:t>
            </a:r>
            <a:endParaRPr/>
          </a:p>
          <a:p>
            <a:pPr indent="0" lvl="0" marL="0" rtl="0" algn="l">
              <a:spcBef>
                <a:spcPts val="1600"/>
              </a:spcBef>
              <a:spcAft>
                <a:spcPts val="1600"/>
              </a:spcAft>
              <a:buNone/>
            </a:pPr>
            <a:r>
              <a:rPr lang="en" u="sng">
                <a:solidFill>
                  <a:schemeClr val="hlink"/>
                </a:solidFill>
                <a:hlinkClick r:id="rId6"/>
              </a:rPr>
              <a:t>https://waronwant.org/media/coca-cola-drinking-world-dry</a:t>
            </a:r>
            <a:r>
              <a:rPr lang="en"/>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obster"/>
                <a:ea typeface="Lobster"/>
                <a:cs typeface="Lobster"/>
                <a:sym typeface="Lobster"/>
              </a:rPr>
              <a:t>Coca Cola imports</a:t>
            </a:r>
            <a:endParaRPr/>
          </a:p>
        </p:txBody>
      </p:sp>
      <p:sp>
        <p:nvSpPr>
          <p:cNvPr id="68" name="Google Shape;68;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FF0000"/>
              </a:buClr>
              <a:buSzPts val="1800"/>
              <a:buChar char="●"/>
            </a:pPr>
            <a:r>
              <a:rPr lang="en" sz="2400">
                <a:solidFill>
                  <a:srgbClr val="FF0000"/>
                </a:solidFill>
              </a:rPr>
              <a:t> </a:t>
            </a:r>
            <a:r>
              <a:rPr lang="en">
                <a:solidFill>
                  <a:srgbClr val="FF0000"/>
                </a:solidFill>
              </a:rPr>
              <a:t>According to the site of worldtradedaily.com , Coca Cola imported 1.4 billion dollars worth of product from December 2010 to December 2011. 11,003 shipments carried the products to the United States, 11,001 came from Puerto Rico. ( the major source of coca cola imports to the U.S. in 2011.)</a:t>
            </a:r>
            <a:endParaRPr>
              <a:solidFill>
                <a:srgbClr val="FF0000"/>
              </a:solidFill>
            </a:endParaRPr>
          </a:p>
          <a:p>
            <a:pPr indent="0" lvl="0" marL="457200" rtl="0" algn="l">
              <a:spcBef>
                <a:spcPts val="1600"/>
              </a:spcBef>
              <a:spcAft>
                <a:spcPts val="1600"/>
              </a:spcAft>
              <a:buNone/>
            </a:pPr>
            <a:r>
              <a:t/>
            </a:r>
            <a:endParaRPr>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obster"/>
                <a:ea typeface="Lobster"/>
                <a:cs typeface="Lobster"/>
                <a:sym typeface="Lobster"/>
              </a:rPr>
              <a:t>Coca-Cola</a:t>
            </a:r>
            <a:r>
              <a:rPr lang="en"/>
              <a:t> beverages and products:</a:t>
            </a:r>
            <a:endParaRPr/>
          </a:p>
        </p:txBody>
      </p:sp>
      <p:sp>
        <p:nvSpPr>
          <p:cNvPr id="74" name="Google Shape;74;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0000"/>
                </a:solidFill>
              </a:rPr>
              <a:t>Coca Cola company is the world’s largest beverage company. </a:t>
            </a:r>
            <a:endParaRPr sz="2400">
              <a:solidFill>
                <a:srgbClr val="FF0000"/>
              </a:solidFill>
            </a:endParaRPr>
          </a:p>
          <a:p>
            <a:pPr indent="0" lvl="0" marL="0" rtl="0" algn="l">
              <a:spcBef>
                <a:spcPts val="1600"/>
              </a:spcBef>
              <a:spcAft>
                <a:spcPts val="0"/>
              </a:spcAft>
              <a:buNone/>
            </a:pPr>
            <a:r>
              <a:rPr lang="en" sz="2400">
                <a:solidFill>
                  <a:srgbClr val="FF0000"/>
                </a:solidFill>
              </a:rPr>
              <a:t>It owns brands including Diet Coke, Coca-Cola Zero, Fanta, Sprite, Dasani, Vitamin water, powerade, minute maid, etc.</a:t>
            </a:r>
            <a:endParaRPr sz="2400">
              <a:solidFill>
                <a:srgbClr val="FF0000"/>
              </a:solidFill>
            </a:endParaRPr>
          </a:p>
          <a:p>
            <a:pPr indent="0" lvl="0" marL="0" rtl="0" algn="l">
              <a:spcBef>
                <a:spcPts val="1600"/>
              </a:spcBef>
              <a:spcAft>
                <a:spcPts val="1600"/>
              </a:spcAft>
              <a:buNone/>
            </a:pPr>
            <a:r>
              <a:rPr lang="en" sz="2400">
                <a:solidFill>
                  <a:srgbClr val="FF0000"/>
                </a:solidFill>
              </a:rPr>
              <a:t>It has contracts with Mcdonalds, Subway, and Burger King.</a:t>
            </a:r>
            <a:endParaRPr sz="240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Coca-Cola’s net operating revenues</a:t>
            </a:r>
            <a:endParaRPr/>
          </a:p>
          <a:p>
            <a:pPr indent="0" lvl="0" marL="0" rtl="0" algn="l">
              <a:spcBef>
                <a:spcPts val="0"/>
              </a:spcBef>
              <a:spcAft>
                <a:spcPts val="0"/>
              </a:spcAft>
              <a:buNone/>
            </a:pPr>
            <a:r>
              <a:t/>
            </a:r>
            <a:endParaRPr/>
          </a:p>
        </p:txBody>
      </p:sp>
      <p:sp>
        <p:nvSpPr>
          <p:cNvPr id="80" name="Google Shape;80;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0000"/>
                </a:solidFill>
              </a:rPr>
              <a:t>Net revenue by year</a:t>
            </a:r>
            <a:endParaRPr sz="2400">
              <a:solidFill>
                <a:srgbClr val="FF0000"/>
              </a:solidFill>
            </a:endParaRPr>
          </a:p>
          <a:p>
            <a:pPr indent="-381000" lvl="0" marL="457200" rtl="0" algn="l">
              <a:spcBef>
                <a:spcPts val="1600"/>
              </a:spcBef>
              <a:spcAft>
                <a:spcPts val="0"/>
              </a:spcAft>
              <a:buClr>
                <a:srgbClr val="FF0000"/>
              </a:buClr>
              <a:buSzPts val="2400"/>
              <a:buAutoNum type="arabicPeriod"/>
            </a:pPr>
            <a:r>
              <a:rPr lang="en" sz="2400">
                <a:solidFill>
                  <a:srgbClr val="FF0000"/>
                </a:solidFill>
              </a:rPr>
              <a:t>2017: 35.41</a:t>
            </a:r>
            <a:endParaRPr sz="2400">
              <a:solidFill>
                <a:srgbClr val="FF0000"/>
              </a:solidFill>
            </a:endParaRPr>
          </a:p>
          <a:p>
            <a:pPr indent="-381000" lvl="0" marL="457200" rtl="0" algn="l">
              <a:spcBef>
                <a:spcPts val="0"/>
              </a:spcBef>
              <a:spcAft>
                <a:spcPts val="0"/>
              </a:spcAft>
              <a:buClr>
                <a:srgbClr val="FF0000"/>
              </a:buClr>
              <a:buSzPts val="2400"/>
              <a:buAutoNum type="arabicPeriod"/>
            </a:pPr>
            <a:r>
              <a:rPr lang="en" sz="2400">
                <a:solidFill>
                  <a:srgbClr val="FF0000"/>
                </a:solidFill>
              </a:rPr>
              <a:t>2016: 41.86</a:t>
            </a:r>
            <a:endParaRPr sz="2400">
              <a:solidFill>
                <a:srgbClr val="FF0000"/>
              </a:solidFill>
            </a:endParaRPr>
          </a:p>
          <a:p>
            <a:pPr indent="-381000" lvl="0" marL="457200" rtl="0" algn="l">
              <a:spcBef>
                <a:spcPts val="0"/>
              </a:spcBef>
              <a:spcAft>
                <a:spcPts val="0"/>
              </a:spcAft>
              <a:buClr>
                <a:srgbClr val="FF0000"/>
              </a:buClr>
              <a:buSzPts val="2400"/>
              <a:buAutoNum type="arabicPeriod"/>
            </a:pPr>
            <a:r>
              <a:rPr lang="en" sz="2400">
                <a:solidFill>
                  <a:srgbClr val="FF0000"/>
                </a:solidFill>
              </a:rPr>
              <a:t>2015: 44.29</a:t>
            </a:r>
            <a:endParaRPr sz="2400">
              <a:solidFill>
                <a:srgbClr val="FF0000"/>
              </a:solidFill>
            </a:endParaRPr>
          </a:p>
          <a:p>
            <a:pPr indent="-381000" lvl="0" marL="457200" rtl="0" algn="l">
              <a:spcBef>
                <a:spcPts val="0"/>
              </a:spcBef>
              <a:spcAft>
                <a:spcPts val="0"/>
              </a:spcAft>
              <a:buClr>
                <a:srgbClr val="FF0000"/>
              </a:buClr>
              <a:buSzPts val="2400"/>
              <a:buAutoNum type="arabicPeriod"/>
            </a:pPr>
            <a:r>
              <a:rPr lang="en" sz="2400">
                <a:solidFill>
                  <a:srgbClr val="FF0000"/>
                </a:solidFill>
              </a:rPr>
              <a:t>2014: 46</a:t>
            </a:r>
            <a:endParaRPr sz="2400">
              <a:solidFill>
                <a:srgbClr val="FF0000"/>
              </a:solidFill>
            </a:endParaRPr>
          </a:p>
          <a:p>
            <a:pPr indent="0" lvl="0" marL="0" rtl="0" algn="l">
              <a:spcBef>
                <a:spcPts val="1600"/>
              </a:spcBef>
              <a:spcAft>
                <a:spcPts val="1600"/>
              </a:spcAft>
              <a:buNone/>
            </a:pPr>
            <a:r>
              <a:rPr lang="en" sz="2400">
                <a:solidFill>
                  <a:srgbClr val="FF0000"/>
                </a:solidFill>
              </a:rPr>
              <a:t>( in billion U.S dollars )</a:t>
            </a:r>
            <a:endParaRPr sz="240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Coca-Cola</a:t>
            </a:r>
            <a:endParaRPr/>
          </a:p>
        </p:txBody>
      </p:sp>
      <p:sp>
        <p:nvSpPr>
          <p:cNvPr id="86" name="Google Shape;86;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rPr>
              <a:t>In 2017, the company employed some 61.8 thousand people worldwide.</a:t>
            </a:r>
            <a:endParaRPr>
              <a:solidFill>
                <a:srgbClr val="FF0000"/>
              </a:solidFill>
            </a:endParaRPr>
          </a:p>
          <a:p>
            <a:pPr indent="0" lvl="0" marL="0" rtl="0" algn="l">
              <a:spcBef>
                <a:spcPts val="1600"/>
              </a:spcBef>
              <a:spcAft>
                <a:spcPts val="0"/>
              </a:spcAft>
              <a:buNone/>
            </a:pPr>
            <a:r>
              <a:rPr lang="en">
                <a:solidFill>
                  <a:srgbClr val="FF0000"/>
                </a:solidFill>
              </a:rPr>
              <a:t>Revenue amounted to about 35 billion dollars worldwide in 2017.</a:t>
            </a:r>
            <a:endParaRPr>
              <a:solidFill>
                <a:srgbClr val="FF0000"/>
              </a:solidFill>
            </a:endParaRPr>
          </a:p>
          <a:p>
            <a:pPr indent="0" lvl="0" marL="0" rtl="0" algn="l">
              <a:spcBef>
                <a:spcPts val="1600"/>
              </a:spcBef>
              <a:spcAft>
                <a:spcPts val="0"/>
              </a:spcAft>
              <a:buNone/>
            </a:pPr>
            <a:r>
              <a:rPr lang="en">
                <a:solidFill>
                  <a:srgbClr val="FF0000"/>
                </a:solidFill>
              </a:rPr>
              <a:t>Controversies:</a:t>
            </a:r>
            <a:endParaRPr>
              <a:solidFill>
                <a:srgbClr val="FF0000"/>
              </a:solidFill>
            </a:endParaRPr>
          </a:p>
          <a:p>
            <a:pPr indent="0" lvl="0" marL="0" rtl="0" algn="l">
              <a:spcBef>
                <a:spcPts val="1600"/>
              </a:spcBef>
              <a:spcAft>
                <a:spcPts val="1600"/>
              </a:spcAft>
              <a:buNone/>
            </a:pPr>
            <a:r>
              <a:rPr lang="en">
                <a:solidFill>
                  <a:srgbClr val="FF0000"/>
                </a:solidFill>
              </a:rPr>
              <a:t>Coca-Cola was blamed for depleting the local supply of water in Kerala, India, even in communities it did not have operations, although coca-cola said the facts proved otherwise. Coca-Cola was challenged regarding its water stewardship in india and elsewhere, it then initiated a risk assessment. Water infrastructures came as a resolution and coca-cola then committed to fully replace the water it uses in its finished products.</a:t>
            </a:r>
            <a:endParaRPr>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9"/>
          <p:cNvSpPr txBox="1"/>
          <p:nvPr>
            <p:ph type="title"/>
          </p:nvPr>
        </p:nvSpPr>
        <p:spPr>
          <a:xfrm>
            <a:off x="311700" y="445025"/>
            <a:ext cx="8520600" cy="572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3F3F3"/>
                </a:solidFill>
              </a:rPr>
              <a:t>Production Process</a:t>
            </a:r>
            <a:endParaRPr>
              <a:solidFill>
                <a:srgbClr val="F3F3F3"/>
              </a:solidFill>
            </a:endParaRPr>
          </a:p>
        </p:txBody>
      </p:sp>
      <p:sp>
        <p:nvSpPr>
          <p:cNvPr id="92" name="Google Shape;92;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200">
                <a:solidFill>
                  <a:srgbClr val="F3F3F3"/>
                </a:solidFill>
              </a:rPr>
              <a:t>In today’s production the company Coca Cola uses de-cocainized versions of the leaves (called spent coca leaves) as flavoring. </a:t>
            </a:r>
            <a:endParaRPr sz="1200">
              <a:solidFill>
                <a:srgbClr val="F3F3F3"/>
              </a:solidFill>
            </a:endParaRPr>
          </a:p>
          <a:p>
            <a:pPr indent="0" lvl="0" marL="0" rtl="0" algn="l">
              <a:lnSpc>
                <a:spcPct val="150000"/>
              </a:lnSpc>
              <a:spcBef>
                <a:spcPts val="1600"/>
              </a:spcBef>
              <a:spcAft>
                <a:spcPts val="0"/>
              </a:spcAft>
              <a:buNone/>
            </a:pPr>
            <a:r>
              <a:rPr lang="en" sz="1200">
                <a:solidFill>
                  <a:srgbClr val="F3F3F3"/>
                </a:solidFill>
              </a:rPr>
              <a:t>There is only one company in the United States that processes coca leaves; that company is the Stepan Company of Maywood, New Jersey. This company legally produces cocaine for use in pharmaceuticals and then sells the unspent coca leaves for use in Coca-Cola.The plant grows almost exclusively in northern and western South America.</a:t>
            </a:r>
            <a:endParaRPr sz="1200">
              <a:solidFill>
                <a:srgbClr val="F3F3F3"/>
              </a:solidFill>
            </a:endParaRPr>
          </a:p>
          <a:p>
            <a:pPr indent="0" lvl="0" marL="0" rtl="0" algn="l">
              <a:lnSpc>
                <a:spcPct val="150000"/>
              </a:lnSpc>
              <a:spcBef>
                <a:spcPts val="2100"/>
              </a:spcBef>
              <a:spcAft>
                <a:spcPts val="0"/>
              </a:spcAft>
              <a:buClr>
                <a:srgbClr val="000000"/>
              </a:buClr>
              <a:buSzPts val="1100"/>
              <a:buFont typeface="Arial"/>
              <a:buNone/>
            </a:pPr>
            <a:r>
              <a:rPr lang="en" sz="1200">
                <a:solidFill>
                  <a:srgbClr val="F3F3F3"/>
                </a:solidFill>
              </a:rPr>
              <a:t>The coca plant grows best in the mountain and jungle areas of these countries.The hand picked coca leaves are soaked in gasoline and other chemicals to extract the coca base from the leaves in industrial-sized drums. Then the base is poured into brick molds. The water is pressed out, leaving a hard, easy-to-handle brick containing about 50 percent cocaine. The bricks are sent to collection points where they are shipped to markets in the U.S. and other countries.</a:t>
            </a:r>
            <a:endParaRPr sz="1200">
              <a:solidFill>
                <a:srgbClr val="F3F3F3"/>
              </a:solidFill>
            </a:endParaRPr>
          </a:p>
          <a:p>
            <a:pPr indent="0" lvl="0" marL="0" rtl="0" algn="l">
              <a:lnSpc>
                <a:spcPct val="150000"/>
              </a:lnSpc>
              <a:spcBef>
                <a:spcPts val="2100"/>
              </a:spcBef>
              <a:spcAft>
                <a:spcPts val="0"/>
              </a:spcAft>
              <a:buClr>
                <a:srgbClr val="000000"/>
              </a:buClr>
              <a:buSzPts val="1100"/>
              <a:buFont typeface="Arial"/>
              <a:buNone/>
            </a:pPr>
            <a:r>
              <a:rPr lang="en" sz="1100" u="sng">
                <a:solidFill>
                  <a:schemeClr val="hlink"/>
                </a:solidFill>
                <a:hlinkClick r:id="rId3"/>
              </a:rPr>
              <a:t>https://www.youtube.com/watch?v=heQ-fAE8k2E</a:t>
            </a:r>
            <a:endParaRPr sz="1200">
              <a:solidFill>
                <a:srgbClr val="F3F3F3"/>
              </a:solidFill>
            </a:endParaRPr>
          </a:p>
          <a:p>
            <a:pPr indent="0" lvl="0" marL="0" rtl="0" algn="l">
              <a:lnSpc>
                <a:spcPct val="150000"/>
              </a:lnSpc>
              <a:spcBef>
                <a:spcPts val="2100"/>
              </a:spcBef>
              <a:spcAft>
                <a:spcPts val="0"/>
              </a:spcAft>
              <a:buClr>
                <a:srgbClr val="000000"/>
              </a:buClr>
              <a:buSzPts val="1100"/>
              <a:buFont typeface="Arial"/>
              <a:buNone/>
            </a:pPr>
            <a:r>
              <a:t/>
            </a:r>
            <a:endParaRPr sz="1200">
              <a:solidFill>
                <a:srgbClr val="F3F3F3"/>
              </a:solidFill>
            </a:endParaRPr>
          </a:p>
          <a:p>
            <a:pPr indent="0" lvl="0" marL="0" rtl="0" algn="l">
              <a:spcBef>
                <a:spcPts val="2100"/>
              </a:spcBef>
              <a:spcAft>
                <a:spcPts val="0"/>
              </a:spcAft>
              <a:buClr>
                <a:srgbClr val="000000"/>
              </a:buClr>
              <a:buSzPts val="1100"/>
              <a:buFont typeface="Arial"/>
              <a:buNone/>
            </a:pPr>
            <a:r>
              <a:t/>
            </a:r>
            <a:endParaRPr sz="1200">
              <a:solidFill>
                <a:srgbClr val="373333"/>
              </a:solidFill>
            </a:endParaRPr>
          </a:p>
          <a:p>
            <a:pPr indent="0" lvl="0" marL="0" rtl="0" algn="l">
              <a:spcBef>
                <a:spcPts val="0"/>
              </a:spcBef>
              <a:spcAft>
                <a:spcPts val="1600"/>
              </a:spcAft>
              <a:buNone/>
            </a:pPr>
            <a:r>
              <a:t/>
            </a:r>
            <a:endParaRPr sz="1200"/>
          </a:p>
        </p:txBody>
      </p:sp>
      <p:pic>
        <p:nvPicPr>
          <p:cNvPr id="93" name="Google Shape;93;p19"/>
          <p:cNvPicPr preferRelativeResize="0"/>
          <p:nvPr/>
        </p:nvPicPr>
        <p:blipFill>
          <a:blip r:embed="rId4">
            <a:alphaModFix/>
          </a:blip>
          <a:stretch>
            <a:fillRect/>
          </a:stretch>
        </p:blipFill>
        <p:spPr>
          <a:xfrm>
            <a:off x="4879398" y="280135"/>
            <a:ext cx="3553950" cy="902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pic>
        <p:nvPicPr>
          <p:cNvPr id="98" name="Google Shape;98;p20"/>
          <p:cNvPicPr preferRelativeResize="0"/>
          <p:nvPr/>
        </p:nvPicPr>
        <p:blipFill>
          <a:blip r:embed="rId3">
            <a:alphaModFix/>
          </a:blip>
          <a:stretch>
            <a:fillRect/>
          </a:stretch>
        </p:blipFill>
        <p:spPr>
          <a:xfrm>
            <a:off x="660400" y="323900"/>
            <a:ext cx="3086100" cy="2925650"/>
          </a:xfrm>
          <a:prstGeom prst="rect">
            <a:avLst/>
          </a:prstGeom>
          <a:noFill/>
          <a:ln>
            <a:noFill/>
          </a:ln>
        </p:spPr>
      </p:pic>
      <p:pic>
        <p:nvPicPr>
          <p:cNvPr id="99" name="Google Shape;99;p20"/>
          <p:cNvPicPr preferRelativeResize="0"/>
          <p:nvPr/>
        </p:nvPicPr>
        <p:blipFill>
          <a:blip r:embed="rId4">
            <a:alphaModFix/>
          </a:blip>
          <a:stretch>
            <a:fillRect/>
          </a:stretch>
        </p:blipFill>
        <p:spPr>
          <a:xfrm>
            <a:off x="3990125" y="173625"/>
            <a:ext cx="4037101" cy="2689225"/>
          </a:xfrm>
          <a:prstGeom prst="rect">
            <a:avLst/>
          </a:prstGeom>
          <a:noFill/>
          <a:ln>
            <a:noFill/>
          </a:ln>
        </p:spPr>
      </p:pic>
      <p:pic>
        <p:nvPicPr>
          <p:cNvPr id="100" name="Google Shape;100;p20"/>
          <p:cNvPicPr preferRelativeResize="0"/>
          <p:nvPr/>
        </p:nvPicPr>
        <p:blipFill>
          <a:blip r:embed="rId5">
            <a:alphaModFix/>
          </a:blip>
          <a:stretch>
            <a:fillRect/>
          </a:stretch>
        </p:blipFill>
        <p:spPr>
          <a:xfrm>
            <a:off x="852526" y="3506675"/>
            <a:ext cx="2701850" cy="1519799"/>
          </a:xfrm>
          <a:prstGeom prst="rect">
            <a:avLst/>
          </a:prstGeom>
          <a:noFill/>
          <a:ln>
            <a:noFill/>
          </a:ln>
        </p:spPr>
      </p:pic>
      <p:pic>
        <p:nvPicPr>
          <p:cNvPr id="101" name="Google Shape;101;p20"/>
          <p:cNvPicPr preferRelativeResize="0"/>
          <p:nvPr/>
        </p:nvPicPr>
        <p:blipFill>
          <a:blip r:embed="rId6">
            <a:alphaModFix/>
          </a:blip>
          <a:stretch>
            <a:fillRect/>
          </a:stretch>
        </p:blipFill>
        <p:spPr>
          <a:xfrm>
            <a:off x="4903525" y="2972800"/>
            <a:ext cx="3506385" cy="1975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Coca Cola</a:t>
            </a:r>
            <a:endParaRPr/>
          </a:p>
        </p:txBody>
      </p:sp>
      <p:sp>
        <p:nvSpPr>
          <p:cNvPr id="107" name="Google Shape;107;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F3F3F3"/>
                </a:solidFill>
              </a:rPr>
              <a:t>Trade unions around the world have launched a boycott of Coca-Cola products, alleging that the company's locally owned bottlers in Columbia used illegal paramilitary groups to intimidate, threaten and kill its workers.</a:t>
            </a:r>
            <a:endParaRPr sz="1400">
              <a:solidFill>
                <a:srgbClr val="F3F3F3"/>
              </a:solidFill>
            </a:endParaRPr>
          </a:p>
          <a:p>
            <a:pPr indent="0" lvl="0" marL="0" rtl="0" algn="l">
              <a:spcBef>
                <a:spcPts val="1600"/>
              </a:spcBef>
              <a:spcAft>
                <a:spcPts val="0"/>
              </a:spcAft>
              <a:buNone/>
            </a:pPr>
            <a:r>
              <a:rPr lang="en" sz="1400">
                <a:solidFill>
                  <a:srgbClr val="F3F3F3"/>
                </a:solidFill>
              </a:rPr>
              <a:t>Coca Cola's Colombian bottlers have also denied the accusations. Colombia is the world's most dangerous country in which to be a union member, with 184 of the world's 213 confirmed killings last year, according to the International Confederation of Free Trade Unions.</a:t>
            </a:r>
            <a:endParaRPr sz="1400">
              <a:solidFill>
                <a:srgbClr val="F3F3F3"/>
              </a:solidFill>
            </a:endParaRPr>
          </a:p>
          <a:p>
            <a:pPr indent="0" lvl="0" marL="0" rtl="0" algn="l">
              <a:spcBef>
                <a:spcPts val="1600"/>
              </a:spcBef>
              <a:spcAft>
                <a:spcPts val="0"/>
              </a:spcAft>
              <a:buNone/>
            </a:pPr>
            <a:r>
              <a:rPr lang="en" sz="1400">
                <a:solidFill>
                  <a:srgbClr val="F3F3F3"/>
                </a:solidFill>
              </a:rPr>
              <a:t>On October 5, at least six coca growers were s</a:t>
            </a:r>
            <a:r>
              <a:rPr lang="en" sz="1400">
                <a:solidFill>
                  <a:srgbClr val="F3F3F3"/>
                </a:solidFill>
              </a:rPr>
              <a:t>hot dead and 21 wounded while protesting against a coca eradication operation carried out by the Colombian army. ( highlights difficulties in implementing peace agreement.)</a:t>
            </a:r>
            <a:endParaRPr sz="1400">
              <a:solidFill>
                <a:srgbClr val="F3F3F3"/>
              </a:solidFill>
            </a:endParaRPr>
          </a:p>
          <a:p>
            <a:pPr indent="0" lvl="0" marL="0" rtl="0" algn="l">
              <a:spcBef>
                <a:spcPts val="1600"/>
              </a:spcBef>
              <a:spcAft>
                <a:spcPts val="0"/>
              </a:spcAft>
              <a:buNone/>
            </a:pPr>
            <a:r>
              <a:rPr lang="en" sz="1400">
                <a:solidFill>
                  <a:srgbClr val="F3F3F3"/>
                </a:solidFill>
              </a:rPr>
              <a:t>Many disadvantaged workers relied on the Coca plant, as it was their only source of getting any decent pay. </a:t>
            </a:r>
            <a:endParaRPr sz="1400">
              <a:solidFill>
                <a:srgbClr val="F3F3F3"/>
              </a:solidFill>
            </a:endParaRPr>
          </a:p>
          <a:p>
            <a:pPr indent="0" lvl="0" marL="0" rtl="0" algn="l">
              <a:spcBef>
                <a:spcPts val="1600"/>
              </a:spcBef>
              <a:spcAft>
                <a:spcPts val="1600"/>
              </a:spcAft>
              <a:buNone/>
            </a:pPr>
            <a:r>
              <a:t/>
            </a:r>
            <a:endParaRPr sz="1400">
              <a:solidFill>
                <a:srgbClr val="F3F3F3"/>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