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Average"/>
      <p:regular r:id="rId23"/>
    </p:embeddedFont>
    <p:embeddedFont>
      <p:font typeface="Oswald"/>
      <p:regular r:id="rId24"/>
      <p:bold r:id="rId25"/>
    </p:embeddedFon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Oswald-regular.fntdata"/><Relationship Id="rId23" Type="http://schemas.openxmlformats.org/officeDocument/2006/relationships/font" Target="fonts/Averag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regular.fntdata"/><Relationship Id="rId25" Type="http://schemas.openxmlformats.org/officeDocument/2006/relationships/font" Target="fonts/Oswald-bold.fntdata"/><Relationship Id="rId27"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8db63d9ea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8db63d9ea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903dad1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903dad1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8db63d9ea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8db63d9ea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8db63d9e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8db63d9e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8db63d9e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8db63d9e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8db63d9ea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8db63d9ea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8db63d9ea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8db63d9e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58db63d9e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58db63d9e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8db63d9ea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8db63d9ea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8db63d9e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8db63d9e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8db63d9e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8db63d9e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8db63d9e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8db63d9e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respectforanimals.org/petition-canada-goose-stop-using-real-fur-and-become-a-fur-free-retail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featherind.com/" TargetMode="External"/><Relationship Id="rId4" Type="http://schemas.openxmlformats.org/officeDocument/2006/relationships/hyperlink" Target="https://youtu.be/qKRpJneXdw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fur.ca/wp-content/uploads/2015/10/Best-Trapping-Practice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CANADA GOOSE PARKA</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a:t>
            </a:r>
            <a:endParaRPr/>
          </a:p>
          <a:p>
            <a:pPr indent="0" lvl="0" marL="0" rtl="0" algn="ctr">
              <a:spcBef>
                <a:spcPts val="0"/>
              </a:spcBef>
              <a:spcAft>
                <a:spcPts val="0"/>
              </a:spcAft>
              <a:buNone/>
            </a:pPr>
            <a:r>
              <a:rPr lang="en"/>
              <a:t>ALLIE ALLEN&amp;</a:t>
            </a:r>
            <a:endParaRPr/>
          </a:p>
          <a:p>
            <a:pPr indent="0" lvl="0" marL="0" rtl="0" algn="ctr">
              <a:spcBef>
                <a:spcPts val="0"/>
              </a:spcBef>
              <a:spcAft>
                <a:spcPts val="0"/>
              </a:spcAft>
              <a:buNone/>
            </a:pPr>
            <a:r>
              <a:rPr lang="en"/>
              <a:t>AMANDA GOULDSBURY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484525" y="143425"/>
            <a:ext cx="3505200" cy="2286000"/>
          </a:xfrm>
          <a:prstGeom prst="rect">
            <a:avLst/>
          </a:prstGeom>
          <a:noFill/>
          <a:ln>
            <a:noFill/>
          </a:ln>
        </p:spPr>
      </p:pic>
      <p:pic>
        <p:nvPicPr>
          <p:cNvPr id="121" name="Google Shape;121;p22"/>
          <p:cNvPicPr preferRelativeResize="0"/>
          <p:nvPr/>
        </p:nvPicPr>
        <p:blipFill>
          <a:blip r:embed="rId4">
            <a:alphaModFix/>
          </a:blip>
          <a:stretch>
            <a:fillRect/>
          </a:stretch>
        </p:blipFill>
        <p:spPr>
          <a:xfrm>
            <a:off x="4775250" y="124375"/>
            <a:ext cx="3505200" cy="2286000"/>
          </a:xfrm>
          <a:prstGeom prst="rect">
            <a:avLst/>
          </a:prstGeom>
          <a:noFill/>
          <a:ln>
            <a:noFill/>
          </a:ln>
        </p:spPr>
      </p:pic>
      <p:pic>
        <p:nvPicPr>
          <p:cNvPr id="122" name="Google Shape;122;p22"/>
          <p:cNvPicPr preferRelativeResize="0"/>
          <p:nvPr/>
        </p:nvPicPr>
        <p:blipFill>
          <a:blip r:embed="rId5">
            <a:alphaModFix/>
          </a:blip>
          <a:stretch>
            <a:fillRect/>
          </a:stretch>
        </p:blipFill>
        <p:spPr>
          <a:xfrm>
            <a:off x="484525" y="2682838"/>
            <a:ext cx="3505200" cy="2152650"/>
          </a:xfrm>
          <a:prstGeom prst="rect">
            <a:avLst/>
          </a:prstGeom>
          <a:noFill/>
          <a:ln>
            <a:noFill/>
          </a:ln>
        </p:spPr>
      </p:pic>
      <p:pic>
        <p:nvPicPr>
          <p:cNvPr id="123" name="Google Shape;123;p22"/>
          <p:cNvPicPr preferRelativeResize="0"/>
          <p:nvPr/>
        </p:nvPicPr>
        <p:blipFill>
          <a:blip r:embed="rId6">
            <a:alphaModFix/>
          </a:blip>
          <a:stretch>
            <a:fillRect/>
          </a:stretch>
        </p:blipFill>
        <p:spPr>
          <a:xfrm>
            <a:off x="4775250" y="2682850"/>
            <a:ext cx="3505200" cy="2152650"/>
          </a:xfrm>
          <a:prstGeom prst="rect">
            <a:avLst/>
          </a:prstGeom>
          <a:noFill/>
          <a:ln>
            <a:noFill/>
          </a:ln>
        </p:spPr>
      </p:pic>
      <p:sp>
        <p:nvSpPr>
          <p:cNvPr id="124" name="Google Shape;124;p22"/>
          <p:cNvSpPr txBox="1"/>
          <p:nvPr/>
        </p:nvSpPr>
        <p:spPr>
          <a:xfrm>
            <a:off x="813725" y="2372250"/>
            <a:ext cx="3549000" cy="399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en">
                <a:solidFill>
                  <a:schemeClr val="dk1"/>
                </a:solidFill>
                <a:latin typeface="Georgia"/>
                <a:ea typeface="Georgia"/>
                <a:cs typeface="Georgia"/>
                <a:sym typeface="Georgia"/>
              </a:rPr>
              <a:t>The spreading stage</a:t>
            </a:r>
            <a:endParaRPr>
              <a:latin typeface="Average"/>
              <a:ea typeface="Average"/>
              <a:cs typeface="Average"/>
              <a:sym typeface="Average"/>
            </a:endParaRPr>
          </a:p>
        </p:txBody>
      </p:sp>
      <p:sp>
        <p:nvSpPr>
          <p:cNvPr id="125" name="Google Shape;125;p22"/>
          <p:cNvSpPr txBox="1"/>
          <p:nvPr/>
        </p:nvSpPr>
        <p:spPr>
          <a:xfrm>
            <a:off x="4572000" y="2283850"/>
            <a:ext cx="4036800" cy="39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latin typeface="Georgia"/>
                <a:ea typeface="Georgia"/>
                <a:cs typeface="Georgia"/>
                <a:sym typeface="Georgia"/>
              </a:rPr>
              <a:t>The Canada Goose badge is sewn and attached</a:t>
            </a:r>
            <a:endParaRPr/>
          </a:p>
        </p:txBody>
      </p:sp>
      <p:sp>
        <p:nvSpPr>
          <p:cNvPr id="126" name="Google Shape;126;p22"/>
          <p:cNvSpPr txBox="1"/>
          <p:nvPr/>
        </p:nvSpPr>
        <p:spPr>
          <a:xfrm>
            <a:off x="925825" y="4793750"/>
            <a:ext cx="3014100" cy="3990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en">
                <a:solidFill>
                  <a:schemeClr val="dk1"/>
                </a:solidFill>
                <a:latin typeface="Georgia"/>
                <a:ea typeface="Georgia"/>
                <a:cs typeface="Georgia"/>
                <a:sym typeface="Georgia"/>
              </a:rPr>
              <a:t>T</a:t>
            </a:r>
            <a:r>
              <a:rPr lang="en">
                <a:solidFill>
                  <a:schemeClr val="dk1"/>
                </a:solidFill>
                <a:latin typeface="Georgia"/>
                <a:ea typeface="Georgia"/>
                <a:cs typeface="Georgia"/>
                <a:sym typeface="Georgia"/>
              </a:rPr>
              <a:t>he stuffing room</a:t>
            </a:r>
            <a:endParaRPr/>
          </a:p>
        </p:txBody>
      </p:sp>
      <p:sp>
        <p:nvSpPr>
          <p:cNvPr id="127" name="Google Shape;127;p22"/>
          <p:cNvSpPr txBox="1"/>
          <p:nvPr/>
        </p:nvSpPr>
        <p:spPr>
          <a:xfrm>
            <a:off x="4362725" y="4793750"/>
            <a:ext cx="4886400" cy="2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verage"/>
                <a:ea typeface="Average"/>
                <a:cs typeface="Average"/>
                <a:sym typeface="Average"/>
              </a:rPr>
              <a:t>Duck and Goose down </a:t>
            </a:r>
            <a:r>
              <a:rPr lang="en">
                <a:solidFill>
                  <a:srgbClr val="FFFFFF"/>
                </a:solidFill>
                <a:latin typeface="Average"/>
                <a:ea typeface="Average"/>
                <a:cs typeface="Average"/>
                <a:sym typeface="Average"/>
              </a:rPr>
              <a:t>separated</a:t>
            </a:r>
            <a:r>
              <a:rPr lang="en">
                <a:solidFill>
                  <a:srgbClr val="FFFFFF"/>
                </a:solidFill>
                <a:latin typeface="Average"/>
                <a:ea typeface="Average"/>
                <a:cs typeface="Average"/>
                <a:sym typeface="Average"/>
              </a:rPr>
              <a:t> ready for stuffing process</a:t>
            </a:r>
            <a:endParaRPr>
              <a:solidFill>
                <a:srgbClr val="FFFFFF"/>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Commodity</a:t>
            </a:r>
            <a:r>
              <a:rPr lang="en"/>
              <a:t> Fetishism</a:t>
            </a:r>
            <a:endParaRPr/>
          </a:p>
        </p:txBody>
      </p:sp>
      <p:sp>
        <p:nvSpPr>
          <p:cNvPr id="133" name="Google Shape;13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Georgia"/>
              <a:buChar char="-"/>
            </a:pPr>
            <a:r>
              <a:rPr lang="en">
                <a:solidFill>
                  <a:srgbClr val="FFFFFF"/>
                </a:solidFill>
                <a:latin typeface="Georgia"/>
                <a:ea typeface="Georgia"/>
                <a:cs typeface="Georgia"/>
                <a:sym typeface="Georgia"/>
              </a:rPr>
              <a:t>Throughout all the research done over the weeks none of the distribution process is 100% visible when the jackets are being promoted. You will only see the negatives to the jacket if you go and search for it or in the scandals on social media just like any other company. </a:t>
            </a:r>
            <a:endParaRPr>
              <a:solidFill>
                <a:srgbClr val="FFFFFF"/>
              </a:solidFill>
              <a:latin typeface="Georgia"/>
              <a:ea typeface="Georgia"/>
              <a:cs typeface="Georgia"/>
              <a:sym typeface="Georgia"/>
            </a:endParaRPr>
          </a:p>
          <a:p>
            <a:pPr indent="-342900" lvl="0" marL="457200" rtl="0" algn="l">
              <a:spcBef>
                <a:spcPts val="0"/>
              </a:spcBef>
              <a:spcAft>
                <a:spcPts val="0"/>
              </a:spcAft>
              <a:buClr>
                <a:srgbClr val="FFFFFF"/>
              </a:buClr>
              <a:buSzPts val="1800"/>
              <a:buFont typeface="Georgia"/>
              <a:buChar char="-"/>
            </a:pPr>
            <a:r>
              <a:rPr lang="en">
                <a:solidFill>
                  <a:srgbClr val="FFFFFF"/>
                </a:solidFill>
                <a:latin typeface="Georgia"/>
                <a:ea typeface="Georgia"/>
                <a:cs typeface="Georgia"/>
                <a:sym typeface="Georgia"/>
              </a:rPr>
              <a:t>As said before the only way you can learn about the process behind the jacket is if you go and search the information yourself </a:t>
            </a:r>
            <a:endParaRPr>
              <a:solidFill>
                <a:srgbClr val="FFFFFF"/>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MOVEMENTS AND PROTESTS</a:t>
            </a:r>
            <a:endParaRPr/>
          </a:p>
        </p:txBody>
      </p:sp>
      <p:sp>
        <p:nvSpPr>
          <p:cNvPr id="139" name="Google Shape;139;p24"/>
          <p:cNvSpPr txBox="1"/>
          <p:nvPr>
            <p:ph idx="1" type="body"/>
          </p:nvPr>
        </p:nvSpPr>
        <p:spPr>
          <a:xfrm>
            <a:off x="311700" y="1152475"/>
            <a:ext cx="5747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a:t>
            </a:r>
            <a:r>
              <a:rPr lang="en"/>
              <a:t>Canada Goose website:</a:t>
            </a:r>
            <a:r>
              <a:rPr lang="en" sz="1150">
                <a:solidFill>
                  <a:schemeClr val="dk1"/>
                </a:solidFill>
                <a:latin typeface="Arial"/>
                <a:ea typeface="Arial"/>
                <a:cs typeface="Arial"/>
                <a:sym typeface="Arial"/>
              </a:rPr>
              <a:t> </a:t>
            </a:r>
            <a:r>
              <a:rPr lang="en" sz="1400">
                <a:solidFill>
                  <a:schemeClr val="dk1"/>
                </a:solidFill>
                <a:latin typeface="Arial"/>
                <a:ea typeface="Arial"/>
                <a:cs typeface="Arial"/>
                <a:sym typeface="Arial"/>
              </a:rPr>
              <a:t>“Our standards for the sourcing and use of fur, down and wool reflect our commitment that materials are sourced from animals that are not subject to willful mistreatment or undue harm.”</a:t>
            </a:r>
            <a:endParaRPr sz="1400">
              <a:solidFill>
                <a:schemeClr val="dk1"/>
              </a:solidFill>
            </a:endParaRPr>
          </a:p>
          <a:p>
            <a:pPr indent="0" lvl="0" marL="0" rtl="0" algn="l">
              <a:spcBef>
                <a:spcPts val="1600"/>
              </a:spcBef>
              <a:spcAft>
                <a:spcPts val="0"/>
              </a:spcAft>
              <a:buNone/>
            </a:pPr>
            <a:r>
              <a:rPr lang="en"/>
              <a:t>PETA</a:t>
            </a:r>
            <a:r>
              <a:rPr lang="en" sz="1400">
                <a:solidFill>
                  <a:srgbClr val="FFFFFF"/>
                </a:solidFill>
                <a:latin typeface="Times New Roman"/>
                <a:ea typeface="Times New Roman"/>
                <a:cs typeface="Times New Roman"/>
                <a:sym typeface="Times New Roman"/>
              </a:rPr>
              <a:t>, “People for the Ethical Treatment of Animals”</a:t>
            </a:r>
            <a:r>
              <a:rPr lang="en"/>
              <a:t>: </a:t>
            </a:r>
            <a:r>
              <a:rPr lang="en" sz="1400">
                <a:solidFill>
                  <a:schemeClr val="dk1"/>
                </a:solidFill>
                <a:latin typeface="Arial"/>
                <a:ea typeface="Arial"/>
                <a:cs typeface="Arial"/>
                <a:sym typeface="Arial"/>
              </a:rPr>
              <a:t>“There’s nothing ‘humane’ about a process in which geese are trampled and suffocated, grabbed by the neck and crammed into tiny cages for hours of terror and misery,” said PETA executive vice-president Tracy Reiman in a statement.</a:t>
            </a:r>
            <a:endParaRPr sz="1400">
              <a:solidFill>
                <a:schemeClr val="dk1"/>
              </a:solidFill>
              <a:latin typeface="Arial"/>
              <a:ea typeface="Arial"/>
              <a:cs typeface="Arial"/>
              <a:sym typeface="Arial"/>
            </a:endParaRPr>
          </a:p>
          <a:p>
            <a:pPr indent="-317500" lvl="0" marL="457200" rtl="0" algn="l">
              <a:spcBef>
                <a:spcPts val="1600"/>
              </a:spcBef>
              <a:spcAft>
                <a:spcPts val="0"/>
              </a:spcAft>
              <a:buClr>
                <a:schemeClr val="dk1"/>
              </a:buClr>
              <a:buSzPts val="1400"/>
              <a:buFont typeface="Arial"/>
              <a:buChar char="●"/>
            </a:pPr>
            <a:r>
              <a:rPr lang="en" sz="1400">
                <a:solidFill>
                  <a:schemeClr val="dk1"/>
                </a:solidFill>
                <a:latin typeface="Arial"/>
                <a:ea typeface="Arial"/>
                <a:cs typeface="Arial"/>
                <a:sym typeface="Arial"/>
              </a:rPr>
              <a:t>“Canada Douche” Campaign </a:t>
            </a:r>
            <a:endParaRPr sz="1400">
              <a:solidFill>
                <a:schemeClr val="dk1"/>
              </a:solidFill>
              <a:latin typeface="Arial"/>
              <a:ea typeface="Arial"/>
              <a:cs typeface="Arial"/>
              <a:sym typeface="Arial"/>
            </a:endParaRPr>
          </a:p>
          <a:p>
            <a:pPr indent="-317500" lvl="1" marL="914400" rtl="0" algn="l">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Focus on educating people about the harm done to animals through Canada Goose parkas</a:t>
            </a:r>
            <a:endParaRPr/>
          </a:p>
        </p:txBody>
      </p:sp>
      <p:pic>
        <p:nvPicPr>
          <p:cNvPr id="140" name="Google Shape;140;p24"/>
          <p:cNvPicPr preferRelativeResize="0"/>
          <p:nvPr/>
        </p:nvPicPr>
        <p:blipFill>
          <a:blip r:embed="rId3">
            <a:alphaModFix/>
          </a:blip>
          <a:stretch>
            <a:fillRect/>
          </a:stretch>
        </p:blipFill>
        <p:spPr>
          <a:xfrm>
            <a:off x="6059050" y="0"/>
            <a:ext cx="308495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CAN DO...</a:t>
            </a:r>
            <a:endParaRPr/>
          </a:p>
        </p:txBody>
      </p:sp>
      <p:sp>
        <p:nvSpPr>
          <p:cNvPr id="146" name="Google Shape;146;p25"/>
          <p:cNvSpPr txBox="1"/>
          <p:nvPr>
            <p:ph idx="1" type="body"/>
          </p:nvPr>
        </p:nvSpPr>
        <p:spPr>
          <a:xfrm>
            <a:off x="311700" y="1152475"/>
            <a:ext cx="8520600" cy="3702900"/>
          </a:xfrm>
          <a:prstGeom prst="rect">
            <a:avLst/>
          </a:prstGeom>
          <a:noFill/>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Arial"/>
              <a:buChar char="-"/>
            </a:pPr>
            <a:r>
              <a:rPr lang="en">
                <a:solidFill>
                  <a:schemeClr val="dk1"/>
                </a:solidFill>
                <a:latin typeface="Arial"/>
                <a:ea typeface="Arial"/>
                <a:cs typeface="Arial"/>
                <a:sym typeface="Arial"/>
              </a:rPr>
              <a:t>In order to address the problems of sustainability, equity, and justice they best way to go about it would be an organized protest or possibly a petition stating the beliefs of people against it. </a:t>
            </a:r>
            <a:endParaRPr>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Font typeface="Arial"/>
              <a:buChar char="-"/>
            </a:pPr>
            <a:r>
              <a:rPr lang="en">
                <a:solidFill>
                  <a:schemeClr val="dk1"/>
                </a:solidFill>
                <a:latin typeface="Arial"/>
                <a:ea typeface="Arial"/>
                <a:cs typeface="Arial"/>
                <a:sym typeface="Arial"/>
              </a:rPr>
              <a:t>Through both of these ways it would bring a lot of attention to the truths behind the jacket and force someone high up in the company to possibly revise the way they do things in order to make the jacket more sustainable.</a:t>
            </a:r>
            <a:endParaRPr>
              <a:solidFill>
                <a:schemeClr val="dk1"/>
              </a:solidFill>
              <a:latin typeface="Arial"/>
              <a:ea typeface="Arial"/>
              <a:cs typeface="Arial"/>
              <a:sym typeface="Arial"/>
            </a:endParaRPr>
          </a:p>
          <a:p>
            <a:pPr indent="0" lvl="0" marL="0" rtl="0" algn="l">
              <a:spcBef>
                <a:spcPts val="1600"/>
              </a:spcBef>
              <a:spcAft>
                <a:spcPts val="0"/>
              </a:spcAft>
              <a:buNone/>
            </a:pPr>
            <a:r>
              <a:rPr i="1" lang="en">
                <a:solidFill>
                  <a:schemeClr val="dk1"/>
                </a:solidFill>
                <a:latin typeface="Arial"/>
                <a:ea typeface="Arial"/>
                <a:cs typeface="Arial"/>
                <a:sym typeface="Arial"/>
              </a:rPr>
              <a:t>Follow </a:t>
            </a:r>
            <a:r>
              <a:rPr b="1" i="1" lang="en">
                <a:solidFill>
                  <a:schemeClr val="dk1"/>
                </a:solidFill>
                <a:latin typeface="Arial"/>
                <a:ea typeface="Arial"/>
                <a:cs typeface="Arial"/>
                <a:sym typeface="Arial"/>
              </a:rPr>
              <a:t>@stop.canada.goose</a:t>
            </a:r>
            <a:r>
              <a:rPr i="1" lang="en">
                <a:solidFill>
                  <a:schemeClr val="dk1"/>
                </a:solidFill>
                <a:latin typeface="Arial"/>
                <a:ea typeface="Arial"/>
                <a:cs typeface="Arial"/>
                <a:sym typeface="Arial"/>
              </a:rPr>
              <a:t> on Instagram to join the petition to put an end to animal cruelty </a:t>
            </a:r>
            <a:r>
              <a:rPr i="1" lang="en">
                <a:solidFill>
                  <a:schemeClr val="dk1"/>
                </a:solidFill>
                <a:latin typeface="Arial"/>
                <a:ea typeface="Arial"/>
                <a:cs typeface="Arial"/>
                <a:sym typeface="Arial"/>
              </a:rPr>
              <a:t>committed</a:t>
            </a:r>
            <a:r>
              <a:rPr i="1" lang="en">
                <a:solidFill>
                  <a:schemeClr val="dk1"/>
                </a:solidFill>
                <a:latin typeface="Arial"/>
                <a:ea typeface="Arial"/>
                <a:cs typeface="Arial"/>
                <a:sym typeface="Arial"/>
              </a:rPr>
              <a:t> by Canada Goose (photos are graphic)</a:t>
            </a:r>
            <a:endParaRPr i="1">
              <a:solidFill>
                <a:schemeClr val="dk1"/>
              </a:solidFill>
              <a:latin typeface="Arial"/>
              <a:ea typeface="Arial"/>
              <a:cs typeface="Arial"/>
              <a:sym typeface="Arial"/>
            </a:endParaRPr>
          </a:p>
          <a:p>
            <a:pPr indent="0" lvl="0" marL="0" rtl="0" algn="l">
              <a:spcBef>
                <a:spcPts val="1600"/>
              </a:spcBef>
              <a:spcAft>
                <a:spcPts val="0"/>
              </a:spcAft>
              <a:buNone/>
            </a:pPr>
            <a:r>
              <a:rPr i="1" lang="en">
                <a:solidFill>
                  <a:schemeClr val="dk1"/>
                </a:solidFill>
                <a:latin typeface="Arial"/>
                <a:ea typeface="Arial"/>
                <a:cs typeface="Arial"/>
                <a:sym typeface="Arial"/>
              </a:rPr>
              <a:t>Sign a petition @ </a:t>
            </a:r>
            <a:r>
              <a:rPr b="1" i="1" lang="en">
                <a:solidFill>
                  <a:schemeClr val="dk1"/>
                </a:solidFill>
                <a:latin typeface="Arial"/>
                <a:ea typeface="Arial"/>
                <a:cs typeface="Arial"/>
                <a:sym typeface="Arial"/>
              </a:rPr>
              <a:t>respectforanimals.org</a:t>
            </a:r>
            <a:r>
              <a:rPr i="1" lang="en">
                <a:solidFill>
                  <a:schemeClr val="dk1"/>
                </a:solidFill>
                <a:latin typeface="Arial"/>
                <a:ea typeface="Arial"/>
                <a:cs typeface="Arial"/>
                <a:sym typeface="Arial"/>
              </a:rPr>
              <a:t> or send a message to the company </a:t>
            </a:r>
            <a:r>
              <a:rPr b="1" i="1" lang="en">
                <a:solidFill>
                  <a:schemeClr val="dk1"/>
                </a:solidFill>
                <a:latin typeface="Arial"/>
                <a:ea typeface="Arial"/>
                <a:cs typeface="Arial"/>
                <a:sym typeface="Arial"/>
              </a:rPr>
              <a:t>@ supportpeta.org</a:t>
            </a:r>
            <a:endParaRPr b="1" sz="900" u="sng">
              <a:solidFill>
                <a:schemeClr val="hlink"/>
              </a:solidFill>
              <a:latin typeface="Arial"/>
              <a:ea typeface="Arial"/>
              <a:cs typeface="Arial"/>
              <a:sym typeface="Arial"/>
              <a:hlinkClick r:id="rId3"/>
            </a:endParaRPr>
          </a:p>
          <a:p>
            <a:pPr indent="0" lvl="0" marL="0" rtl="0" algn="l">
              <a:spcBef>
                <a:spcPts val="1600"/>
              </a:spcBef>
              <a:spcAft>
                <a:spcPts val="1600"/>
              </a:spcAft>
              <a:buNone/>
            </a:pPr>
            <a:r>
              <a:t/>
            </a:r>
            <a:endParaRPr i="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idx="1" type="body"/>
          </p:nvPr>
        </p:nvSpPr>
        <p:spPr>
          <a:xfrm>
            <a:off x="311700" y="177200"/>
            <a:ext cx="2662200" cy="4323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FFFFFF"/>
                </a:solidFill>
                <a:latin typeface="Comfortaa"/>
                <a:ea typeface="Comfortaa"/>
                <a:cs typeface="Comfortaa"/>
                <a:sym typeface="Comfortaa"/>
              </a:rPr>
              <a:t>Canada Goose is a Toronto based company specializing in winter parkas.</a:t>
            </a:r>
            <a:endParaRPr>
              <a:solidFill>
                <a:srgbClr val="FFFFFF"/>
              </a:solidFill>
              <a:latin typeface="Comfortaa"/>
              <a:ea typeface="Comfortaa"/>
              <a:cs typeface="Comfortaa"/>
              <a:sym typeface="Comfortaa"/>
            </a:endParaRPr>
          </a:p>
          <a:p>
            <a:pPr indent="0" lvl="0" marL="0" rtl="0" algn="l">
              <a:lnSpc>
                <a:spcPct val="100000"/>
              </a:lnSpc>
              <a:spcBef>
                <a:spcPts val="0"/>
              </a:spcBef>
              <a:spcAft>
                <a:spcPts val="0"/>
              </a:spcAft>
              <a:buNone/>
            </a:pPr>
            <a:r>
              <a:t/>
            </a:r>
            <a:endParaRPr>
              <a:solidFill>
                <a:srgbClr val="FFFFFF"/>
              </a:solidFill>
              <a:latin typeface="Comfortaa"/>
              <a:ea typeface="Comfortaa"/>
              <a:cs typeface="Comfortaa"/>
              <a:sym typeface="Comfortaa"/>
            </a:endParaRPr>
          </a:p>
          <a:p>
            <a:pPr indent="0" lvl="0" marL="0" rtl="0" algn="l">
              <a:lnSpc>
                <a:spcPct val="100000"/>
              </a:lnSpc>
              <a:spcBef>
                <a:spcPts val="0"/>
              </a:spcBef>
              <a:spcAft>
                <a:spcPts val="0"/>
              </a:spcAft>
              <a:buNone/>
            </a:pPr>
            <a:r>
              <a:rPr lang="en">
                <a:solidFill>
                  <a:srgbClr val="FFFFFF"/>
                </a:solidFill>
                <a:latin typeface="Comfortaa"/>
                <a:ea typeface="Comfortaa"/>
                <a:cs typeface="Comfortaa"/>
                <a:sym typeface="Comfortaa"/>
              </a:rPr>
              <a:t>Canada Goose uses coyote fur on along with duck and goose down filling for their widely known parkas.</a:t>
            </a:r>
            <a:br>
              <a:rPr lang="en">
                <a:solidFill>
                  <a:srgbClr val="FFFFFF"/>
                </a:solidFill>
                <a:latin typeface="Comfortaa"/>
                <a:ea typeface="Comfortaa"/>
                <a:cs typeface="Comfortaa"/>
                <a:sym typeface="Comfortaa"/>
              </a:rPr>
            </a:br>
            <a:endParaRPr>
              <a:solidFill>
                <a:srgbClr val="FFFFFF"/>
              </a:solidFill>
              <a:latin typeface="Comfortaa"/>
              <a:ea typeface="Comfortaa"/>
              <a:cs typeface="Comfortaa"/>
              <a:sym typeface="Comfortaa"/>
            </a:endParaRPr>
          </a:p>
          <a:p>
            <a:pPr indent="0" lvl="0" marL="0" rtl="0" algn="l">
              <a:lnSpc>
                <a:spcPct val="100000"/>
              </a:lnSpc>
              <a:spcBef>
                <a:spcPts val="0"/>
              </a:spcBef>
              <a:spcAft>
                <a:spcPts val="0"/>
              </a:spcAft>
              <a:buNone/>
            </a:pPr>
            <a:r>
              <a:rPr lang="en">
                <a:solidFill>
                  <a:srgbClr val="FFFFFF"/>
                </a:solidFill>
                <a:latin typeface="Comfortaa"/>
                <a:ea typeface="Comfortaa"/>
                <a:cs typeface="Comfortaa"/>
                <a:sym typeface="Comfortaa"/>
              </a:rPr>
              <a:t>There is a lot of controversy involving fair trade with this company.</a:t>
            </a:r>
            <a:endParaRPr>
              <a:solidFill>
                <a:srgbClr val="FFFFFF"/>
              </a:solidFill>
              <a:latin typeface="Comfortaa"/>
              <a:ea typeface="Comfortaa"/>
              <a:cs typeface="Comfortaa"/>
              <a:sym typeface="Comfortaa"/>
            </a:endParaRPr>
          </a:p>
          <a:p>
            <a:pPr indent="0" lvl="0" marL="0" rtl="0" algn="l">
              <a:spcBef>
                <a:spcPts val="0"/>
              </a:spcBef>
              <a:spcAft>
                <a:spcPts val="1600"/>
              </a:spcAft>
              <a:buNone/>
            </a:pPr>
            <a:r>
              <a:t/>
            </a:r>
            <a:endParaRPr>
              <a:solidFill>
                <a:srgbClr val="FFFFFF"/>
              </a:solidFill>
            </a:endParaRPr>
          </a:p>
        </p:txBody>
      </p:sp>
      <p:sp>
        <p:nvSpPr>
          <p:cNvPr id="66" name="Google Shape;66;p14"/>
          <p:cNvSpPr txBox="1"/>
          <p:nvPr/>
        </p:nvSpPr>
        <p:spPr>
          <a:xfrm>
            <a:off x="6850600" y="245300"/>
            <a:ext cx="2574600" cy="41874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Font typeface="Comfortaa"/>
              <a:buChar char="●"/>
            </a:pPr>
            <a:r>
              <a:rPr lang="en" sz="3000">
                <a:solidFill>
                  <a:srgbClr val="FFFFFF"/>
                </a:solidFill>
                <a:latin typeface="Comfortaa"/>
                <a:ea typeface="Comfortaa"/>
                <a:cs typeface="Comfortaa"/>
                <a:sym typeface="Comfortaa"/>
              </a:rPr>
              <a:t>Fur</a:t>
            </a:r>
            <a:endParaRPr sz="3000">
              <a:solidFill>
                <a:srgbClr val="FFFFFF"/>
              </a:solidFill>
              <a:latin typeface="Comfortaa"/>
              <a:ea typeface="Comfortaa"/>
              <a:cs typeface="Comfortaa"/>
              <a:sym typeface="Comfortaa"/>
            </a:endParaRPr>
          </a:p>
          <a:p>
            <a:pPr indent="0" lvl="0" marL="457200" rtl="0" algn="l">
              <a:spcBef>
                <a:spcPts val="0"/>
              </a:spcBef>
              <a:spcAft>
                <a:spcPts val="0"/>
              </a:spcAft>
              <a:buNone/>
            </a:pPr>
            <a:r>
              <a:t/>
            </a:r>
            <a:endParaRPr sz="3000">
              <a:solidFill>
                <a:srgbClr val="FFFFFF"/>
              </a:solidFill>
              <a:latin typeface="Comfortaa"/>
              <a:ea typeface="Comfortaa"/>
              <a:cs typeface="Comfortaa"/>
              <a:sym typeface="Comfortaa"/>
            </a:endParaRPr>
          </a:p>
          <a:p>
            <a:pPr indent="-419100" lvl="0" marL="457200" rtl="0" algn="l">
              <a:spcBef>
                <a:spcPts val="0"/>
              </a:spcBef>
              <a:spcAft>
                <a:spcPts val="0"/>
              </a:spcAft>
              <a:buClr>
                <a:srgbClr val="FFFFFF"/>
              </a:buClr>
              <a:buSzPts val="3000"/>
              <a:buFont typeface="Comfortaa"/>
              <a:buChar char="●"/>
            </a:pPr>
            <a:r>
              <a:rPr lang="en" sz="3000">
                <a:solidFill>
                  <a:srgbClr val="FFFFFF"/>
                </a:solidFill>
                <a:latin typeface="Comfortaa"/>
                <a:ea typeface="Comfortaa"/>
                <a:cs typeface="Comfortaa"/>
                <a:sym typeface="Comfortaa"/>
              </a:rPr>
              <a:t>Down</a:t>
            </a:r>
            <a:endParaRPr sz="3000">
              <a:solidFill>
                <a:srgbClr val="FFFFFF"/>
              </a:solidFill>
              <a:latin typeface="Comfortaa"/>
              <a:ea typeface="Comfortaa"/>
              <a:cs typeface="Comfortaa"/>
              <a:sym typeface="Comfortaa"/>
            </a:endParaRPr>
          </a:p>
          <a:p>
            <a:pPr indent="0" lvl="0" marL="457200" rtl="0" algn="l">
              <a:spcBef>
                <a:spcPts val="0"/>
              </a:spcBef>
              <a:spcAft>
                <a:spcPts val="0"/>
              </a:spcAft>
              <a:buNone/>
            </a:pPr>
            <a:r>
              <a:t/>
            </a:r>
            <a:endParaRPr sz="3000">
              <a:solidFill>
                <a:srgbClr val="FFFFFF"/>
              </a:solidFill>
              <a:latin typeface="Comfortaa"/>
              <a:ea typeface="Comfortaa"/>
              <a:cs typeface="Comfortaa"/>
              <a:sym typeface="Comfortaa"/>
            </a:endParaRPr>
          </a:p>
          <a:p>
            <a:pPr indent="-419100" lvl="0" marL="457200" rtl="0" algn="l">
              <a:spcBef>
                <a:spcPts val="0"/>
              </a:spcBef>
              <a:spcAft>
                <a:spcPts val="0"/>
              </a:spcAft>
              <a:buClr>
                <a:srgbClr val="FFFFFF"/>
              </a:buClr>
              <a:buSzPts val="3000"/>
              <a:buFont typeface="Comfortaa"/>
              <a:buChar char="●"/>
            </a:pPr>
            <a:r>
              <a:rPr lang="en" sz="3000">
                <a:solidFill>
                  <a:srgbClr val="FFFFFF"/>
                </a:solidFill>
                <a:latin typeface="Comfortaa"/>
                <a:ea typeface="Comfortaa"/>
                <a:cs typeface="Comfortaa"/>
                <a:sym typeface="Comfortaa"/>
              </a:rPr>
              <a:t>Shell</a:t>
            </a:r>
            <a:endParaRPr sz="3000">
              <a:solidFill>
                <a:srgbClr val="FFFFFF"/>
              </a:solidFill>
              <a:latin typeface="Comfortaa"/>
              <a:ea typeface="Comfortaa"/>
              <a:cs typeface="Comfortaa"/>
              <a:sym typeface="Comfortaa"/>
            </a:endParaRPr>
          </a:p>
          <a:p>
            <a:pPr indent="0" lvl="0" marL="0" rtl="0" algn="l">
              <a:spcBef>
                <a:spcPts val="0"/>
              </a:spcBef>
              <a:spcAft>
                <a:spcPts val="0"/>
              </a:spcAft>
              <a:buNone/>
            </a:pPr>
            <a:r>
              <a:t/>
            </a:r>
            <a:endParaRPr sz="3000">
              <a:solidFill>
                <a:srgbClr val="FFFFFF"/>
              </a:solidFill>
              <a:latin typeface="Comfortaa"/>
              <a:ea typeface="Comfortaa"/>
              <a:cs typeface="Comfortaa"/>
              <a:sym typeface="Comfortaa"/>
            </a:endParaRPr>
          </a:p>
          <a:p>
            <a:pPr indent="-419100" lvl="0" marL="457200" rtl="0" algn="l">
              <a:spcBef>
                <a:spcPts val="0"/>
              </a:spcBef>
              <a:spcAft>
                <a:spcPts val="0"/>
              </a:spcAft>
              <a:buClr>
                <a:srgbClr val="FFFFFF"/>
              </a:buClr>
              <a:buSzPts val="3000"/>
              <a:buFont typeface="Comfortaa"/>
              <a:buChar char="●"/>
            </a:pPr>
            <a:r>
              <a:rPr lang="en" sz="3000">
                <a:solidFill>
                  <a:srgbClr val="FFFFFF"/>
                </a:solidFill>
                <a:latin typeface="Comfortaa"/>
                <a:ea typeface="Comfortaa"/>
                <a:cs typeface="Comfortaa"/>
                <a:sym typeface="Comfortaa"/>
              </a:rPr>
              <a:t>Lining</a:t>
            </a:r>
            <a:endParaRPr sz="3000">
              <a:solidFill>
                <a:srgbClr val="FFFFFF"/>
              </a:solidFill>
              <a:latin typeface="Comfortaa"/>
              <a:ea typeface="Comfortaa"/>
              <a:cs typeface="Comfortaa"/>
              <a:sym typeface="Comfortaa"/>
            </a:endParaRPr>
          </a:p>
          <a:p>
            <a:pPr indent="0" lvl="0" marL="457200" rtl="0" algn="l">
              <a:spcBef>
                <a:spcPts val="0"/>
              </a:spcBef>
              <a:spcAft>
                <a:spcPts val="0"/>
              </a:spcAft>
              <a:buNone/>
            </a:pPr>
            <a:r>
              <a:t/>
            </a:r>
            <a:endParaRPr sz="3000">
              <a:solidFill>
                <a:srgbClr val="FFFFFF"/>
              </a:solidFill>
              <a:latin typeface="Comfortaa"/>
              <a:ea typeface="Comfortaa"/>
              <a:cs typeface="Comfortaa"/>
              <a:sym typeface="Comfortaa"/>
            </a:endParaRPr>
          </a:p>
          <a:p>
            <a:pPr indent="-419100" lvl="0" marL="457200" rtl="0" algn="l">
              <a:spcBef>
                <a:spcPts val="0"/>
              </a:spcBef>
              <a:spcAft>
                <a:spcPts val="0"/>
              </a:spcAft>
              <a:buClr>
                <a:srgbClr val="FFFFFF"/>
              </a:buClr>
              <a:buSzPts val="3000"/>
              <a:buFont typeface="Comfortaa"/>
              <a:buChar char="●"/>
            </a:pPr>
            <a:r>
              <a:rPr lang="en" sz="3000">
                <a:solidFill>
                  <a:srgbClr val="FFFFFF"/>
                </a:solidFill>
                <a:latin typeface="Comfortaa"/>
                <a:ea typeface="Comfortaa"/>
                <a:cs typeface="Comfortaa"/>
                <a:sym typeface="Comfortaa"/>
              </a:rPr>
              <a:t>Patch</a:t>
            </a:r>
            <a:endParaRPr sz="3000">
              <a:solidFill>
                <a:srgbClr val="FFFFFF"/>
              </a:solidFill>
              <a:latin typeface="Comfortaa"/>
              <a:ea typeface="Comfortaa"/>
              <a:cs typeface="Comfortaa"/>
              <a:sym typeface="Comfortaa"/>
            </a:endParaRPr>
          </a:p>
          <a:p>
            <a:pPr indent="0" lvl="0" marL="457200" rtl="0" algn="l">
              <a:spcBef>
                <a:spcPts val="0"/>
              </a:spcBef>
              <a:spcAft>
                <a:spcPts val="0"/>
              </a:spcAft>
              <a:buNone/>
            </a:pPr>
            <a:r>
              <a:t/>
            </a:r>
            <a:endParaRPr sz="3000">
              <a:latin typeface="Montserrat"/>
              <a:ea typeface="Montserrat"/>
              <a:cs typeface="Montserrat"/>
              <a:sym typeface="Montserrat"/>
            </a:endParaRPr>
          </a:p>
          <a:p>
            <a:pPr indent="0" lvl="0" marL="0" rtl="0" algn="l">
              <a:spcBef>
                <a:spcPts val="0"/>
              </a:spcBef>
              <a:spcAft>
                <a:spcPts val="0"/>
              </a:spcAft>
              <a:buNone/>
            </a:pPr>
            <a:r>
              <a:t/>
            </a:r>
            <a:endParaRPr>
              <a:latin typeface="Average"/>
              <a:ea typeface="Average"/>
              <a:cs typeface="Average"/>
              <a:sym typeface="Average"/>
            </a:endParaRPr>
          </a:p>
        </p:txBody>
      </p:sp>
      <p:pic>
        <p:nvPicPr>
          <p:cNvPr id="67" name="Google Shape;67;p14"/>
          <p:cNvPicPr preferRelativeResize="0"/>
          <p:nvPr/>
        </p:nvPicPr>
        <p:blipFill>
          <a:blip r:embed="rId3">
            <a:alphaModFix/>
          </a:blip>
          <a:stretch>
            <a:fillRect/>
          </a:stretch>
        </p:blipFill>
        <p:spPr>
          <a:xfrm>
            <a:off x="3284150" y="0"/>
            <a:ext cx="356645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170975" y="406150"/>
            <a:ext cx="4762500" cy="3790950"/>
          </a:xfrm>
          <a:prstGeom prst="rect">
            <a:avLst/>
          </a:prstGeom>
          <a:noFill/>
          <a:ln>
            <a:noFill/>
          </a:ln>
        </p:spPr>
      </p:pic>
      <p:pic>
        <p:nvPicPr>
          <p:cNvPr id="73" name="Google Shape;73;p15"/>
          <p:cNvPicPr preferRelativeResize="0"/>
          <p:nvPr/>
        </p:nvPicPr>
        <p:blipFill>
          <a:blip r:embed="rId4">
            <a:alphaModFix/>
          </a:blip>
          <a:stretch>
            <a:fillRect/>
          </a:stretch>
        </p:blipFill>
        <p:spPr>
          <a:xfrm>
            <a:off x="5092925" y="491850"/>
            <a:ext cx="3718574" cy="3705249"/>
          </a:xfrm>
          <a:prstGeom prst="rect">
            <a:avLst/>
          </a:prstGeom>
          <a:noFill/>
          <a:ln>
            <a:noFill/>
          </a:ln>
        </p:spPr>
      </p:pic>
      <p:sp>
        <p:nvSpPr>
          <p:cNvPr id="74" name="Google Shape;74;p15"/>
          <p:cNvSpPr txBox="1"/>
          <p:nvPr/>
        </p:nvSpPr>
        <p:spPr>
          <a:xfrm>
            <a:off x="5976750" y="4197100"/>
            <a:ext cx="2551200" cy="4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545454"/>
                </a:solidFill>
                <a:highlight>
                  <a:schemeClr val="dk1"/>
                </a:highlight>
              </a:rPr>
              <a:t>250 Bowie Avenue Toronto, 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PRODUCTION PROCESS</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solidFill>
                  <a:srgbClr val="EFEFEF"/>
                </a:solidFill>
                <a:latin typeface="Georgia"/>
                <a:ea typeface="Georgia"/>
                <a:cs typeface="Georgia"/>
                <a:sym typeface="Georgia"/>
              </a:rPr>
              <a:t>At the company’s 90,000-square-foot headquarters uptown, 300 workers spend their days designing, cutting, sewing, stuffing and cleaning the ubiquitous coats.</a:t>
            </a:r>
            <a:endParaRPr>
              <a:solidFill>
                <a:srgbClr val="EFEFEF"/>
              </a:solidFill>
            </a:endParaRPr>
          </a:p>
          <a:p>
            <a:pPr indent="0" lvl="0" marL="0" rtl="0" algn="l">
              <a:spcBef>
                <a:spcPts val="1600"/>
              </a:spcBef>
              <a:spcAft>
                <a:spcPts val="0"/>
              </a:spcAft>
              <a:buNone/>
            </a:pPr>
            <a:r>
              <a:rPr lang="en">
                <a:solidFill>
                  <a:srgbClr val="EFEFEF"/>
                </a:solidFill>
              </a:rPr>
              <a:t>The top 10% of sewers in Canada are employed to help create the jacket</a:t>
            </a:r>
            <a:endParaRPr>
              <a:solidFill>
                <a:srgbClr val="EFEFEF"/>
              </a:solidFill>
            </a:endParaRPr>
          </a:p>
          <a:p>
            <a:pPr indent="0" lvl="0" marL="0" rtl="0" algn="l">
              <a:spcBef>
                <a:spcPts val="1600"/>
              </a:spcBef>
              <a:spcAft>
                <a:spcPts val="0"/>
              </a:spcAft>
              <a:buNone/>
            </a:pPr>
            <a:r>
              <a:rPr lang="en">
                <a:solidFill>
                  <a:schemeClr val="dk1"/>
                </a:solidFill>
              </a:rPr>
              <a:t>The factory floor is divided into sections, each responsible for assembling a different piece of the parka. The coat travels from section to section until the production cycle is complete.</a:t>
            </a:r>
            <a:endParaRPr>
              <a:solidFill>
                <a:srgbClr val="EFEFEF"/>
              </a:solidFill>
            </a:endParaRPr>
          </a:p>
          <a:p>
            <a:pPr indent="0" lvl="0" marL="0" rtl="0" algn="l">
              <a:spcBef>
                <a:spcPts val="1600"/>
              </a:spcBef>
              <a:spcAft>
                <a:spcPts val="0"/>
              </a:spcAft>
              <a:buNone/>
            </a:pPr>
            <a:r>
              <a:rPr lang="en">
                <a:solidFill>
                  <a:srgbClr val="EFEFEF"/>
                </a:solidFill>
              </a:rPr>
              <a:t>The jackets are stuffed with duck and goose down supplied from an outside supplier</a:t>
            </a:r>
            <a:endParaRPr>
              <a:solidFill>
                <a:srgbClr val="EFEFEF"/>
              </a:solidFill>
            </a:endParaRPr>
          </a:p>
          <a:p>
            <a:pPr indent="0" lvl="0" marL="0" rtl="0" algn="l">
              <a:spcBef>
                <a:spcPts val="1600"/>
              </a:spcBef>
              <a:spcAft>
                <a:spcPts val="0"/>
              </a:spcAft>
              <a:buNone/>
            </a:pPr>
            <a:r>
              <a:rPr lang="en">
                <a:solidFill>
                  <a:srgbClr val="EFEFEF"/>
                </a:solidFill>
              </a:rPr>
              <a:t>Then a coyote fur trim is added to the hood of the coat</a:t>
            </a:r>
            <a:endParaRPr>
              <a:solidFill>
                <a:srgbClr val="EFEFEF"/>
              </a:solidFill>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DUCK AND GOOSE DOWN</a:t>
            </a:r>
            <a:endParaRPr/>
          </a:p>
        </p:txBody>
      </p:sp>
      <p:sp>
        <p:nvSpPr>
          <p:cNvPr id="86" name="Google Shape;86;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latin typeface="Georgia"/>
                <a:ea typeface="Georgia"/>
                <a:cs typeface="Georgia"/>
                <a:sym typeface="Georgia"/>
              </a:rPr>
              <a:t>Canada Goose sources its duck and goose down from the Toronto-based company Feather Industry. Four blends are used, all of which incorporate high-quality Hutterite down.</a:t>
            </a:r>
            <a:endParaRPr sz="1200">
              <a:solidFill>
                <a:schemeClr val="dk1"/>
              </a:solidFill>
              <a:latin typeface="Georgia"/>
              <a:ea typeface="Georgia"/>
              <a:cs typeface="Georgia"/>
              <a:sym typeface="Georgia"/>
            </a:endParaRPr>
          </a:p>
          <a:p>
            <a:pPr indent="-304800" lvl="0" marL="457200" rtl="0" algn="l">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Feather Industry purchases their down from suppliers such as, </a:t>
            </a:r>
            <a:r>
              <a:rPr lang="en" sz="1200">
                <a:solidFill>
                  <a:schemeClr val="dk1"/>
                </a:solidFill>
                <a:latin typeface="Arial"/>
                <a:ea typeface="Arial"/>
                <a:cs typeface="Arial"/>
                <a:sym typeface="Arial"/>
              </a:rPr>
              <a:t>Manitoba’s James Valley Colony Farms (JVC) — which breeds 130,000 geese a year</a:t>
            </a: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At the slaughterhouse, workers shackle the ducks and geese, hang them upside down, and slit their throats as the other birds watch</a:t>
            </a:r>
            <a:endParaRPr sz="1200">
              <a:solidFill>
                <a:schemeClr val="dk1"/>
              </a:solidFill>
              <a:latin typeface="Arial"/>
              <a:ea typeface="Arial"/>
              <a:cs typeface="Arial"/>
              <a:sym typeface="Arial"/>
            </a:endParaRPr>
          </a:p>
          <a:p>
            <a:pPr indent="-342900" lvl="0" marL="457200" rtl="0" algn="l">
              <a:spcBef>
                <a:spcPts val="0"/>
              </a:spcBef>
              <a:spcAft>
                <a:spcPts val="0"/>
              </a:spcAft>
              <a:buClr>
                <a:schemeClr val="dk1"/>
              </a:buClr>
              <a:buSzPts val="1800"/>
              <a:buChar char="●"/>
            </a:pPr>
            <a:r>
              <a:rPr lang="en" sz="1200">
                <a:solidFill>
                  <a:schemeClr val="dk1"/>
                </a:solidFill>
                <a:latin typeface="Arial"/>
                <a:ea typeface="Arial"/>
                <a:cs typeface="Arial"/>
                <a:sym typeface="Arial"/>
              </a:rPr>
              <a:t> Ducks and Geese necks are cut and their bodies are dumped into scalding-hot water.</a:t>
            </a:r>
            <a:endParaRPr sz="1200">
              <a:solidFill>
                <a:schemeClr val="dk1"/>
              </a:solidFill>
              <a:latin typeface="Arial"/>
              <a:ea typeface="Arial"/>
              <a:cs typeface="Arial"/>
              <a:sym typeface="Arial"/>
            </a:endParaRPr>
          </a:p>
          <a:p>
            <a:pPr indent="0" lvl="0" marL="0" rtl="0" algn="l">
              <a:lnSpc>
                <a:spcPct val="166666"/>
              </a:lnSpc>
              <a:spcBef>
                <a:spcPts val="1600"/>
              </a:spcBef>
              <a:spcAft>
                <a:spcPts val="0"/>
              </a:spcAft>
              <a:buNone/>
            </a:pPr>
            <a:r>
              <a:rPr lang="en" sz="1350">
                <a:solidFill>
                  <a:schemeClr val="dk1"/>
                </a:solidFill>
                <a:latin typeface="Arial"/>
                <a:ea typeface="Arial"/>
                <a:cs typeface="Arial"/>
                <a:sym typeface="Arial"/>
              </a:rPr>
              <a:t>Although Canada Goose tries to deny this, many “geese from the JVC farm where the video is shot  are meant to provide down feathers for Canada Goose parkas. They’re shipped to a Manitoba processing plant. Toronto-based </a:t>
            </a:r>
            <a:r>
              <a:rPr lang="en" sz="1350">
                <a:solidFill>
                  <a:schemeClr val="dk1"/>
                </a:solidFill>
                <a:uFill>
                  <a:noFill/>
                </a:uFill>
                <a:latin typeface="Arial"/>
                <a:ea typeface="Arial"/>
                <a:cs typeface="Arial"/>
                <a:sym typeface="Arial"/>
                <a:hlinkClick r:id="rId3"/>
              </a:rPr>
              <a:t>Feather Industries</a:t>
            </a:r>
            <a:r>
              <a:rPr lang="en" sz="1350">
                <a:solidFill>
                  <a:schemeClr val="dk1"/>
                </a:solidFill>
                <a:latin typeface="Arial"/>
                <a:ea typeface="Arial"/>
                <a:cs typeface="Arial"/>
                <a:sym typeface="Arial"/>
              </a:rPr>
              <a:t> then buys the feathers for use in the coats, said Feather Industries spokesman Alex Pryde.”</a:t>
            </a:r>
            <a:endParaRPr sz="1350">
              <a:solidFill>
                <a:schemeClr val="dk1"/>
              </a:solidFill>
              <a:latin typeface="Arial"/>
              <a:ea typeface="Arial"/>
              <a:cs typeface="Arial"/>
              <a:sym typeface="Arial"/>
            </a:endParaRPr>
          </a:p>
          <a:p>
            <a:pPr indent="0" lvl="0" marL="0" rtl="0" algn="l">
              <a:spcBef>
                <a:spcPts val="2300"/>
              </a:spcBef>
              <a:spcAft>
                <a:spcPts val="0"/>
              </a:spcAft>
              <a:buNone/>
            </a:pPr>
            <a:r>
              <a:rPr lang="en" sz="1100" u="sng">
                <a:solidFill>
                  <a:schemeClr val="accent5"/>
                </a:solidFill>
                <a:latin typeface="Arial"/>
                <a:ea typeface="Arial"/>
                <a:cs typeface="Arial"/>
                <a:sym typeface="Arial"/>
                <a:hlinkClick r:id="rId4"/>
              </a:rPr>
              <a:t>https://youtu.be/qKRpJneXdw4</a:t>
            </a:r>
            <a:endParaRPr sz="135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FABRIC</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Arctic-Tech Fabric used for shell &amp; lining</a:t>
            </a:r>
            <a:endParaRPr sz="2400"/>
          </a:p>
          <a:p>
            <a:pPr indent="0" lvl="0" marL="0" rtl="0" algn="l">
              <a:lnSpc>
                <a:spcPct val="160000"/>
              </a:lnSpc>
              <a:spcBef>
                <a:spcPts val="1600"/>
              </a:spcBef>
              <a:spcAft>
                <a:spcPts val="0"/>
              </a:spcAft>
              <a:buNone/>
            </a:pPr>
            <a:r>
              <a:rPr lang="en" sz="1400">
                <a:solidFill>
                  <a:schemeClr val="dk1"/>
                </a:solidFill>
                <a:latin typeface="Arial"/>
                <a:ea typeface="Arial"/>
                <a:cs typeface="Arial"/>
                <a:sym typeface="Arial"/>
              </a:rPr>
              <a:t>Designed by Canada Goose- “ to stay dry and keep you warm in extreme conditions and climates.”</a:t>
            </a:r>
            <a:endParaRPr sz="1400">
              <a:solidFill>
                <a:schemeClr val="dk1"/>
              </a:solidFill>
              <a:latin typeface="Arial"/>
              <a:ea typeface="Arial"/>
              <a:cs typeface="Arial"/>
              <a:sym typeface="Arial"/>
            </a:endParaRPr>
          </a:p>
          <a:p>
            <a:pPr indent="0" lvl="0" marL="0" rtl="0" algn="l">
              <a:lnSpc>
                <a:spcPct val="160000"/>
              </a:lnSpc>
              <a:spcBef>
                <a:spcPts val="1100"/>
              </a:spcBef>
              <a:spcAft>
                <a:spcPts val="1100"/>
              </a:spcAft>
              <a:buNone/>
            </a:pPr>
            <a:r>
              <a:rPr lang="en" sz="1400">
                <a:solidFill>
                  <a:schemeClr val="dk1"/>
                </a:solidFill>
                <a:latin typeface="Arial"/>
                <a:ea typeface="Arial"/>
                <a:cs typeface="Arial"/>
                <a:sym typeface="Arial"/>
              </a:rPr>
              <a:t>[85%] POLYESTER + [15%] COTTON BLEND WITH DURABLE WATER REPELLENT FINISH</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39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COYOTE FUR</a:t>
            </a:r>
            <a:endParaRPr/>
          </a:p>
        </p:txBody>
      </p:sp>
      <p:sp>
        <p:nvSpPr>
          <p:cNvPr id="98" name="Google Shape;98;p19"/>
          <p:cNvSpPr txBox="1"/>
          <p:nvPr>
            <p:ph idx="1" type="body"/>
          </p:nvPr>
        </p:nvSpPr>
        <p:spPr>
          <a:xfrm>
            <a:off x="311700" y="812000"/>
            <a:ext cx="8520600" cy="3673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Buys their fur from North American suppliers</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Not much information because the coyotes are killed in the wild </a:t>
            </a:r>
            <a:endParaRPr sz="1800">
              <a:solidFill>
                <a:schemeClr val="dk1"/>
              </a:solidFill>
            </a:endParaRPr>
          </a:p>
          <a:p>
            <a:pPr indent="0" lvl="0" marL="914400" rtl="0" algn="l">
              <a:spcBef>
                <a:spcPts val="1600"/>
              </a:spcBef>
              <a:spcAft>
                <a:spcPts val="0"/>
              </a:spcAft>
              <a:buNone/>
            </a:pPr>
            <a:r>
              <a:t/>
            </a:r>
            <a:endParaRPr sz="1800">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The fur trim that lines the hoods of the company’s winter jackets comes from wild coyotes who are first trapped and killed</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uFill>
                  <a:noFill/>
                </a:uFill>
                <a:hlinkClick r:id="rId3"/>
              </a:rPr>
              <a:t>steel leg clamps, head-crushing traps, body-gripping traps, or neck snares</a:t>
            </a:r>
            <a:r>
              <a:rPr lang="en" sz="1800">
                <a:solidFill>
                  <a:schemeClr val="dk1"/>
                </a:solidFill>
              </a:rPr>
              <a:t>.</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If traps don’t work, they’re shot, strangled, stomped on, or bludgeoned to death</a:t>
            </a:r>
            <a:endParaRPr sz="1800">
              <a:solidFill>
                <a:schemeClr val="dk1"/>
              </a:solidFill>
            </a:endParaRPr>
          </a:p>
          <a:p>
            <a:pPr indent="0" lvl="0" marL="914400" rtl="0" algn="l">
              <a:spcBef>
                <a:spcPts val="1600"/>
              </a:spcBef>
              <a:spcAft>
                <a:spcPts val="0"/>
              </a:spcAft>
              <a:buNone/>
            </a:pPr>
            <a:r>
              <a:t/>
            </a:r>
            <a:endParaRPr sz="1800">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The Coyotes are then skinned for their fur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5" name="Google Shape;105;p20"/>
          <p:cNvPicPr preferRelativeResize="0"/>
          <p:nvPr/>
        </p:nvPicPr>
        <p:blipFill>
          <a:blip r:embed="rId3">
            <a:alphaModFix/>
          </a:blip>
          <a:stretch>
            <a:fillRect/>
          </a:stretch>
        </p:blipFill>
        <p:spPr>
          <a:xfrm>
            <a:off x="0" y="0"/>
            <a:ext cx="9040424" cy="5060275"/>
          </a:xfrm>
          <a:prstGeom prst="rect">
            <a:avLst/>
          </a:prstGeom>
          <a:noFill/>
          <a:ln>
            <a:noFill/>
          </a:ln>
        </p:spPr>
      </p:pic>
      <p:sp>
        <p:nvSpPr>
          <p:cNvPr id="106" name="Google Shape;106;p20"/>
          <p:cNvSpPr txBox="1"/>
          <p:nvPr/>
        </p:nvSpPr>
        <p:spPr>
          <a:xfrm>
            <a:off x="3197371" y="2770475"/>
            <a:ext cx="1966800" cy="96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000000"/>
                </a:highlight>
              </a:rPr>
              <a:t>Feathers from James Valley Colony Farms, Manitoba Canada</a:t>
            </a:r>
            <a:endParaRPr>
              <a:solidFill>
                <a:schemeClr val="dk1"/>
              </a:solidFill>
              <a:highlight>
                <a:srgbClr val="000000"/>
              </a:highlight>
            </a:endParaRPr>
          </a:p>
        </p:txBody>
      </p:sp>
      <p:sp>
        <p:nvSpPr>
          <p:cNvPr id="107" name="Google Shape;107;p20"/>
          <p:cNvSpPr txBox="1"/>
          <p:nvPr/>
        </p:nvSpPr>
        <p:spPr>
          <a:xfrm>
            <a:off x="2005925" y="3416650"/>
            <a:ext cx="1697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000000"/>
                </a:highlight>
              </a:rPr>
              <a:t>Coyote fur from northern American States</a:t>
            </a:r>
            <a:endParaRPr/>
          </a:p>
        </p:txBody>
      </p:sp>
      <p:cxnSp>
        <p:nvCxnSpPr>
          <p:cNvPr id="108" name="Google Shape;108;p20"/>
          <p:cNvCxnSpPr/>
          <p:nvPr/>
        </p:nvCxnSpPr>
        <p:spPr>
          <a:xfrm>
            <a:off x="3703325" y="3867900"/>
            <a:ext cx="2160300" cy="226200"/>
          </a:xfrm>
          <a:prstGeom prst="straightConnector1">
            <a:avLst/>
          </a:prstGeom>
          <a:noFill/>
          <a:ln cap="flat" cmpd="sng" w="9525">
            <a:solidFill>
              <a:srgbClr val="000000"/>
            </a:solidFill>
            <a:prstDash val="solid"/>
            <a:round/>
            <a:headEnd len="med" w="med" type="none"/>
            <a:tailEnd len="med" w="med" type="triangle"/>
          </a:ln>
        </p:spPr>
      </p:cxnSp>
      <p:cxnSp>
        <p:nvCxnSpPr>
          <p:cNvPr id="109" name="Google Shape;109;p20"/>
          <p:cNvCxnSpPr/>
          <p:nvPr/>
        </p:nvCxnSpPr>
        <p:spPr>
          <a:xfrm>
            <a:off x="4207375" y="3518150"/>
            <a:ext cx="1697400" cy="5349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 PROCESS IN THE FACTORY</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Product development department: designers dream up concepts for each coat. The line drawings are turned into patterns, which are copied onto large pieces of paper.</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The spreading stage: up to 60 layers of fabric are laid out on a long table. The pattern for the coat is placed on top. </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Once the pieces are cut, they’re bundled and distributed to different production lines.</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The Canada Goose badge is attached to a separate piece of fabric using a specially designed sewing machine.</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Workers sew a lining into the coat, leaving a hole where stuffing will later be inserted.</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In the stuffing room, each section of the coat is pumped with down.</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Once all the coat’s panels are stuffed, they’re sent back to the factory floor to be pieced together.</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Once the lining has been assembled, it’s sewn into the outer shell.</a:t>
            </a:r>
            <a:endParaRPr sz="1400">
              <a:solidFill>
                <a:schemeClr val="dk1"/>
              </a:solidFill>
              <a:latin typeface="Georgia"/>
              <a:ea typeface="Georgia"/>
              <a:cs typeface="Georgia"/>
              <a:sym typeface="Georgia"/>
            </a:endParaRPr>
          </a:p>
          <a:p>
            <a:pPr indent="-317500" lvl="0" marL="457200" rtl="0" algn="l">
              <a:spcBef>
                <a:spcPts val="0"/>
              </a:spcBef>
              <a:spcAft>
                <a:spcPts val="0"/>
              </a:spcAft>
              <a:buClr>
                <a:schemeClr val="dk1"/>
              </a:buClr>
              <a:buSzPts val="1400"/>
              <a:buFont typeface="Georgia"/>
              <a:buChar char="●"/>
            </a:pPr>
            <a:r>
              <a:rPr lang="en" sz="1400">
                <a:solidFill>
                  <a:schemeClr val="dk1"/>
                </a:solidFill>
                <a:latin typeface="Georgia"/>
                <a:ea typeface="Georgia"/>
                <a:cs typeface="Georgia"/>
                <a:sym typeface="Georgia"/>
              </a:rPr>
              <a:t>In the finishing department, coyote-fur trim is added to the coat’s hood.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