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D0317CE-DB87-4D32-80F6-8DCFCB1ED023}">
  <a:tblStyle styleId="{2D0317CE-DB87-4D32-80F6-8DCFCB1ED02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96f1017d7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96f1017d7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96f1017d74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96f1017d74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96f1017d74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96f1017d74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96fccf2649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96fccf2649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96f1017d7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96f1017d7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96f1017d74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96f1017d74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96fccf264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96fccf264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96f4ca0908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96f4ca0908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Education Proposal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GECCo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April 8, 2026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250"/>
              <a:t>General Education Curriculum Committee: GECCo</a:t>
            </a:r>
            <a:endParaRPr sz="2250"/>
          </a:p>
        </p:txBody>
      </p:sp>
      <p:sp>
        <p:nvSpPr>
          <p:cNvPr id="61" name="Google Shape;61;p14"/>
          <p:cNvSpPr txBox="1"/>
          <p:nvPr>
            <p:ph idx="4294967295" type="body"/>
          </p:nvPr>
        </p:nvSpPr>
        <p:spPr>
          <a:xfrm>
            <a:off x="435625" y="1017725"/>
            <a:ext cx="7932900" cy="37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Chair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Chris Reali*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Director of Critical Reading and Writing (ex-officio)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Hugh Sheehy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Director of First-Year Seminar (ex-officio)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Peter Campbell*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Director of Social Science Inquiry Category (ex-officio)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Leah Warner*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Director of Studies in Arts and Humanities (ex-officio)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Monika Giacoppe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Coordinator for Culture and Creativity Category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Chris Reali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Coordinator for Global Awareness Category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Atieh Babakhani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Coordinator for Historical Perspectives Category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Tae Kwak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Coordinator for Quantitative Reasoning Category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Matt Jobrek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Coordinator for Scientific Reasoning Category – 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Carrie Miller*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Coordinator for Systems, Sustainability, and Society Category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Emily Leskinen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Coordinator for Values and Ethics Category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Lisa Cassidy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At-large Representative (TAS)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Sarah Carberry*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At-large Representative (ASB)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Desi Budeva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At-large Representative (ASB)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Tufan Ekici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At-large Representative (CA)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Rebecca Leung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Library Representative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Christina Connor*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Vice Provost (ex-officio) –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Joyce Shim</a:t>
            </a:r>
            <a:endParaRPr b="1"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Director of College-wide Assessment, </a:t>
            </a:r>
            <a:r>
              <a:rPr b="1" lang="en" sz="1250">
                <a:solidFill>
                  <a:srgbClr val="2F2F2F"/>
                </a:solidFill>
                <a:highlight>
                  <a:schemeClr val="lt1"/>
                </a:highlight>
              </a:rPr>
              <a:t>Michael Unger*</a:t>
            </a: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 (as Provost designee)</a:t>
            </a:r>
            <a:endParaRPr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50">
              <a:solidFill>
                <a:srgbClr val="2F2F2F"/>
              </a:solidFill>
              <a:highlight>
                <a:schemeClr val="lt1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rgbClr val="2F2F2F"/>
                </a:solidFill>
                <a:highlight>
                  <a:schemeClr val="lt1"/>
                </a:highlight>
              </a:rPr>
              <a:t>* Member of the GECCo “Small Group”</a:t>
            </a:r>
            <a:endParaRPr sz="1250">
              <a:solidFill>
                <a:srgbClr val="2F2F2F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138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 Revision Summary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145575" y="558025"/>
            <a:ext cx="8636400" cy="43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b="1" lang="en" sz="2000">
                <a:solidFill>
                  <a:schemeClr val="dk1"/>
                </a:solidFill>
              </a:rPr>
              <a:t>Program Revision Guiding Principles</a:t>
            </a:r>
            <a:endParaRPr b="1"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Reflects the RCNJ Mission and meets Middle States Commission on Higher Education’s (MSCHE) accreditation requirements.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Aligns with and strengthens RCNJ’s liberal arts mission. 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It is viewed through the lens of students including four-year as well as transfers from county colleges and other institutions.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Is inspirational, important and manageable to students, faculty and staff.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138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 Revision Summary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145575" y="558025"/>
            <a:ext cx="8636400" cy="43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b="1" lang="en" sz="2000">
                <a:solidFill>
                  <a:schemeClr val="dk1"/>
                </a:solidFill>
              </a:rPr>
              <a:t>Gathering </a:t>
            </a:r>
            <a:r>
              <a:rPr b="1" lang="en" sz="2000">
                <a:solidFill>
                  <a:schemeClr val="dk1"/>
                </a:solidFill>
              </a:rPr>
              <a:t>Feedback &amp; Reporting Out</a:t>
            </a:r>
            <a:endParaRPr b="1"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Regular FA Updates </a:t>
            </a:r>
            <a:endParaRPr sz="2000">
              <a:solidFill>
                <a:schemeClr val="dk1"/>
              </a:solidFill>
            </a:endParaRPr>
          </a:p>
          <a:p>
            <a:pPr indent="-3556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■"/>
            </a:pPr>
            <a:r>
              <a:rPr lang="en" sz="2000">
                <a:solidFill>
                  <a:schemeClr val="dk1"/>
                </a:solidFill>
              </a:rPr>
              <a:t>Interim Report issued in December 2025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Three surveys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Multiple Post-FA Sessions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Unit Councils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Session During Facutly Development Week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Meetings with Stakeholders </a:t>
            </a:r>
            <a:endParaRPr sz="2000">
              <a:solidFill>
                <a:schemeClr val="dk1"/>
              </a:solidFill>
            </a:endParaRPr>
          </a:p>
          <a:p>
            <a:pPr indent="-3556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■"/>
            </a:pPr>
            <a:r>
              <a:rPr lang="en" sz="2000">
                <a:solidFill>
                  <a:schemeClr val="dk1"/>
                </a:solidFill>
              </a:rPr>
              <a:t>SGA, Student Success, Provost’s Office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2739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 Revision Timeline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846600"/>
            <a:ext cx="8520600" cy="372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2258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600">
                <a:solidFill>
                  <a:schemeClr val="dk1"/>
                </a:solidFill>
              </a:rPr>
              <a:t>Spring </a:t>
            </a:r>
            <a:r>
              <a:rPr b="1" lang="en" sz="1600">
                <a:solidFill>
                  <a:schemeClr val="dk1"/>
                </a:solidFill>
              </a:rPr>
              <a:t>2026</a:t>
            </a:r>
            <a:endParaRPr b="1"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FA vote on GE proposal (April 8)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FA vote on proposed GECCo structure (April 29)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Committee Report: May 2026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Revise GECCo manual</a:t>
            </a:r>
            <a:endParaRPr sz="1600">
              <a:solidFill>
                <a:schemeClr val="dk1"/>
              </a:solidFill>
            </a:endParaRPr>
          </a:p>
          <a:p>
            <a:pPr indent="-32258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600">
                <a:solidFill>
                  <a:schemeClr val="dk1"/>
                </a:solidFill>
              </a:rPr>
              <a:t>Fall 2026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Elect new committee members &amp; finalize GECCo manual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Release final version of Student Learning Outcomes (SLOs)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FA vote on second Written Communication (WC) placement</a:t>
            </a:r>
            <a:endParaRPr sz="1600">
              <a:solidFill>
                <a:schemeClr val="dk1"/>
              </a:solidFill>
            </a:endParaRPr>
          </a:p>
          <a:p>
            <a:pPr indent="-32258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600">
                <a:solidFill>
                  <a:schemeClr val="dk1"/>
                </a:solidFill>
              </a:rPr>
              <a:t>Fall 2026 through Fall 2027</a:t>
            </a:r>
            <a:r>
              <a:rPr lang="en" sz="1600">
                <a:solidFill>
                  <a:schemeClr val="dk1"/>
                </a:solidFill>
              </a:rPr>
              <a:t>:</a:t>
            </a:r>
            <a:r>
              <a:rPr b="1" lang="en" sz="1600">
                <a:solidFill>
                  <a:schemeClr val="dk1"/>
                </a:solidFill>
              </a:rPr>
              <a:t> </a:t>
            </a:r>
            <a:r>
              <a:rPr lang="en" sz="1600">
                <a:solidFill>
                  <a:schemeClr val="dk1"/>
                </a:solidFill>
              </a:rPr>
              <a:t>Implementation Process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Course Review &amp; Approval Process</a:t>
            </a:r>
            <a:endParaRPr sz="1600">
              <a:solidFill>
                <a:schemeClr val="dk1"/>
              </a:solidFill>
            </a:endParaRPr>
          </a:p>
          <a:p>
            <a:pPr indent="-32258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lang="en" sz="1600">
                <a:solidFill>
                  <a:schemeClr val="dk1"/>
                </a:solidFill>
              </a:rPr>
              <a:t>Existing GE courses will not be “rolled over” because there are different categories &amp; different outcomes</a:t>
            </a:r>
            <a:endParaRPr sz="1600">
              <a:solidFill>
                <a:schemeClr val="dk1"/>
              </a:solidFill>
            </a:endParaRPr>
          </a:p>
          <a:p>
            <a:pPr indent="-32258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lang="en" sz="1600">
                <a:solidFill>
                  <a:schemeClr val="dk1"/>
                </a:solidFill>
              </a:rPr>
              <a:t>Existing courses will require a course revision proposal </a:t>
            </a:r>
            <a:endParaRPr sz="1600">
              <a:solidFill>
                <a:schemeClr val="dk1"/>
              </a:solidFill>
            </a:endParaRPr>
          </a:p>
          <a:p>
            <a:pPr indent="-32258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lang="en" sz="1600">
                <a:solidFill>
                  <a:schemeClr val="dk1"/>
                </a:solidFill>
              </a:rPr>
              <a:t>Working sessions on syllabi, assignment creation and Course Dog</a:t>
            </a:r>
            <a:endParaRPr sz="16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2258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600">
                <a:solidFill>
                  <a:schemeClr val="dk1"/>
                </a:solidFill>
              </a:rPr>
              <a:t>Fall 2028:</a:t>
            </a:r>
            <a:r>
              <a:rPr lang="en" sz="1600">
                <a:solidFill>
                  <a:schemeClr val="dk1"/>
                </a:solidFill>
              </a:rPr>
              <a:t> New GE Program Starts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Program Overview: List View</a:t>
            </a:r>
            <a:endParaRPr sz="3000"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Two Stand Alone Courses</a:t>
            </a:r>
            <a:endParaRPr b="1"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INTD 101: First Year Seminar 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CRWT 102: Critical Reading and Writin</a:t>
            </a:r>
            <a:r>
              <a:rPr lang="en" sz="1700">
                <a:solidFill>
                  <a:schemeClr val="dk1"/>
                </a:solidFill>
              </a:rPr>
              <a:t>g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Six Categories of Courses</a:t>
            </a:r>
            <a:endParaRPr b="1"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Civics 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Creative 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Global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Inclusive 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Quantitative 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Scientific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" name="Google Shape;91;p19"/>
          <p:cNvGraphicFramePr/>
          <p:nvPr/>
        </p:nvGraphicFramePr>
        <p:xfrm>
          <a:off x="125776" y="195375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{2D0317CE-DB87-4D32-80F6-8DCFCB1ED023}</a:tableStyleId>
              </a:tblPr>
              <a:tblGrid>
                <a:gridCol w="1402375"/>
                <a:gridCol w="846200"/>
                <a:gridCol w="788250"/>
                <a:gridCol w="394825"/>
                <a:gridCol w="622325"/>
                <a:gridCol w="763325"/>
                <a:gridCol w="804850"/>
                <a:gridCol w="394825"/>
                <a:gridCol w="721850"/>
                <a:gridCol w="788250"/>
                <a:gridCol w="589125"/>
                <a:gridCol w="589125"/>
              </a:tblGrid>
              <a:tr h="507650"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/>
                    </a:p>
                  </a:txBody>
                  <a:tcPr marT="0" marB="0" marR="68575" marL="68575" anchor="ctr"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Interdisciplinary</a:t>
                      </a:r>
                      <a:endParaRPr sz="800"/>
                    </a:p>
                  </a:txBody>
                  <a:tcPr marT="0" marB="0" marR="68575" marL="68575" anchor="ctr"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International</a:t>
                      </a:r>
                      <a:endParaRPr sz="900"/>
                    </a:p>
                  </a:txBody>
                  <a:tcPr marT="0" marB="0" marR="68575" marL="68575" anchor="ctr"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Experiential</a:t>
                      </a:r>
                      <a:endParaRPr sz="900"/>
                    </a:p>
                  </a:txBody>
                  <a:tcPr marT="0" marB="0" marR="68575" marL="68575" anchor="ctr"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Information Literacy</a:t>
                      </a:r>
                      <a:endParaRPr sz="900"/>
                    </a:p>
                  </a:txBody>
                  <a:tcPr marT="0" marB="0" marR="68575" marL="68575" anchor="ctr"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Communication skills**</a:t>
                      </a:r>
                      <a:endParaRPr sz="900"/>
                    </a:p>
                  </a:txBody>
                  <a:tcPr marT="0" marB="0" marR="68575" marL="68575" anchor="ctr"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Technology</a:t>
                      </a:r>
                      <a:endParaRPr sz="900"/>
                    </a:p>
                  </a:txBody>
                  <a:tcPr marT="0" marB="0" marR="68575" marL="68575" anchor="ctr"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Sustainability</a:t>
                      </a:r>
                      <a:endParaRPr sz="800"/>
                    </a:p>
                  </a:txBody>
                  <a:tcPr marT="0" marB="0" marR="68575" marL="68575" anchor="ctr"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Ethics</a:t>
                      </a:r>
                      <a:endParaRPr sz="900"/>
                    </a:p>
                  </a:txBody>
                  <a:tcPr marT="0" marB="0" marR="68575" marL="68575" anchor="ctr"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Critical </a:t>
                      </a:r>
                      <a:endParaRPr sz="9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Analysis</a:t>
                      </a:r>
                      <a:endParaRPr sz="900"/>
                    </a:p>
                  </a:txBody>
                  <a:tcPr marT="0" marB="0" marR="68575" marL="68575" anchor="ctr"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076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Individual Courses*</a:t>
                      </a:r>
                      <a:endParaRPr b="1" sz="1000"/>
                    </a:p>
                  </a:txBody>
                  <a:tcPr marT="0" marB="0" marR="68575" marL="68575" anchor="b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51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FYS</a:t>
                      </a:r>
                      <a:endParaRPr sz="1000"/>
                    </a:p>
                  </a:txBody>
                  <a:tcPr marT="0" marB="0" marR="68575" marL="68575" anchor="ctr"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</a:t>
                      </a:r>
                      <a:endParaRPr sz="1000"/>
                    </a:p>
                  </a:txBody>
                  <a:tcPr marT="0" marB="0" marR="68575" marL="68575" anchor="ctr"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</a:t>
                      </a:r>
                      <a:endParaRPr sz="1000"/>
                    </a:p>
                  </a:txBody>
                  <a:tcPr marT="0" marB="0" marR="68575" marL="68575" anchor="ctr"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 (oral)</a:t>
                      </a:r>
                      <a:endParaRPr sz="1000"/>
                    </a:p>
                  </a:txBody>
                  <a:tcPr marT="0" marB="0" marR="68575" marL="68575" anchor="ctr"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</a:t>
                      </a:r>
                      <a:endParaRPr sz="1000"/>
                    </a:p>
                  </a:txBody>
                  <a:tcPr marT="0" marB="0" marR="68575" marL="68575" anchor="ctr"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1951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CRWT 102</a:t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</a:t>
                      </a:r>
                      <a:endParaRPr sz="1000"/>
                    </a:p>
                  </a:txBody>
                  <a:tcPr marT="0" marB="0" marR="68575" marL="68575" anchor="ctr"/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 (written)</a:t>
                      </a:r>
                      <a:endParaRPr sz="1000"/>
                    </a:p>
                  </a:txBody>
                  <a:tcPr marT="0" marB="0" marR="68575" marL="68575" anchor="ctr"/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</a:tr>
              <a:tr h="585350">
                <a:tc gridSpan="11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Categories*</a:t>
                      </a:r>
                      <a:endParaRPr b="1" sz="10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(Menu of Courses)</a:t>
                      </a:r>
                      <a:endParaRPr b="1" sz="1000"/>
                    </a:p>
                  </a:txBody>
                  <a:tcPr marT="0" marB="0" marR="68575" marL="68575" anchor="ctr"/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  <a:tc hMerge="1"/>
                <a:tc hMerge="1"/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/>
                    </a:p>
                  </a:txBody>
                  <a:tcPr marT="0" marB="0" marR="68575" marL="68575" anchor="ctr"/>
                </a:tc>
              </a:tr>
              <a:tr h="195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Civics </a:t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 rowSpan="6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GECCo recommends placing the second WC touch point as either “floating” or in Civics.</a:t>
                      </a:r>
                      <a:endParaRPr sz="1000"/>
                    </a:p>
                  </a:txBody>
                  <a:tcPr marT="0" marB="0" marR="68575" marL="68575" anchor="ctr"/>
                </a:tc>
                <a:tc rowSpan="6"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</a:t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</a:tr>
              <a:tr h="1951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Inclusiveness</a:t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 vMerge="1"/>
                <a:tc hMerge="1" v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</a:t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</a:tr>
              <a:tr h="195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Creative</a:t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</a:t>
                      </a:r>
                      <a:endParaRPr sz="1000"/>
                    </a:p>
                  </a:txBody>
                  <a:tcPr marT="0" marB="0" marR="68575" marL="68575" anchor="ctr"/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 vMerge="1"/>
                <a:tc hMerge="1" v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</a:tr>
              <a:tr h="195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Quantitative </a:t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</a:t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 vMerge="1"/>
                <a:tc hMerge="1" v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</a:tr>
              <a:tr h="195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Scientific  </a:t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 vMerge="1"/>
                <a:tc hMerge="1" v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</a:t>
                      </a:r>
                      <a:endParaRPr sz="1000"/>
                    </a:p>
                  </a:txBody>
                  <a:tcPr marT="0" marB="0" marR="68575" marL="68575" anchor="ctr"/>
                </a:tc>
              </a:tr>
              <a:tr h="379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Global</a:t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X</a:t>
                      </a:r>
                      <a:endParaRPr sz="1000"/>
                    </a:p>
                  </a:txBody>
                  <a:tcPr marT="0" marB="0" marR="68575" marL="68575" anchor="ctr"/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 gridSpan="2" vMerge="1"/>
                <a:tc hMerge="1" v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68575" marL="68575" anchor="ctr"/>
                </a:tc>
              </a:tr>
            </a:tbl>
          </a:graphicData>
        </a:graphic>
      </p:graphicFrame>
      <p:sp>
        <p:nvSpPr>
          <p:cNvPr id="92" name="Google Shape;92;p19"/>
          <p:cNvSpPr txBox="1"/>
          <p:nvPr/>
        </p:nvSpPr>
        <p:spPr>
          <a:xfrm>
            <a:off x="771575" y="3798225"/>
            <a:ext cx="77961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* Each category will generally have 2 to 4 category-</a:t>
            </a:r>
            <a:r>
              <a:rPr lang="en" sz="1100">
                <a:solidFill>
                  <a:schemeClr val="dk1"/>
                </a:solidFill>
              </a:rPr>
              <a:t>specific</a:t>
            </a:r>
            <a:r>
              <a:rPr lang="en" sz="1100">
                <a:solidFill>
                  <a:schemeClr val="dk1"/>
                </a:solidFill>
              </a:rPr>
              <a:t> student learning outcomes in addition to the a</a:t>
            </a:r>
            <a:r>
              <a:rPr lang="en" sz="1100">
                <a:solidFill>
                  <a:schemeClr val="dk1"/>
                </a:solidFill>
              </a:rPr>
              <a:t>ttributes above</a:t>
            </a:r>
            <a:r>
              <a:rPr lang="en" sz="1100">
                <a:solidFill>
                  <a:schemeClr val="dk1"/>
                </a:solidFill>
              </a:rPr>
              <a:t>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**Students are required to complete two courses that meet the “Written Communication (WC)” requirement. CRWT 102 will focus on writing instruction and a second writing WC requirement will focus on mid-level writing. The specific details will be developed during the implementation phase.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2739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 Revision Timeline</a:t>
            </a:r>
            <a:endParaRPr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846600"/>
            <a:ext cx="8520600" cy="372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2258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600">
                <a:solidFill>
                  <a:schemeClr val="dk1"/>
                </a:solidFill>
              </a:rPr>
              <a:t>Spring </a:t>
            </a:r>
            <a:r>
              <a:rPr b="1" lang="en" sz="1600">
                <a:solidFill>
                  <a:schemeClr val="dk1"/>
                </a:solidFill>
              </a:rPr>
              <a:t>2026</a:t>
            </a:r>
            <a:endParaRPr b="1"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FA vote on GE proposal (April 8)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FA vote on proposed GECCo structure (April 29)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Committee Report: May 2026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Revise GECCo manual</a:t>
            </a:r>
            <a:endParaRPr sz="1600">
              <a:solidFill>
                <a:schemeClr val="dk1"/>
              </a:solidFill>
            </a:endParaRPr>
          </a:p>
          <a:p>
            <a:pPr indent="-32258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600">
                <a:solidFill>
                  <a:schemeClr val="dk1"/>
                </a:solidFill>
              </a:rPr>
              <a:t>Fall 2026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Elect new committee members &amp; finalize GECCo manual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Release final version of Student Learning Outcomes (SLOs)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FA vote on second Written Communication (WC) placement</a:t>
            </a:r>
            <a:endParaRPr sz="1600">
              <a:solidFill>
                <a:schemeClr val="dk1"/>
              </a:solidFill>
            </a:endParaRPr>
          </a:p>
          <a:p>
            <a:pPr indent="-32258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600">
                <a:solidFill>
                  <a:schemeClr val="dk1"/>
                </a:solidFill>
              </a:rPr>
              <a:t>Fall 2026 through Fall 2027</a:t>
            </a:r>
            <a:r>
              <a:rPr lang="en" sz="1600">
                <a:solidFill>
                  <a:schemeClr val="dk1"/>
                </a:solidFill>
              </a:rPr>
              <a:t>:</a:t>
            </a:r>
            <a:r>
              <a:rPr b="1" lang="en" sz="1600">
                <a:solidFill>
                  <a:schemeClr val="dk1"/>
                </a:solidFill>
              </a:rPr>
              <a:t> </a:t>
            </a:r>
            <a:r>
              <a:rPr lang="en" sz="1600">
                <a:solidFill>
                  <a:schemeClr val="dk1"/>
                </a:solidFill>
              </a:rPr>
              <a:t>Implementation Process</a:t>
            </a:r>
            <a:endParaRPr sz="1600">
              <a:solidFill>
                <a:schemeClr val="dk1"/>
              </a:solidFill>
            </a:endParaRPr>
          </a:p>
          <a:p>
            <a:pPr indent="-32258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1600">
                <a:solidFill>
                  <a:schemeClr val="dk1"/>
                </a:solidFill>
              </a:rPr>
              <a:t>Course Review &amp; Approval Process</a:t>
            </a:r>
            <a:endParaRPr sz="1600">
              <a:solidFill>
                <a:schemeClr val="dk1"/>
              </a:solidFill>
            </a:endParaRPr>
          </a:p>
          <a:p>
            <a:pPr indent="-32258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lang="en" sz="1600">
                <a:solidFill>
                  <a:schemeClr val="dk1"/>
                </a:solidFill>
              </a:rPr>
              <a:t>Existing GE courses will not be “rolled over” because there are different categories &amp; different outcomes</a:t>
            </a:r>
            <a:endParaRPr sz="1600">
              <a:solidFill>
                <a:schemeClr val="dk1"/>
              </a:solidFill>
            </a:endParaRPr>
          </a:p>
          <a:p>
            <a:pPr indent="-32258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lang="en" sz="1600">
                <a:solidFill>
                  <a:schemeClr val="dk1"/>
                </a:solidFill>
              </a:rPr>
              <a:t>Existing courses will require a course revision proposal </a:t>
            </a:r>
            <a:endParaRPr sz="1600">
              <a:solidFill>
                <a:schemeClr val="dk1"/>
              </a:solidFill>
            </a:endParaRPr>
          </a:p>
          <a:p>
            <a:pPr indent="-32258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lang="en" sz="1600">
                <a:solidFill>
                  <a:schemeClr val="dk1"/>
                </a:solidFill>
              </a:rPr>
              <a:t>Working sessions on syllabi, assignment creation and Course Dog</a:t>
            </a:r>
            <a:endParaRPr sz="16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2258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600">
                <a:solidFill>
                  <a:schemeClr val="dk1"/>
                </a:solidFill>
              </a:rPr>
              <a:t>Fall 2028:</a:t>
            </a:r>
            <a:r>
              <a:rPr lang="en" sz="1600">
                <a:solidFill>
                  <a:schemeClr val="dk1"/>
                </a:solidFill>
              </a:rPr>
              <a:t> New GE Program Starts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Education Proposal</a:t>
            </a:r>
            <a:endParaRPr/>
          </a:p>
        </p:txBody>
      </p:sp>
      <p:sp>
        <p:nvSpPr>
          <p:cNvPr id="104" name="Google Shape;104;p2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GECCo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April 8, 2026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