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60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>
        <p:scale>
          <a:sx n="70" d="100"/>
          <a:sy n="70" d="100"/>
        </p:scale>
        <p:origin x="536" y="-2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05B35-EC9D-40CC-A887-3A1F45FC4EAA}" type="datetimeFigureOut">
              <a:rPr lang="en-US" smtClean="0"/>
              <a:t>4/28/2026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EC4AB-295A-4086-9A79-AC4924FBA767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858375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05B35-EC9D-40CC-A887-3A1F45FC4EAA}" type="datetimeFigureOut">
              <a:rPr lang="en-US" smtClean="0"/>
              <a:t>4/28/2026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EC4AB-295A-4086-9A79-AC4924FBA7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10320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05B35-EC9D-40CC-A887-3A1F45FC4EAA}" type="datetimeFigureOut">
              <a:rPr lang="en-US" smtClean="0"/>
              <a:t>4/28/2026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EC4AB-295A-4086-9A79-AC4924FBA7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82852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05B35-EC9D-40CC-A887-3A1F45FC4EAA}" type="datetimeFigureOut">
              <a:rPr lang="en-US" smtClean="0"/>
              <a:t>4/28/2026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EC4AB-295A-4086-9A79-AC4924FBA7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80702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05B35-EC9D-40CC-A887-3A1F45FC4EAA}" type="datetimeFigureOut">
              <a:rPr lang="en-US" smtClean="0"/>
              <a:t>4/28/2026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EC4AB-295A-4086-9A79-AC4924FBA767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30455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05B35-EC9D-40CC-A887-3A1F45FC4EAA}" type="datetimeFigureOut">
              <a:rPr lang="en-US" smtClean="0"/>
              <a:t>4/28/2026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EC4AB-295A-4086-9A79-AC4924FBA7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46495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05B35-EC9D-40CC-A887-3A1F45FC4EAA}" type="datetimeFigureOut">
              <a:rPr lang="en-US" smtClean="0"/>
              <a:t>4/28/2026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EC4AB-295A-4086-9A79-AC4924FBA7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12142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05B35-EC9D-40CC-A887-3A1F45FC4EAA}" type="datetimeFigureOut">
              <a:rPr lang="en-US" smtClean="0"/>
              <a:t>4/28/2026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EC4AB-295A-4086-9A79-AC4924FBA7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55568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05B35-EC9D-40CC-A887-3A1F45FC4EAA}" type="datetimeFigureOut">
              <a:rPr lang="en-US" smtClean="0"/>
              <a:t>4/28/2026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EC4AB-295A-4086-9A79-AC4924FBA7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21653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10E05B35-EC9D-40CC-A887-3A1F45FC4EAA}" type="datetimeFigureOut">
              <a:rPr lang="en-US" smtClean="0"/>
              <a:t>4/28/2026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27EC4AB-295A-4086-9A79-AC4924FBA7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53866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05B35-EC9D-40CC-A887-3A1F45FC4EAA}" type="datetimeFigureOut">
              <a:rPr lang="en-US" smtClean="0"/>
              <a:t>4/28/2026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EC4AB-295A-4086-9A79-AC4924FBA7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2934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10E05B35-EC9D-40CC-A887-3A1F45FC4EAA}" type="datetimeFigureOut">
              <a:rPr lang="en-US" smtClean="0"/>
              <a:t>4/28/2026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D27EC4AB-295A-4086-9A79-AC4924FBA767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664775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6056DE-63F1-B595-751E-CD889D0A122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Faculty Handbook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CEF2D04-A4D7-BF03-7BAF-F1E4EDB4089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554762"/>
          </a:xfrm>
        </p:spPr>
        <p:txBody>
          <a:bodyPr>
            <a:normAutofit lnSpcReduction="10000"/>
          </a:bodyPr>
          <a:lstStyle/>
          <a:p>
            <a:r>
              <a:rPr lang="en-US" dirty="0"/>
              <a:t>Incremental revisions April 2026</a:t>
            </a:r>
          </a:p>
          <a:p>
            <a:r>
              <a:rPr lang="en-US" dirty="0"/>
              <a:t>Taskforce members: ken McMurdy, marc </a:t>
            </a:r>
            <a:r>
              <a:rPr lang="en-US" dirty="0" err="1"/>
              <a:t>gidal</a:t>
            </a:r>
            <a:r>
              <a:rPr lang="en-US" dirty="0"/>
              <a:t>, </a:t>
            </a:r>
            <a:r>
              <a:rPr lang="en-US" dirty="0" err="1"/>
              <a:t>atieh</a:t>
            </a:r>
            <a:r>
              <a:rPr lang="en-US" dirty="0"/>
              <a:t> </a:t>
            </a:r>
            <a:r>
              <a:rPr lang="en-US" dirty="0" err="1"/>
              <a:t>babakhani</a:t>
            </a:r>
            <a:r>
              <a:rPr lang="en-US" dirty="0"/>
              <a:t>, ken Goldstein, colleen </a:t>
            </a:r>
            <a:r>
              <a:rPr lang="en-US" dirty="0" err="1"/>
              <a:t>martinez</a:t>
            </a:r>
            <a:r>
              <a:rPr lang="en-US" dirty="0"/>
              <a:t>, </a:t>
            </a:r>
            <a:r>
              <a:rPr lang="en-US" dirty="0" err="1"/>
              <a:t>joyce</a:t>
            </a:r>
            <a:r>
              <a:rPr lang="en-US" dirty="0"/>
              <a:t> shim, </a:t>
            </a:r>
            <a:r>
              <a:rPr lang="en-US" dirty="0" err="1"/>
              <a:t>jenn</a:t>
            </a:r>
            <a:r>
              <a:rPr lang="en-US" dirty="0"/>
              <a:t> hicks </a:t>
            </a:r>
            <a:r>
              <a:rPr lang="en-US" dirty="0" err="1"/>
              <a:t>mcgowan</a:t>
            </a:r>
            <a:r>
              <a:rPr lang="en-US" dirty="0"/>
              <a:t>, </a:t>
            </a:r>
            <a:r>
              <a:rPr lang="en-US" dirty="0" err="1"/>
              <a:t>mia</a:t>
            </a:r>
            <a:r>
              <a:rPr lang="en-US" dirty="0"/>
              <a:t> </a:t>
            </a:r>
            <a:r>
              <a:rPr lang="en-US" dirty="0" err="1"/>
              <a:t>serban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74395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94FE34-C1F2-E244-EC83-8225F6919A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781909"/>
          </a:xfrm>
        </p:spPr>
        <p:txBody>
          <a:bodyPr/>
          <a:lstStyle/>
          <a:p>
            <a:r>
              <a:rPr lang="en-US" dirty="0"/>
              <a:t>External letters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0AB0C222-2F84-2BF9-613A-A6F5E1B78AA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82367069"/>
              </p:ext>
            </p:extLst>
          </p:nvPr>
        </p:nvGraphicFramePr>
        <p:xfrm>
          <a:off x="472611" y="1068514"/>
          <a:ext cx="11517332" cy="54824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87038">
                  <a:extLst>
                    <a:ext uri="{9D8B030D-6E8A-4147-A177-3AD203B41FA5}">
                      <a16:colId xmlns:a16="http://schemas.microsoft.com/office/drawing/2014/main" val="2672805190"/>
                    </a:ext>
                  </a:extLst>
                </a:gridCol>
                <a:gridCol w="8630294">
                  <a:extLst>
                    <a:ext uri="{9D8B030D-6E8A-4147-A177-3AD203B41FA5}">
                      <a16:colId xmlns:a16="http://schemas.microsoft.com/office/drawing/2014/main" val="7416685"/>
                    </a:ext>
                  </a:extLst>
                </a:gridCol>
              </a:tblGrid>
              <a:tr h="541304">
                <a:tc>
                  <a:txBody>
                    <a:bodyPr/>
                    <a:lstStyle/>
                    <a:p>
                      <a:r>
                        <a:rPr lang="en-US" dirty="0"/>
                        <a:t>Current requirements for tenure and promotion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Proposed revisions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99270857"/>
                  </a:ext>
                </a:extLst>
              </a:tr>
              <a:tr h="484235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 external letters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UPC solicits letters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Letters address scholarship, can address teaching and service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Vita and Narrative Summary sent to letter writers who agree to write, examples of scholarship available upon request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Letters address the applicant’s profile in their field and the importance, originality, and scope of the applicant’s scholarship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en-US" sz="18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 to 5 external letters</a:t>
                      </a:r>
                    </a:p>
                    <a:p>
                      <a:pPr lvl="0"/>
                      <a:r>
                        <a:rPr lang="en-US" sz="18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Dean solicits letters </a:t>
                      </a:r>
                    </a:p>
                    <a:p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Letters address scholarship, can address teaching and service</a:t>
                      </a:r>
                    </a:p>
                    <a:p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External Reviewers are provided with relevant materials such as the applicant’s Vita, Narrative Summary, and representative work</a:t>
                      </a:r>
                    </a:p>
                    <a:p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Letters address the applicant’s profile in their field and the importance, originality, and scope of the applicant’s scholarship (expanded language) </a:t>
                      </a:r>
                    </a:p>
                    <a:p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New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 </a:t>
                      </a:r>
                    </a:p>
                    <a:p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External reviewers shall disclose any previous or current relationship with the applicant. </a:t>
                      </a:r>
                    </a:p>
                    <a:p>
                      <a:pPr lvl="0"/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External reviewers must hold a rank appropriate to the review.</a:t>
                      </a:r>
                    </a:p>
                    <a:p>
                      <a:pPr lvl="0"/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Solicitation letters content (purpose of the review, the candidate’s rank and stage of review, evaluation criteria, Ramapo’s tenure and promotion processes, and confidentiality). </a:t>
                      </a:r>
                    </a:p>
                    <a:p>
                      <a:pPr lvl="0"/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Applicants do not have access to the letters.</a:t>
                      </a:r>
                    </a:p>
                    <a:p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External letters are confidential personnel documents and are shared only with those involved in the formal review process.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7982858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925851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5D886C-C02B-E17A-435E-743D8B6A12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1520" y="286603"/>
            <a:ext cx="10424160" cy="1450757"/>
          </a:xfrm>
        </p:spPr>
        <p:txBody>
          <a:bodyPr>
            <a:normAutofit fontScale="90000"/>
          </a:bodyPr>
          <a:lstStyle/>
          <a:p>
            <a:r>
              <a:rPr lang="en-US" dirty="0"/>
              <a:t>Sabbatical (current policy): competitive, rank-based allocation of limited sabbaticals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71EA37-4E19-5687-C436-2C28BE5E6A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0692" y="1890444"/>
            <a:ext cx="10754988" cy="4309188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dirty="0"/>
              <a:t>Core purpose:</a:t>
            </a:r>
            <a:r>
              <a:rPr lang="en-US" dirty="0"/>
              <a:t> enhance faculty development, scholarship, and teaching by allowing focused work on a project 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dirty="0"/>
              <a:t>Eligibility: </a:t>
            </a:r>
            <a:r>
              <a:rPr lang="en-US" dirty="0"/>
              <a:t>full-time faculty (including librarians), 6+ years of service, must meet obligations in teaching, scholarship, and service, eligible once every 7 years 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dirty="0"/>
              <a:t>Terms: </a:t>
            </a:r>
            <a:r>
              <a:rPr lang="en-US" dirty="0"/>
              <a:t>full salary (half-year), ¾ salary (full year), benefits continue, must return for at least 1 year 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dirty="0"/>
              <a:t>Evaluation system (structured and competitive)</a:t>
            </a:r>
            <a:r>
              <a:rPr lang="en-US" dirty="0"/>
              <a:t>: eligibility, format and clarity, merit, feasibility, scholarship record, service 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dirty="0"/>
              <a:t>Multi-stage review process</a:t>
            </a:r>
            <a:r>
              <a:rPr lang="en-US" dirty="0"/>
              <a:t>: dean (eligibility) </a:t>
            </a:r>
            <a:r>
              <a:rPr lang="en-US" dirty="0">
                <a:sym typeface="Wingdings" panose="05000000000000000000" pitchFamily="2" charset="2"/>
              </a:rPr>
              <a:t> c</a:t>
            </a:r>
            <a:r>
              <a:rPr lang="en-US" dirty="0"/>
              <a:t>onvening group (merit/feasibility vote) </a:t>
            </a:r>
            <a:r>
              <a:rPr lang="en-US" dirty="0">
                <a:sym typeface="Wingdings" panose="05000000000000000000" pitchFamily="2" charset="2"/>
              </a:rPr>
              <a:t> U</a:t>
            </a:r>
            <a:r>
              <a:rPr lang="en-US" dirty="0"/>
              <a:t>nit Scholarship Committee (screening + yes/no votes) </a:t>
            </a:r>
            <a:r>
              <a:rPr lang="en-US" dirty="0">
                <a:sym typeface="Wingdings" panose="05000000000000000000" pitchFamily="2" charset="2"/>
              </a:rPr>
              <a:t> </a:t>
            </a:r>
            <a:r>
              <a:rPr lang="en-US" dirty="0"/>
              <a:t>All-College Sabbatical Committee (ACSC) (numerical scoring system, weighted criteria merit (60%), scholarship (20%), service (20%)) </a:t>
            </a:r>
            <a:r>
              <a:rPr lang="en-US" dirty="0">
                <a:sym typeface="Wingdings" panose="05000000000000000000" pitchFamily="2" charset="2"/>
              </a:rPr>
              <a:t> </a:t>
            </a:r>
            <a:r>
              <a:rPr lang="en-US" dirty="0"/>
              <a:t>ranked list </a:t>
            </a:r>
            <a:r>
              <a:rPr lang="en-US" dirty="0">
                <a:sym typeface="Wingdings" panose="05000000000000000000" pitchFamily="2" charset="2"/>
              </a:rPr>
              <a:t> </a:t>
            </a:r>
            <a:r>
              <a:rPr lang="en-US" dirty="0"/>
              <a:t>Provost → President → Board of Trustees </a:t>
            </a:r>
          </a:p>
        </p:txBody>
      </p:sp>
    </p:spTree>
    <p:extLst>
      <p:ext uri="{BB962C8B-B14F-4D97-AF65-F5344CB8AC3E}">
        <p14:creationId xmlns:p14="http://schemas.microsoft.com/office/powerpoint/2010/main" val="4438807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526BAF-0D07-CBA2-6827-B774F33AEA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New sabbatical: non-competitive system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1B518D-A612-BF63-C9C4-A1C4AACE5D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9768" y="1845734"/>
            <a:ext cx="11228832" cy="4436194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b="1" dirty="0"/>
              <a:t>Core purpose: s</a:t>
            </a:r>
            <a:r>
              <a:rPr lang="en-US" sz="1800" dirty="0"/>
              <a:t>ame general goal: faculty development through focused scholarly work </a:t>
            </a:r>
            <a:r>
              <a:rPr lang="en-US" sz="1800" dirty="0">
                <a:sym typeface="Wingdings" panose="05000000000000000000" pitchFamily="2" charset="2"/>
              </a:rPr>
              <a:t></a:t>
            </a:r>
            <a:r>
              <a:rPr lang="en-US" sz="1800" dirty="0"/>
              <a:t> “make sabbaticals available to all faculty… in a non-competitive system” 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b="1" dirty="0"/>
              <a:t>Eligibility: </a:t>
            </a:r>
            <a:r>
              <a:rPr lang="en-US" sz="1800" dirty="0"/>
              <a:t>tenured faculty, 6+ years, good standing in teaching, scholarship, service, once every 7 years 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b="1" dirty="0"/>
              <a:t>New enforcement mechanism:</a:t>
            </a:r>
            <a:r>
              <a:rPr lang="en-US" sz="1800" dirty="0"/>
              <a:t> failure to submit post-sabbatical report = ineligible for future sabbaticals 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b="1" dirty="0"/>
              <a:t>Terms: </a:t>
            </a:r>
            <a:r>
              <a:rPr lang="en-US" sz="1800" dirty="0"/>
              <a:t>largely the same (salary, benefits, return requirement) 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b="1" dirty="0"/>
              <a:t>Process: </a:t>
            </a:r>
            <a:r>
              <a:rPr lang="en-US" sz="1800" dirty="0"/>
              <a:t>rotation system based on seniority and time since last sabbatical 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b="1" dirty="0"/>
              <a:t>Evaluation process: </a:t>
            </a:r>
            <a:r>
              <a:rPr lang="en-US" sz="1800" dirty="0"/>
              <a:t>simplified, less competitive, still includes convening group (merit vote), Unit Scholarship Committee (format/completeness), ACSC review (but no ranking or scoring system, instead Yes/No votes on merit and service) 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/>
              <a:t>If approved → recommended 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b="1" dirty="0"/>
              <a:t>New administrative layer</a:t>
            </a:r>
            <a:r>
              <a:rPr lang="en-US" sz="1800" dirty="0"/>
              <a:t>: resource management, sabbaticals depend on “resource neutrality” (budget + course coverage), possible delays 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/>
              <a:t>Mandatory Post-Sabbatical Report, Dean evaluates whether expectations were met (if not, faculty must complete work within 12 months to regain eligibility)</a:t>
            </a:r>
          </a:p>
        </p:txBody>
      </p:sp>
    </p:spTree>
    <p:extLst>
      <p:ext uri="{BB962C8B-B14F-4D97-AF65-F5344CB8AC3E}">
        <p14:creationId xmlns:p14="http://schemas.microsoft.com/office/powerpoint/2010/main" val="635426304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95</TotalTime>
  <Words>598</Words>
  <Application>Microsoft Office PowerPoint</Application>
  <PresentationFormat>Widescreen</PresentationFormat>
  <Paragraphs>39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Calibri</vt:lpstr>
      <vt:lpstr>Calibri Light</vt:lpstr>
      <vt:lpstr>Wingdings</vt:lpstr>
      <vt:lpstr>Retrospect</vt:lpstr>
      <vt:lpstr>Faculty Handbook</vt:lpstr>
      <vt:lpstr>External letters</vt:lpstr>
      <vt:lpstr>Sabbatical (current policy): competitive, rank-based allocation of limited sabbaticals</vt:lpstr>
      <vt:lpstr>New sabbatical: non-competitive system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Mia Serban</dc:creator>
  <cp:lastModifiedBy>Mia Serban</cp:lastModifiedBy>
  <cp:revision>7</cp:revision>
  <dcterms:created xsi:type="dcterms:W3CDTF">2026-04-28T19:51:22Z</dcterms:created>
  <dcterms:modified xsi:type="dcterms:W3CDTF">2026-04-28T21:27:22Z</dcterms:modified>
</cp:coreProperties>
</file>