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y="5143500" cx="9144000"/>
  <p:notesSz cx="6858000" cy="9144000"/>
  <p:embeddedFontLst>
    <p:embeddedFont>
      <p:font typeface="Play"/>
      <p:regular r:id="rId16"/>
      <p:bold r:id="rId17"/>
    </p:embeddedFont>
    <p:embeddedFont>
      <p:font typeface="Roboto"/>
      <p:regular r:id="rId18"/>
      <p:bold r:id="rId19"/>
      <p:italic r:id="rId20"/>
      <p:boldItalic r:id="rId2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Roboto-italic.fntdata"/><Relationship Id="rId11" Type="http://schemas.openxmlformats.org/officeDocument/2006/relationships/slide" Target="slides/slide6.xml"/><Relationship Id="rId10" Type="http://schemas.openxmlformats.org/officeDocument/2006/relationships/slide" Target="slides/slide5.xml"/><Relationship Id="rId21" Type="http://schemas.openxmlformats.org/officeDocument/2006/relationships/font" Target="fonts/Roboto-boldItalic.fntdata"/><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font" Target="fonts/Play-bold.fntdata"/><Relationship Id="rId16" Type="http://schemas.openxmlformats.org/officeDocument/2006/relationships/font" Target="fonts/Play-regular.fntdata"/><Relationship Id="rId5" Type="http://schemas.openxmlformats.org/officeDocument/2006/relationships/notesMaster" Target="notesMasters/notesMaster1.xml"/><Relationship Id="rId19" Type="http://schemas.openxmlformats.org/officeDocument/2006/relationships/font" Target="fonts/Roboto-bold.fntdata"/><Relationship Id="rId6" Type="http://schemas.openxmlformats.org/officeDocument/2006/relationships/slide" Target="slides/slide1.xml"/><Relationship Id="rId18" Type="http://schemas.openxmlformats.org/officeDocument/2006/relationships/font" Target="fonts/Roboto-regular.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g3cf2fe3f3e0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0" name="Google Shape;110;g3cf2fe3f3e0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cf2fe3f3e0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cf2fe3f3e0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3cf2fe3f3e0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3cf2fe3f3e0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3cf2fe3f3e0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3cf2fe3f3e0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g3d2db9d3b3b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8" name="Google Shape;78;g3d2db9d3b3b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3d2db9d3b3b_0_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3d2db9d3b3b_0_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396771565a4_2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396771565a4_2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396771565a4_2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396771565a4_2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3cf2fe3f3e0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3cf2fe3f3e0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hyperlink" Target="https://www.ramapo.edu/provost/policy/academic-integrity/" TargetMode="External"/><Relationship Id="rId4" Type="http://schemas.openxmlformats.org/officeDocument/2006/relationships/hyperlink" Target="https://www.ramapo.edu/provost/policy/academic-integrity/" TargetMode="External"/><Relationship Id="rId5" Type="http://schemas.openxmlformats.org/officeDocument/2006/relationships/hyperlink" Target="https://www.ramapo.edu/frc/" TargetMode="External"/><Relationship Id="rId6" Type="http://schemas.openxmlformats.org/officeDocument/2006/relationships/hyperlink" Target="https://www.ramapo.edu/frc/" TargetMode="External"/><Relationship Id="rId7" Type="http://schemas.openxmlformats.org/officeDocument/2006/relationships/hyperlink" Target="https://www.ramapo.edu/idc/teaching-with-ai/" TargetMode="External"/><Relationship Id="rId8" Type="http://schemas.openxmlformats.org/officeDocument/2006/relationships/hyperlink" Target="https://www.ramapo.edu/idc/teaching-with-ai/"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solidFill>
                  <a:srgbClr val="0000FF"/>
                </a:solidFill>
              </a:rPr>
              <a:t>FAIR </a:t>
            </a:r>
            <a:endParaRPr>
              <a:solidFill>
                <a:srgbClr val="0000FF"/>
              </a:solidFill>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p>
            <a:pPr indent="0" lvl="0" marL="0" rtl="0" algn="ctr">
              <a:lnSpc>
                <a:spcPct val="138000"/>
              </a:lnSpc>
              <a:spcBef>
                <a:spcPts val="1200"/>
              </a:spcBef>
              <a:spcAft>
                <a:spcPts val="0"/>
              </a:spcAft>
              <a:buClr>
                <a:schemeClr val="dk1"/>
              </a:buClr>
              <a:buSzPts val="1100"/>
              <a:buFont typeface="Arial"/>
              <a:buNone/>
            </a:pPr>
            <a:r>
              <a:rPr lang="en" sz="2200">
                <a:solidFill>
                  <a:schemeClr val="dk1"/>
                </a:solidFill>
              </a:rPr>
              <a:t>Faculty Advisory group on Integrity &amp; Responsibility</a:t>
            </a:r>
            <a:endParaRPr sz="2200"/>
          </a:p>
          <a:p>
            <a:pPr indent="0" lvl="0" marL="0" rtl="0" algn="ctr">
              <a:spcBef>
                <a:spcPts val="1200"/>
              </a:spcBef>
              <a:spcAft>
                <a:spcPts val="0"/>
              </a:spcAft>
              <a:buNone/>
            </a:pPr>
            <a:r>
              <a:rPr lang="en" sz="2200"/>
              <a:t>4/8/2026</a:t>
            </a:r>
            <a:endParaRPr sz="220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2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Please use this QR code to add your voice!</a:t>
            </a:r>
            <a:endParaRPr/>
          </a:p>
        </p:txBody>
      </p:sp>
      <p:sp>
        <p:nvSpPr>
          <p:cNvPr id="113" name="Google Shape;113;p2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a:p>
          <a:p>
            <a:pPr indent="0" lvl="0" marL="0" rtl="0" algn="l">
              <a:spcBef>
                <a:spcPts val="1200"/>
              </a:spcBef>
              <a:spcAft>
                <a:spcPts val="0"/>
              </a:spcAft>
              <a:buNone/>
            </a:pPr>
            <a:r>
              <a:rPr lang="en">
                <a:solidFill>
                  <a:schemeClr val="dk1"/>
                </a:solidFill>
              </a:rPr>
              <a:t>Reminder: </a:t>
            </a:r>
            <a:endParaRPr>
              <a:solidFill>
                <a:schemeClr val="dk1"/>
              </a:solidFill>
            </a:endParaRPr>
          </a:p>
          <a:p>
            <a:pPr indent="0" lvl="0" marL="0" rtl="0" algn="l">
              <a:spcBef>
                <a:spcPts val="1200"/>
              </a:spcBef>
              <a:spcAft>
                <a:spcPts val="0"/>
              </a:spcAft>
              <a:buNone/>
            </a:pPr>
            <a:r>
              <a:rPr lang="en" sz="2000">
                <a:solidFill>
                  <a:schemeClr val="dk1"/>
                </a:solidFill>
              </a:rPr>
              <a:t>4/8 FA - Survey Results Presentation and Forum Discussion</a:t>
            </a:r>
            <a:endParaRPr sz="2000">
              <a:solidFill>
                <a:schemeClr val="dk1"/>
              </a:solidFill>
            </a:endParaRPr>
          </a:p>
          <a:p>
            <a:pPr indent="0" lvl="0" marL="0" rtl="0" algn="l">
              <a:spcBef>
                <a:spcPts val="1200"/>
              </a:spcBef>
              <a:spcAft>
                <a:spcPts val="0"/>
              </a:spcAft>
              <a:buNone/>
            </a:pPr>
            <a:r>
              <a:rPr lang="en" sz="2000">
                <a:solidFill>
                  <a:schemeClr val="dk1"/>
                </a:solidFill>
              </a:rPr>
              <a:t>4/29 FA - Final </a:t>
            </a:r>
            <a:r>
              <a:rPr lang="en" sz="2000">
                <a:solidFill>
                  <a:schemeClr val="dk1"/>
                </a:solidFill>
                <a:latin typeface="Play"/>
                <a:ea typeface="Play"/>
                <a:cs typeface="Play"/>
                <a:sym typeface="Play"/>
              </a:rPr>
              <a:t>Guidelines for Academic Integrity &amp; Responsible Use of AI</a:t>
            </a:r>
            <a:endParaRPr sz="2000">
              <a:solidFill>
                <a:schemeClr val="dk1"/>
              </a:solidFill>
              <a:latin typeface="Play"/>
              <a:ea typeface="Play"/>
              <a:cs typeface="Play"/>
              <a:sym typeface="Play"/>
            </a:endParaRPr>
          </a:p>
          <a:p>
            <a:pPr indent="0" lvl="0" marL="0" rtl="0" algn="l">
              <a:spcBef>
                <a:spcPts val="1200"/>
              </a:spcBef>
              <a:spcAft>
                <a:spcPts val="0"/>
              </a:spcAft>
              <a:buNone/>
            </a:pPr>
            <a:r>
              <a:t/>
            </a:r>
            <a:endParaRPr sz="2000">
              <a:solidFill>
                <a:schemeClr val="dk1"/>
              </a:solidFill>
              <a:latin typeface="Play"/>
              <a:ea typeface="Play"/>
              <a:cs typeface="Play"/>
              <a:sym typeface="Play"/>
            </a:endParaRPr>
          </a:p>
          <a:p>
            <a:pPr indent="0" lvl="0" marL="0" rtl="0" algn="l">
              <a:spcBef>
                <a:spcPts val="1200"/>
              </a:spcBef>
              <a:spcAft>
                <a:spcPts val="1200"/>
              </a:spcAft>
              <a:buNone/>
            </a:pPr>
            <a:r>
              <a:rPr lang="en" sz="2000">
                <a:solidFill>
                  <a:schemeClr val="dk1"/>
                </a:solidFill>
                <a:latin typeface="Play"/>
                <a:ea typeface="Play"/>
                <a:cs typeface="Play"/>
                <a:sym typeface="Play"/>
              </a:rPr>
              <a:t>Concurrent conversations with ARC, APC, ITS, and IDC </a:t>
            </a:r>
            <a:endParaRPr sz="2000">
              <a:solidFill>
                <a:schemeClr val="dk1"/>
              </a:solidFill>
              <a:latin typeface="Play"/>
              <a:ea typeface="Play"/>
              <a:cs typeface="Play"/>
              <a:sym typeface="Play"/>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Task: Launched in Fall 2025 </a:t>
            </a:r>
            <a:endParaRPr/>
          </a:p>
        </p:txBody>
      </p:sp>
      <p:sp>
        <p:nvSpPr>
          <p:cNvPr id="61" name="Google Shape;61;p14"/>
          <p:cNvSpPr txBox="1"/>
          <p:nvPr>
            <p:ph idx="1" type="body"/>
          </p:nvPr>
        </p:nvSpPr>
        <p:spPr>
          <a:xfrm>
            <a:off x="311700" y="1152475"/>
            <a:ext cx="8520600" cy="3802200"/>
          </a:xfrm>
          <a:prstGeom prst="rect">
            <a:avLst/>
          </a:prstGeom>
        </p:spPr>
        <p:txBody>
          <a:bodyPr anchorCtr="0" anchor="t" bIns="91425" lIns="91425" spcFirstLastPara="1" rIns="91425" wrap="square" tIns="91425">
            <a:noAutofit/>
          </a:bodyPr>
          <a:lstStyle/>
          <a:p>
            <a:pPr indent="0" lvl="0" marL="457200" rtl="0" algn="l">
              <a:lnSpc>
                <a:spcPct val="138000"/>
              </a:lnSpc>
              <a:spcBef>
                <a:spcPts val="1200"/>
              </a:spcBef>
              <a:spcAft>
                <a:spcPts val="0"/>
              </a:spcAft>
              <a:buNone/>
            </a:pPr>
            <a:r>
              <a:rPr lang="en" sz="1500">
                <a:solidFill>
                  <a:schemeClr val="dk1"/>
                </a:solidFill>
              </a:rPr>
              <a:t>We will develop practical guidance and multiple sample syllabus language options that honor Academic Freedom while addressing different pedagogical needs and expectations. These samples will provide flexible ways to communicate expectations around academic integrity and responsible AI use when/if applicable.</a:t>
            </a:r>
            <a:endParaRPr sz="1500">
              <a:solidFill>
                <a:schemeClr val="dk1"/>
              </a:solidFill>
            </a:endParaRPr>
          </a:p>
          <a:p>
            <a:pPr indent="0" lvl="0" marL="0" rtl="0" algn="l">
              <a:lnSpc>
                <a:spcPct val="138000"/>
              </a:lnSpc>
              <a:spcBef>
                <a:spcPts val="1200"/>
              </a:spcBef>
              <a:spcAft>
                <a:spcPts val="0"/>
              </a:spcAft>
              <a:buNone/>
            </a:pPr>
            <a:r>
              <a:rPr lang="en" sz="1500">
                <a:solidFill>
                  <a:schemeClr val="dk1"/>
                </a:solidFill>
              </a:rPr>
              <a:t>Concurrently:</a:t>
            </a:r>
            <a:endParaRPr sz="1500">
              <a:solidFill>
                <a:schemeClr val="dk1"/>
              </a:solidFill>
              <a:highlight>
                <a:schemeClr val="lt1"/>
              </a:highlight>
            </a:endParaRPr>
          </a:p>
          <a:p>
            <a:pPr indent="-311150" lvl="0" marL="596900" rtl="0" algn="l">
              <a:spcBef>
                <a:spcPts val="1200"/>
              </a:spcBef>
              <a:spcAft>
                <a:spcPts val="0"/>
              </a:spcAft>
              <a:buClr>
                <a:schemeClr val="dk1"/>
              </a:buClr>
              <a:buSzPts val="1300"/>
              <a:buChar char="●"/>
            </a:pPr>
            <a:r>
              <a:rPr lang="en" sz="1300">
                <a:solidFill>
                  <a:schemeClr val="dk1"/>
                </a:solidFill>
                <a:highlight>
                  <a:schemeClr val="lt1"/>
                </a:highlight>
              </a:rPr>
              <a:t>Work with the Academic Policy Council (APC) to revisit our current</a:t>
            </a:r>
            <a:r>
              <a:rPr lang="en" sz="1300">
                <a:solidFill>
                  <a:schemeClr val="dk1"/>
                </a:solidFill>
                <a:highlight>
                  <a:schemeClr val="lt1"/>
                </a:highlight>
                <a:uFill>
                  <a:noFill/>
                </a:uFill>
                <a:hlinkClick r:id="rId3">
                  <a:extLst>
                    <a:ext uri="{A12FA001-AC4F-418D-AE19-62706E023703}">
                      <ahyp:hlinkClr val="tx"/>
                    </a:ext>
                  </a:extLst>
                </a:hlinkClick>
              </a:rPr>
              <a:t> </a:t>
            </a:r>
            <a:r>
              <a:rPr lang="en" sz="1300" u="sng">
                <a:solidFill>
                  <a:srgbClr val="1155CC"/>
                </a:solidFill>
                <a:highlight>
                  <a:schemeClr val="lt1"/>
                </a:highlight>
                <a:hlinkClick r:id="rId4">
                  <a:extLst>
                    <a:ext uri="{A12FA001-AC4F-418D-AE19-62706E023703}">
                      <ahyp:hlinkClr val="tx"/>
                    </a:ext>
                  </a:extLst>
                </a:hlinkClick>
              </a:rPr>
              <a:t>Academic Integrity Policy</a:t>
            </a:r>
            <a:r>
              <a:rPr lang="en" sz="1300">
                <a:solidFill>
                  <a:schemeClr val="dk1"/>
                </a:solidFill>
                <a:highlight>
                  <a:schemeClr val="lt1"/>
                </a:highlight>
              </a:rPr>
              <a:t> to ensure the process is transparent, equitable, and aligned with evolving practices and upcoming changes in teaching and technology. </a:t>
            </a:r>
            <a:endParaRPr sz="1300">
              <a:solidFill>
                <a:schemeClr val="dk1"/>
              </a:solidFill>
              <a:highlight>
                <a:schemeClr val="lt1"/>
              </a:highlight>
            </a:endParaRPr>
          </a:p>
          <a:p>
            <a:pPr indent="-311150" lvl="0" marL="596900" rtl="0" algn="l">
              <a:spcBef>
                <a:spcPts val="0"/>
              </a:spcBef>
              <a:spcAft>
                <a:spcPts val="0"/>
              </a:spcAft>
              <a:buClr>
                <a:schemeClr val="dk1"/>
              </a:buClr>
              <a:buSzPts val="1300"/>
              <a:buChar char="●"/>
            </a:pPr>
            <a:r>
              <a:rPr lang="en" sz="1300">
                <a:solidFill>
                  <a:schemeClr val="dk1"/>
                </a:solidFill>
              </a:rPr>
              <a:t>Continue collaborating with the</a:t>
            </a:r>
            <a:r>
              <a:rPr lang="en" sz="1300">
                <a:solidFill>
                  <a:schemeClr val="dk1"/>
                </a:solidFill>
                <a:uFill>
                  <a:noFill/>
                </a:uFill>
                <a:hlinkClick r:id="rId5">
                  <a:extLst>
                    <a:ext uri="{A12FA001-AC4F-418D-AE19-62706E023703}">
                      <ahyp:hlinkClr val="tx"/>
                    </a:ext>
                  </a:extLst>
                </a:hlinkClick>
              </a:rPr>
              <a:t> </a:t>
            </a:r>
            <a:r>
              <a:rPr lang="en" sz="1300" u="sng">
                <a:solidFill>
                  <a:srgbClr val="1155CC"/>
                </a:solidFill>
                <a:hlinkClick r:id="rId6">
                  <a:extLst>
                    <a:ext uri="{A12FA001-AC4F-418D-AE19-62706E023703}">
                      <ahyp:hlinkClr val="tx"/>
                    </a:ext>
                  </a:extLst>
                </a:hlinkClick>
              </a:rPr>
              <a:t>Faculty Resource Center (FRC)</a:t>
            </a:r>
            <a:r>
              <a:rPr lang="en" sz="1300">
                <a:solidFill>
                  <a:schemeClr val="dk1"/>
                </a:solidFill>
              </a:rPr>
              <a:t> and the</a:t>
            </a:r>
            <a:r>
              <a:rPr lang="en" sz="1300">
                <a:solidFill>
                  <a:schemeClr val="dk1"/>
                </a:solidFill>
                <a:uFill>
                  <a:noFill/>
                </a:uFill>
                <a:hlinkClick r:id="rId7">
                  <a:extLst>
                    <a:ext uri="{A12FA001-AC4F-418D-AE19-62706E023703}">
                      <ahyp:hlinkClr val="tx"/>
                    </a:ext>
                  </a:extLst>
                </a:hlinkClick>
              </a:rPr>
              <a:t> </a:t>
            </a:r>
            <a:r>
              <a:rPr lang="en" sz="1300" u="sng">
                <a:solidFill>
                  <a:srgbClr val="1155CC"/>
                </a:solidFill>
                <a:hlinkClick r:id="rId8">
                  <a:extLst>
                    <a:ext uri="{A12FA001-AC4F-418D-AE19-62706E023703}">
                      <ahyp:hlinkClr val="tx"/>
                    </a:ext>
                  </a:extLst>
                </a:hlinkClick>
              </a:rPr>
              <a:t>Instructional Design Center (IDC)</a:t>
            </a:r>
            <a:r>
              <a:rPr lang="en" sz="1300">
                <a:solidFill>
                  <a:schemeClr val="dk1"/>
                </a:solidFill>
              </a:rPr>
              <a:t> to identify resources, trainings, and ongoing support for faculty.</a:t>
            </a:r>
            <a:endParaRPr sz="1300">
              <a:solidFill>
                <a:schemeClr val="dk1"/>
              </a:solidFill>
            </a:endParaRPr>
          </a:p>
          <a:p>
            <a:pPr indent="-311150" lvl="0" marL="596900" rtl="0" algn="l">
              <a:spcBef>
                <a:spcPts val="0"/>
              </a:spcBef>
              <a:spcAft>
                <a:spcPts val="0"/>
              </a:spcAft>
              <a:buClr>
                <a:schemeClr val="dk1"/>
              </a:buClr>
              <a:buSzPts val="1300"/>
              <a:buChar char="●"/>
            </a:pPr>
            <a:r>
              <a:rPr lang="en" sz="1300">
                <a:solidFill>
                  <a:schemeClr val="dk1"/>
                </a:solidFill>
              </a:rPr>
              <a:t>Collaborate with the Faculty Assembly (FA) to provide updates and survey data on this topic and ask the </a:t>
            </a:r>
            <a:r>
              <a:rPr lang="en" sz="1300">
                <a:solidFill>
                  <a:srgbClr val="1155CC"/>
                </a:solidFill>
              </a:rPr>
              <a:t>Faculty Forum to discuss and offer feedback. </a:t>
            </a:r>
            <a:endParaRPr sz="1300">
              <a:solidFill>
                <a:schemeClr val="dk1"/>
              </a:solidFill>
            </a:endParaRPr>
          </a:p>
          <a:p>
            <a:pPr indent="0" lvl="0" marL="0" rtl="0" algn="l">
              <a:spcBef>
                <a:spcPts val="0"/>
              </a:spcBef>
              <a:spcAft>
                <a:spcPts val="0"/>
              </a:spcAft>
              <a:buNone/>
            </a:pPr>
            <a:r>
              <a:t/>
            </a:r>
            <a:endParaRPr sz="15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Membership						Raw Survey Results</a:t>
            </a:r>
            <a:endParaRPr/>
          </a:p>
        </p:txBody>
      </p:sp>
      <p:sp>
        <p:nvSpPr>
          <p:cNvPr id="67" name="Google Shape;67;p1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55600" lvl="0" marL="457200" rtl="0" algn="l">
              <a:spcBef>
                <a:spcPts val="0"/>
              </a:spcBef>
              <a:spcAft>
                <a:spcPts val="0"/>
              </a:spcAft>
              <a:buClr>
                <a:schemeClr val="dk1"/>
              </a:buClr>
              <a:buSzPts val="2000"/>
              <a:buChar char="-"/>
            </a:pPr>
            <a:r>
              <a:rPr lang="en" sz="2000">
                <a:solidFill>
                  <a:srgbClr val="222222"/>
                </a:solidFill>
                <a:highlight>
                  <a:srgbClr val="FFFFFF"/>
                </a:highlight>
              </a:rPr>
              <a:t>Sourav Dutta</a:t>
            </a:r>
            <a:endParaRPr sz="2000">
              <a:solidFill>
                <a:schemeClr val="dk1"/>
              </a:solidFill>
            </a:endParaRPr>
          </a:p>
          <a:p>
            <a:pPr indent="-355600" lvl="0" marL="457200" rtl="0" algn="l">
              <a:spcBef>
                <a:spcPts val="0"/>
              </a:spcBef>
              <a:spcAft>
                <a:spcPts val="0"/>
              </a:spcAft>
              <a:buClr>
                <a:schemeClr val="dk1"/>
              </a:buClr>
              <a:buSzPts val="2000"/>
              <a:buChar char="-"/>
            </a:pPr>
            <a:r>
              <a:rPr lang="en" sz="2000">
                <a:solidFill>
                  <a:schemeClr val="dk1"/>
                </a:solidFill>
                <a:highlight>
                  <a:srgbClr val="FFFFFF"/>
                </a:highlight>
                <a:latin typeface="Roboto"/>
                <a:ea typeface="Roboto"/>
                <a:cs typeface="Roboto"/>
                <a:sym typeface="Roboto"/>
              </a:rPr>
              <a:t>Hugh Sheehy</a:t>
            </a:r>
            <a:endParaRPr sz="2000">
              <a:solidFill>
                <a:schemeClr val="dk1"/>
              </a:solidFill>
            </a:endParaRPr>
          </a:p>
          <a:p>
            <a:pPr indent="-355600" lvl="0" marL="457200" rtl="0" algn="l">
              <a:spcBef>
                <a:spcPts val="0"/>
              </a:spcBef>
              <a:spcAft>
                <a:spcPts val="0"/>
              </a:spcAft>
              <a:buClr>
                <a:schemeClr val="dk1"/>
              </a:buClr>
              <a:buSzPts val="2000"/>
              <a:buChar char="-"/>
            </a:pPr>
            <a:r>
              <a:rPr lang="en" sz="2000">
                <a:solidFill>
                  <a:schemeClr val="dk1"/>
                </a:solidFill>
                <a:highlight>
                  <a:srgbClr val="FFFFFF"/>
                </a:highlight>
                <a:latin typeface="Roboto"/>
                <a:ea typeface="Roboto"/>
                <a:cs typeface="Roboto"/>
                <a:sym typeface="Roboto"/>
              </a:rPr>
              <a:t>Fariba Nosrati </a:t>
            </a:r>
            <a:endParaRPr sz="2000">
              <a:solidFill>
                <a:schemeClr val="dk1"/>
              </a:solidFill>
            </a:endParaRPr>
          </a:p>
          <a:p>
            <a:pPr indent="-355600" lvl="0" marL="457200" rtl="0" algn="l">
              <a:spcBef>
                <a:spcPts val="0"/>
              </a:spcBef>
              <a:spcAft>
                <a:spcPts val="0"/>
              </a:spcAft>
              <a:buClr>
                <a:schemeClr val="dk1"/>
              </a:buClr>
              <a:buSzPts val="2000"/>
              <a:buChar char="-"/>
            </a:pPr>
            <a:r>
              <a:rPr lang="en" sz="2000">
                <a:solidFill>
                  <a:schemeClr val="dk1"/>
                </a:solidFill>
                <a:highlight>
                  <a:srgbClr val="FFFFFF"/>
                </a:highlight>
                <a:latin typeface="Roboto"/>
                <a:ea typeface="Roboto"/>
                <a:cs typeface="Roboto"/>
                <a:sym typeface="Roboto"/>
              </a:rPr>
              <a:t>Brian McSherry</a:t>
            </a:r>
            <a:endParaRPr sz="2000">
              <a:solidFill>
                <a:schemeClr val="dk1"/>
              </a:solidFill>
              <a:highlight>
                <a:srgbClr val="FFFFFF"/>
              </a:highlight>
              <a:latin typeface="Roboto"/>
              <a:ea typeface="Roboto"/>
              <a:cs typeface="Roboto"/>
              <a:sym typeface="Roboto"/>
            </a:endParaRPr>
          </a:p>
          <a:p>
            <a:pPr indent="-355600" lvl="0" marL="457200" rtl="0" algn="l">
              <a:spcBef>
                <a:spcPts val="0"/>
              </a:spcBef>
              <a:spcAft>
                <a:spcPts val="0"/>
              </a:spcAft>
              <a:buClr>
                <a:schemeClr val="dk1"/>
              </a:buClr>
              <a:buSzPts val="2000"/>
              <a:buFont typeface="Roboto"/>
              <a:buChar char="-"/>
            </a:pPr>
            <a:r>
              <a:rPr lang="en" sz="2000">
                <a:solidFill>
                  <a:schemeClr val="dk1"/>
                </a:solidFill>
                <a:highlight>
                  <a:srgbClr val="FFFFFF"/>
                </a:highlight>
                <a:latin typeface="Roboto"/>
                <a:ea typeface="Roboto"/>
                <a:cs typeface="Roboto"/>
                <a:sym typeface="Roboto"/>
              </a:rPr>
              <a:t>Dean Chen</a:t>
            </a:r>
            <a:endParaRPr sz="2000">
              <a:solidFill>
                <a:schemeClr val="dk1"/>
              </a:solidFill>
              <a:highlight>
                <a:srgbClr val="FFFFFF"/>
              </a:highlight>
              <a:latin typeface="Roboto"/>
              <a:ea typeface="Roboto"/>
              <a:cs typeface="Roboto"/>
              <a:sym typeface="Roboto"/>
            </a:endParaRPr>
          </a:p>
          <a:p>
            <a:pPr indent="-355600" lvl="0" marL="457200" rtl="0" algn="l">
              <a:spcBef>
                <a:spcPts val="0"/>
              </a:spcBef>
              <a:spcAft>
                <a:spcPts val="0"/>
              </a:spcAft>
              <a:buClr>
                <a:schemeClr val="dk1"/>
              </a:buClr>
              <a:buSzPts val="2000"/>
              <a:buChar char="-"/>
            </a:pPr>
            <a:r>
              <a:rPr lang="en" sz="2000">
                <a:solidFill>
                  <a:schemeClr val="dk1"/>
                </a:solidFill>
              </a:rPr>
              <a:t>Joyce Shim</a:t>
            </a:r>
            <a:endParaRPr sz="2000">
              <a:solidFill>
                <a:schemeClr val="dk1"/>
              </a:solidFill>
            </a:endParaRPr>
          </a:p>
          <a:p>
            <a:pPr indent="0" lvl="0" marL="0" rtl="0" algn="l">
              <a:spcBef>
                <a:spcPts val="1200"/>
              </a:spcBef>
              <a:spcAft>
                <a:spcPts val="1200"/>
              </a:spcAft>
              <a:buNone/>
            </a:pPr>
            <a:r>
              <a:rPr lang="en" sz="1900">
                <a:solidFill>
                  <a:schemeClr val="dk1"/>
                </a:solidFill>
                <a:highlight>
                  <a:srgbClr val="FFFFFF"/>
                </a:highlight>
                <a:latin typeface="Roboto"/>
                <a:ea typeface="Roboto"/>
                <a:cs typeface="Roboto"/>
                <a:sym typeface="Roboto"/>
              </a:rPr>
              <a:t> </a:t>
            </a:r>
            <a:endParaRPr sz="1900">
              <a:solidFill>
                <a:schemeClr val="dk1"/>
              </a:solidFill>
            </a:endParaRPr>
          </a:p>
        </p:txBody>
      </p:sp>
      <p:pic>
        <p:nvPicPr>
          <p:cNvPr id="68" name="Google Shape;68;p15"/>
          <p:cNvPicPr preferRelativeResize="0"/>
          <p:nvPr/>
        </p:nvPicPr>
        <p:blipFill>
          <a:blip r:embed="rId3">
            <a:alphaModFix/>
          </a:blip>
          <a:stretch>
            <a:fillRect/>
          </a:stretch>
        </p:blipFill>
        <p:spPr>
          <a:xfrm>
            <a:off x="4332750" y="1152475"/>
            <a:ext cx="3416399" cy="3416399"/>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Faculty</a:t>
            </a:r>
            <a:r>
              <a:rPr lang="en"/>
              <a:t> Survey Result (n=64):</a:t>
            </a:r>
            <a:endParaRPr/>
          </a:p>
          <a:p>
            <a:pPr indent="0" lvl="0" marL="0" rtl="0" algn="l">
              <a:spcBef>
                <a:spcPts val="0"/>
              </a:spcBef>
              <a:spcAft>
                <a:spcPts val="0"/>
              </a:spcAft>
              <a:buNone/>
            </a:pPr>
            <a:r>
              <a:rPr lang="en"/>
              <a:t>Faculty Approaches to AI Use in Courses</a:t>
            </a:r>
            <a:endParaRPr/>
          </a:p>
        </p:txBody>
      </p:sp>
      <p:sp>
        <p:nvSpPr>
          <p:cNvPr id="74" name="Google Shape;74;p16"/>
          <p:cNvSpPr txBox="1"/>
          <p:nvPr/>
        </p:nvSpPr>
        <p:spPr>
          <a:xfrm>
            <a:off x="850200" y="4124200"/>
            <a:ext cx="7443600" cy="681000"/>
          </a:xfrm>
          <a:prstGeom prst="rect">
            <a:avLst/>
          </a:prstGeom>
          <a:noFill/>
          <a:ln>
            <a:noFill/>
          </a:ln>
        </p:spPr>
        <p:txBody>
          <a:bodyPr anchorCtr="0" anchor="t" bIns="91425" lIns="91425" spcFirstLastPara="1" rIns="91425" wrap="square" tIns="91425">
            <a:spAutoFit/>
          </a:bodyPr>
          <a:lstStyle/>
          <a:p>
            <a:pPr indent="-323850" lvl="0" marL="457200" rtl="0" algn="l">
              <a:lnSpc>
                <a:spcPct val="115000"/>
              </a:lnSpc>
              <a:spcBef>
                <a:spcPts val="1200"/>
              </a:spcBef>
              <a:spcAft>
                <a:spcPts val="0"/>
              </a:spcAft>
              <a:buClr>
                <a:schemeClr val="dk1"/>
              </a:buClr>
              <a:buSzPts val="1500"/>
              <a:buChar char="●"/>
            </a:pPr>
            <a:r>
              <a:rPr lang="en" sz="1500">
                <a:solidFill>
                  <a:schemeClr val="dk1"/>
                </a:solidFill>
              </a:rPr>
              <a:t>Faculty responses show </a:t>
            </a:r>
            <a:r>
              <a:rPr b="1" lang="en" sz="1500">
                <a:solidFill>
                  <a:schemeClr val="dk1"/>
                </a:solidFill>
              </a:rPr>
              <a:t>substantial variation in how AI is handled</a:t>
            </a:r>
            <a:r>
              <a:rPr lang="en" sz="1500">
                <a:solidFill>
                  <a:schemeClr val="dk1"/>
                </a:solidFill>
              </a:rPr>
              <a:t> in courses</a:t>
            </a:r>
            <a:endParaRPr sz="1500">
              <a:solidFill>
                <a:schemeClr val="dk1"/>
              </a:solidFill>
            </a:endParaRPr>
          </a:p>
          <a:p>
            <a:pPr indent="-323850" lvl="0" marL="457200" rtl="0" algn="l">
              <a:lnSpc>
                <a:spcPct val="115000"/>
              </a:lnSpc>
              <a:spcBef>
                <a:spcPts val="0"/>
              </a:spcBef>
              <a:spcAft>
                <a:spcPts val="0"/>
              </a:spcAft>
              <a:buClr>
                <a:schemeClr val="dk1"/>
              </a:buClr>
              <a:buSzPts val="1500"/>
              <a:buChar char="●"/>
            </a:pPr>
            <a:r>
              <a:rPr lang="en" sz="1500">
                <a:solidFill>
                  <a:schemeClr val="dk1"/>
                </a:solidFill>
              </a:rPr>
              <a:t>M</a:t>
            </a:r>
            <a:r>
              <a:rPr lang="en" sz="1500">
                <a:solidFill>
                  <a:schemeClr val="dk1"/>
                </a:solidFill>
              </a:rPr>
              <a:t>any using either </a:t>
            </a:r>
            <a:r>
              <a:rPr b="1" lang="en" sz="1500">
                <a:solidFill>
                  <a:schemeClr val="dk1"/>
                </a:solidFill>
              </a:rPr>
              <a:t>strict prohibition </a:t>
            </a:r>
            <a:r>
              <a:rPr lang="en" sz="1500">
                <a:solidFill>
                  <a:schemeClr val="dk1"/>
                </a:solidFill>
              </a:rPr>
              <a:t>or </a:t>
            </a:r>
            <a:r>
              <a:rPr b="1" lang="en" sz="1500">
                <a:solidFill>
                  <a:schemeClr val="dk1"/>
                </a:solidFill>
              </a:rPr>
              <a:t>guided and transparent AI use</a:t>
            </a:r>
            <a:endParaRPr sz="1500">
              <a:solidFill>
                <a:schemeClr val="dk1"/>
              </a:solidFill>
            </a:endParaRPr>
          </a:p>
        </p:txBody>
      </p:sp>
      <p:pic>
        <p:nvPicPr>
          <p:cNvPr id="75" name="Google Shape;75;p16"/>
          <p:cNvPicPr preferRelativeResize="0"/>
          <p:nvPr/>
        </p:nvPicPr>
        <p:blipFill>
          <a:blip r:embed="rId3">
            <a:alphaModFix/>
          </a:blip>
          <a:stretch>
            <a:fillRect/>
          </a:stretch>
        </p:blipFill>
        <p:spPr>
          <a:xfrm>
            <a:off x="645050" y="1460300"/>
            <a:ext cx="7594001" cy="247755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sp>
        <p:nvSpPr>
          <p:cNvPr id="80" name="Google Shape;80;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Faculty Survey Result: </a:t>
            </a:r>
            <a:endParaRPr/>
          </a:p>
          <a:p>
            <a:pPr indent="0" lvl="0" marL="0" rtl="0" algn="l">
              <a:spcBef>
                <a:spcPts val="0"/>
              </a:spcBef>
              <a:spcAft>
                <a:spcPts val="0"/>
              </a:spcAft>
              <a:buNone/>
            </a:pPr>
            <a:r>
              <a:rPr lang="en"/>
              <a:t>Areas Where Faculty Want More Support</a:t>
            </a:r>
            <a:endParaRPr/>
          </a:p>
        </p:txBody>
      </p:sp>
      <p:sp>
        <p:nvSpPr>
          <p:cNvPr id="81" name="Google Shape;81;p17"/>
          <p:cNvSpPr txBox="1"/>
          <p:nvPr/>
        </p:nvSpPr>
        <p:spPr>
          <a:xfrm>
            <a:off x="6399675" y="1417650"/>
            <a:ext cx="2469900" cy="2678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500">
                <a:solidFill>
                  <a:schemeClr val="dk1"/>
                </a:solidFill>
              </a:rPr>
              <a:t>F</a:t>
            </a:r>
            <a:r>
              <a:rPr lang="en" sz="1500">
                <a:solidFill>
                  <a:schemeClr val="dk1"/>
                </a:solidFill>
              </a:rPr>
              <a:t>aculty are primarily seeking </a:t>
            </a:r>
            <a:r>
              <a:rPr b="1" lang="en" sz="1500">
                <a:solidFill>
                  <a:schemeClr val="dk1"/>
                </a:solidFill>
              </a:rPr>
              <a:t>practical support </a:t>
            </a:r>
            <a:r>
              <a:rPr lang="en" sz="1500">
                <a:solidFill>
                  <a:schemeClr val="dk1"/>
                </a:solidFill>
              </a:rPr>
              <a:t>in three main areas:</a:t>
            </a:r>
            <a:endParaRPr sz="1500">
              <a:solidFill>
                <a:schemeClr val="dk1"/>
              </a:solidFill>
            </a:endParaRPr>
          </a:p>
          <a:p>
            <a:pPr indent="-196850" lvl="0" marL="457200" rtl="0" algn="l">
              <a:spcBef>
                <a:spcPts val="0"/>
              </a:spcBef>
              <a:spcAft>
                <a:spcPts val="0"/>
              </a:spcAft>
              <a:buClr>
                <a:schemeClr val="dk1"/>
              </a:buClr>
              <a:buSzPts val="1300"/>
              <a:buAutoNum type="arabicPeriod"/>
            </a:pPr>
            <a:r>
              <a:rPr b="1" lang="en" sz="1300">
                <a:solidFill>
                  <a:schemeClr val="dk1"/>
                </a:solidFill>
              </a:rPr>
              <a:t>Academic Integrity </a:t>
            </a:r>
            <a:r>
              <a:rPr lang="en" sz="1300">
                <a:solidFill>
                  <a:schemeClr val="dk1"/>
                </a:solidFill>
              </a:rPr>
              <a:t>(appropriate vs inappropriate use of AI)</a:t>
            </a:r>
            <a:endParaRPr sz="1300">
              <a:solidFill>
                <a:schemeClr val="dk1"/>
              </a:solidFill>
            </a:endParaRPr>
          </a:p>
          <a:p>
            <a:pPr indent="-196850" lvl="0" marL="457200" rtl="0" algn="l">
              <a:spcBef>
                <a:spcPts val="0"/>
              </a:spcBef>
              <a:spcAft>
                <a:spcPts val="0"/>
              </a:spcAft>
              <a:buClr>
                <a:schemeClr val="dk1"/>
              </a:buClr>
              <a:buSzPts val="1300"/>
              <a:buAutoNum type="arabicPeriod"/>
            </a:pPr>
            <a:r>
              <a:rPr b="1" lang="en" sz="1300">
                <a:solidFill>
                  <a:schemeClr val="dk1"/>
                </a:solidFill>
              </a:rPr>
              <a:t>Teaching with AI</a:t>
            </a:r>
            <a:r>
              <a:rPr lang="en" sz="1300">
                <a:solidFill>
                  <a:schemeClr val="dk1"/>
                </a:solidFill>
              </a:rPr>
              <a:t> (how to incorporate AI meaningfully)</a:t>
            </a:r>
            <a:endParaRPr sz="1300">
              <a:solidFill>
                <a:schemeClr val="dk1"/>
              </a:solidFill>
            </a:endParaRPr>
          </a:p>
          <a:p>
            <a:pPr indent="-196850" lvl="0" marL="457200" rtl="0" algn="l">
              <a:spcBef>
                <a:spcPts val="0"/>
              </a:spcBef>
              <a:spcAft>
                <a:spcPts val="0"/>
              </a:spcAft>
              <a:buClr>
                <a:schemeClr val="dk1"/>
              </a:buClr>
              <a:buSzPts val="1300"/>
              <a:buFont typeface="Times New Roman"/>
              <a:buAutoNum type="arabicPeriod"/>
            </a:pPr>
            <a:r>
              <a:rPr b="1" lang="en" sz="1300">
                <a:solidFill>
                  <a:schemeClr val="dk1"/>
                </a:solidFill>
              </a:rPr>
              <a:t>Syllabus language </a:t>
            </a:r>
            <a:r>
              <a:rPr lang="en" sz="1300">
                <a:solidFill>
                  <a:schemeClr val="dk1"/>
                </a:solidFill>
              </a:rPr>
              <a:t>(language or templates they can adapt)</a:t>
            </a:r>
            <a:endParaRPr sz="1300">
              <a:solidFill>
                <a:schemeClr val="dk1"/>
              </a:solidFill>
            </a:endParaRPr>
          </a:p>
        </p:txBody>
      </p:sp>
      <p:pic>
        <p:nvPicPr>
          <p:cNvPr id="82" name="Google Shape;82;p17"/>
          <p:cNvPicPr preferRelativeResize="0"/>
          <p:nvPr/>
        </p:nvPicPr>
        <p:blipFill>
          <a:blip r:embed="rId3">
            <a:alphaModFix/>
          </a:blip>
          <a:stretch>
            <a:fillRect/>
          </a:stretch>
        </p:blipFill>
        <p:spPr>
          <a:xfrm>
            <a:off x="415925" y="1417650"/>
            <a:ext cx="5932825" cy="262377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39286"/>
              <a:buFont typeface="Arial"/>
              <a:buNone/>
            </a:pPr>
            <a:r>
              <a:rPr lang="en"/>
              <a:t>Faculty Survey Result</a:t>
            </a:r>
            <a:endParaRPr/>
          </a:p>
          <a:p>
            <a:pPr indent="0" lvl="0" marL="0" rtl="0" algn="l">
              <a:spcBef>
                <a:spcPts val="0"/>
              </a:spcBef>
              <a:spcAft>
                <a:spcPts val="0"/>
              </a:spcAft>
              <a:buNone/>
            </a:pPr>
            <a:r>
              <a:t/>
            </a:r>
            <a:endParaRPr/>
          </a:p>
        </p:txBody>
      </p:sp>
      <p:sp>
        <p:nvSpPr>
          <p:cNvPr id="88" name="Google Shape;88;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Clr>
                <a:schemeClr val="dk1"/>
              </a:buClr>
              <a:buSzPts val="1100"/>
              <a:buFont typeface="Arial"/>
              <a:buNone/>
            </a:pPr>
            <a:r>
              <a:rPr b="1" lang="en" sz="1100" u="sng">
                <a:solidFill>
                  <a:schemeClr val="dk1"/>
                </a:solidFill>
              </a:rPr>
              <a:t>Takeaways</a:t>
            </a:r>
            <a:endParaRPr b="1" sz="1100" u="sng">
              <a:solidFill>
                <a:schemeClr val="dk1"/>
              </a:solidFill>
            </a:endParaRPr>
          </a:p>
          <a:p>
            <a:pPr indent="-298450" lvl="0" marL="457200" rtl="0" algn="l">
              <a:spcBef>
                <a:spcPts val="0"/>
              </a:spcBef>
              <a:spcAft>
                <a:spcPts val="0"/>
              </a:spcAft>
              <a:buClr>
                <a:schemeClr val="dk1"/>
              </a:buClr>
              <a:buSzPts val="1100"/>
              <a:buChar char="●"/>
            </a:pPr>
            <a:r>
              <a:rPr lang="en" sz="1100">
                <a:solidFill>
                  <a:schemeClr val="dk1"/>
                </a:solidFill>
              </a:rPr>
              <a:t>Faculty views on AI tools in the classroom and student work vary. Those who allow or encourage AI tools in the classroom see them as supplements, not replacements, for thinking, knowing, or exercising creative or critical faculties.</a:t>
            </a:r>
            <a:endParaRPr sz="1100">
              <a:solidFill>
                <a:schemeClr val="dk1"/>
              </a:solidFill>
            </a:endParaRPr>
          </a:p>
          <a:p>
            <a:pPr indent="-298450" lvl="0" marL="457200" rtl="0" algn="l">
              <a:spcBef>
                <a:spcPts val="0"/>
              </a:spcBef>
              <a:spcAft>
                <a:spcPts val="0"/>
              </a:spcAft>
              <a:buClr>
                <a:schemeClr val="dk1"/>
              </a:buClr>
              <a:buSzPts val="1100"/>
              <a:buChar char="●"/>
            </a:pPr>
            <a:r>
              <a:rPr lang="en" sz="1100">
                <a:solidFill>
                  <a:schemeClr val="dk1"/>
                </a:solidFill>
              </a:rPr>
              <a:t>Faculty continue to consider originality and academic integrity fundamental to student work.</a:t>
            </a:r>
            <a:endParaRPr sz="1100">
              <a:solidFill>
                <a:schemeClr val="dk1"/>
              </a:solidFill>
            </a:endParaRPr>
          </a:p>
          <a:p>
            <a:pPr indent="0" lvl="0" marL="0" rtl="0" algn="l">
              <a:spcBef>
                <a:spcPts val="0"/>
              </a:spcBef>
              <a:spcAft>
                <a:spcPts val="0"/>
              </a:spcAft>
              <a:buNone/>
            </a:pPr>
            <a:r>
              <a:t/>
            </a:r>
            <a:endParaRPr sz="1100">
              <a:solidFill>
                <a:schemeClr val="dk1"/>
              </a:solidFill>
            </a:endParaRPr>
          </a:p>
          <a:p>
            <a:pPr indent="-298450" lvl="0" marL="457200" rtl="0" algn="l">
              <a:spcBef>
                <a:spcPts val="0"/>
              </a:spcBef>
              <a:spcAft>
                <a:spcPts val="0"/>
              </a:spcAft>
              <a:buClr>
                <a:schemeClr val="dk1"/>
              </a:buClr>
              <a:buSzPts val="1100"/>
              <a:buChar char="●"/>
            </a:pPr>
            <a:r>
              <a:rPr lang="en" sz="1100">
                <a:solidFill>
                  <a:schemeClr val="dk1"/>
                </a:solidFill>
              </a:rPr>
              <a:t>Faculty are concerned about student skill loss in reading, writing, programming and software design, and critical thinking.</a:t>
            </a:r>
            <a:endParaRPr sz="1100">
              <a:solidFill>
                <a:schemeClr val="dk1"/>
              </a:solidFill>
            </a:endParaRPr>
          </a:p>
          <a:p>
            <a:pPr indent="-298450" lvl="0" marL="457200" rtl="0" algn="l">
              <a:spcBef>
                <a:spcPts val="0"/>
              </a:spcBef>
              <a:spcAft>
                <a:spcPts val="0"/>
              </a:spcAft>
              <a:buClr>
                <a:schemeClr val="dk1"/>
              </a:buClr>
              <a:buSzPts val="1100"/>
              <a:buChar char="●"/>
            </a:pPr>
            <a:r>
              <a:rPr lang="en" sz="1100">
                <a:solidFill>
                  <a:schemeClr val="dk1"/>
                </a:solidFill>
              </a:rPr>
              <a:t>Faculty are witnessing an unprecedented level of academic integrity violations in student work.</a:t>
            </a:r>
            <a:endParaRPr sz="1100">
              <a:solidFill>
                <a:schemeClr val="dk1"/>
              </a:solidFill>
            </a:endParaRPr>
          </a:p>
          <a:p>
            <a:pPr indent="-298450" lvl="0" marL="457200" rtl="0" algn="l">
              <a:spcBef>
                <a:spcPts val="0"/>
              </a:spcBef>
              <a:spcAft>
                <a:spcPts val="0"/>
              </a:spcAft>
              <a:buClr>
                <a:schemeClr val="dk1"/>
              </a:buClr>
              <a:buSzPts val="1100"/>
              <a:buChar char="●"/>
            </a:pPr>
            <a:r>
              <a:rPr lang="en" sz="1100">
                <a:solidFill>
                  <a:schemeClr val="dk1"/>
                </a:solidFill>
              </a:rPr>
              <a:t>Faculty feel they could use more institutional support at various levels, from assignment design to college-wide policy.</a:t>
            </a:r>
            <a:endParaRPr sz="1100">
              <a:solidFill>
                <a:schemeClr val="dk1"/>
              </a:solidFill>
            </a:endParaRPr>
          </a:p>
          <a:p>
            <a:pPr indent="0" lvl="0" marL="457200" rtl="0" algn="l">
              <a:spcBef>
                <a:spcPts val="0"/>
              </a:spcBef>
              <a:spcAft>
                <a:spcPts val="0"/>
              </a:spcAft>
              <a:buNone/>
            </a:pPr>
            <a:r>
              <a:t/>
            </a:r>
            <a:endParaRPr sz="1100">
              <a:solidFill>
                <a:schemeClr val="dk1"/>
              </a:solidFill>
            </a:endParaRPr>
          </a:p>
          <a:p>
            <a:pPr indent="-298450" lvl="0" marL="457200" rtl="0" algn="l">
              <a:spcBef>
                <a:spcPts val="0"/>
              </a:spcBef>
              <a:spcAft>
                <a:spcPts val="0"/>
              </a:spcAft>
              <a:buClr>
                <a:schemeClr val="dk1"/>
              </a:buClr>
              <a:buSzPts val="1100"/>
              <a:buChar char="●"/>
            </a:pPr>
            <a:r>
              <a:rPr lang="en" sz="1100">
                <a:solidFill>
                  <a:schemeClr val="dk1"/>
                </a:solidFill>
              </a:rPr>
              <a:t>A significant minority of respondents (about ⅓) see no use for AI tools in the college classroom.</a:t>
            </a:r>
            <a:endParaRPr sz="1100">
              <a:solidFill>
                <a:schemeClr val="dk1"/>
              </a:solidFill>
            </a:endParaRPr>
          </a:p>
          <a:p>
            <a:pPr indent="-298450" lvl="0" marL="457200" rtl="0" algn="l">
              <a:spcBef>
                <a:spcPts val="0"/>
              </a:spcBef>
              <a:spcAft>
                <a:spcPts val="0"/>
              </a:spcAft>
              <a:buClr>
                <a:schemeClr val="dk1"/>
              </a:buClr>
              <a:buSzPts val="1100"/>
              <a:buChar char="●"/>
            </a:pPr>
            <a:r>
              <a:rPr lang="en" sz="1100">
                <a:solidFill>
                  <a:schemeClr val="dk1"/>
                </a:solidFill>
              </a:rPr>
              <a:t>Many faculty see promise in (1) teaching students to use AI tools as supplements for academic work or (2) creating </a:t>
            </a:r>
            <a:r>
              <a:rPr lang="en" sz="1100">
                <a:solidFill>
                  <a:schemeClr val="dk1"/>
                </a:solidFill>
              </a:rPr>
              <a:t>learning aids (e.g. assignment feedback and digests of difficult concepts)</a:t>
            </a:r>
            <a:r>
              <a:rPr lang="en" sz="1100">
                <a:solidFill>
                  <a:schemeClr val="dk1"/>
                </a:solidFill>
              </a:rPr>
              <a:t>.</a:t>
            </a:r>
            <a:endParaRPr sz="1100">
              <a:solidFill>
                <a:schemeClr val="dk1"/>
              </a:solidFill>
            </a:endParaRPr>
          </a:p>
          <a:p>
            <a:pPr indent="-298450" lvl="0" marL="457200" rtl="0" algn="l">
              <a:spcBef>
                <a:spcPts val="0"/>
              </a:spcBef>
              <a:spcAft>
                <a:spcPts val="0"/>
              </a:spcAft>
              <a:buClr>
                <a:schemeClr val="dk1"/>
              </a:buClr>
              <a:buSzPts val="1100"/>
              <a:buChar char="●"/>
            </a:pPr>
            <a:r>
              <a:rPr lang="en" sz="1100">
                <a:solidFill>
                  <a:schemeClr val="dk1"/>
                </a:solidFill>
              </a:rPr>
              <a:t>Many faculty feel obligated to prepare students to use AI tools in the workplace.</a:t>
            </a:r>
            <a:endParaRPr sz="1100">
              <a:solidFill>
                <a:schemeClr val="dk1"/>
              </a:solidFill>
            </a:endParaRPr>
          </a:p>
          <a:p>
            <a:pPr indent="0" lvl="0" marL="457200" rtl="0" algn="l">
              <a:spcBef>
                <a:spcPts val="0"/>
              </a:spcBef>
              <a:spcAft>
                <a:spcPts val="0"/>
              </a:spcAft>
              <a:buNone/>
            </a:pPr>
            <a:r>
              <a:t/>
            </a:r>
            <a:endParaRPr sz="1100">
              <a:solidFill>
                <a:schemeClr val="dk1"/>
              </a:solidFill>
            </a:endParaRPr>
          </a:p>
          <a:p>
            <a:pPr indent="-298450" lvl="0" marL="457200" rtl="0" algn="l">
              <a:spcBef>
                <a:spcPts val="0"/>
              </a:spcBef>
              <a:spcAft>
                <a:spcPts val="0"/>
              </a:spcAft>
              <a:buClr>
                <a:schemeClr val="dk1"/>
              </a:buClr>
              <a:buSzPts val="1100"/>
              <a:buChar char="●"/>
            </a:pPr>
            <a:r>
              <a:rPr lang="en" sz="1100">
                <a:solidFill>
                  <a:schemeClr val="dk1"/>
                </a:solidFill>
              </a:rPr>
              <a:t>Craft optional institutional guidelines to help faculty solve AI-related problems specific to their courses.</a:t>
            </a:r>
            <a:endParaRPr sz="1100">
              <a:solidFill>
                <a:schemeClr val="dk1"/>
              </a:solidFill>
            </a:endParaRPr>
          </a:p>
          <a:p>
            <a:pPr indent="-298450" lvl="0" marL="457200" rtl="0" algn="l">
              <a:spcBef>
                <a:spcPts val="0"/>
              </a:spcBef>
              <a:spcAft>
                <a:spcPts val="0"/>
              </a:spcAft>
              <a:buClr>
                <a:schemeClr val="dk1"/>
              </a:buClr>
              <a:buSzPts val="1100"/>
              <a:buChar char="●"/>
            </a:pPr>
            <a:r>
              <a:rPr lang="en" sz="1100">
                <a:solidFill>
                  <a:schemeClr val="dk1"/>
                </a:solidFill>
              </a:rPr>
              <a:t>The college should supply technological resources to support academic integrity policy.</a:t>
            </a:r>
            <a:endParaRPr sz="1100">
              <a:solidFill>
                <a:schemeClr val="dk1"/>
              </a:solidFill>
            </a:endParaRPr>
          </a:p>
          <a:p>
            <a:pPr indent="-298450" lvl="0" marL="457200" rtl="0" algn="l">
              <a:spcBef>
                <a:spcPts val="0"/>
              </a:spcBef>
              <a:spcAft>
                <a:spcPts val="0"/>
              </a:spcAft>
              <a:buClr>
                <a:schemeClr val="dk1"/>
              </a:buClr>
              <a:buSzPts val="1100"/>
              <a:buChar char="●"/>
            </a:pPr>
            <a:r>
              <a:rPr lang="en" sz="1100">
                <a:solidFill>
                  <a:schemeClr val="dk1"/>
                </a:solidFill>
              </a:rPr>
              <a:t>The college should revise its WI policies and develop courses in AI literacy, ethics, and use.</a:t>
            </a:r>
            <a:endParaRPr sz="1100">
              <a:solidFill>
                <a:schemeClr val="dk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sp>
        <p:nvSpPr>
          <p:cNvPr id="93" name="Google Shape;93;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What we have done so far (In progress) </a:t>
            </a:r>
            <a:endParaRPr/>
          </a:p>
          <a:p>
            <a:pPr indent="0" lvl="0" marL="0" rtl="0" algn="l">
              <a:spcBef>
                <a:spcPts val="0"/>
              </a:spcBef>
              <a:spcAft>
                <a:spcPts val="0"/>
              </a:spcAft>
              <a:buNone/>
            </a:pPr>
            <a:r>
              <a:rPr lang="en"/>
              <a:t>- FAIR </a:t>
            </a:r>
            <a:r>
              <a:rPr lang="en"/>
              <a:t>Guideline</a:t>
            </a:r>
            <a:r>
              <a:rPr lang="en"/>
              <a:t> to Follow</a:t>
            </a:r>
            <a:endParaRPr/>
          </a:p>
        </p:txBody>
      </p:sp>
      <p:sp>
        <p:nvSpPr>
          <p:cNvPr id="94" name="Google Shape;94;p19"/>
          <p:cNvSpPr txBox="1"/>
          <p:nvPr>
            <p:ph idx="1" type="body"/>
          </p:nvPr>
        </p:nvSpPr>
        <p:spPr>
          <a:xfrm>
            <a:off x="311700" y="1583825"/>
            <a:ext cx="8520600" cy="2985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Since Fall 2025, FAIR has collaborated with faculty to draft optional syllabus language addressing artificial intelligence. Guided by your feedback, we have narrowed these down to three distinct sample templated tailored to different levels of AI integration or prohibition:</a:t>
            </a:r>
            <a:endParaRPr/>
          </a:p>
          <a:p>
            <a:pPr indent="-342900" lvl="0" marL="457200" rtl="0" algn="l">
              <a:spcBef>
                <a:spcPts val="1200"/>
              </a:spcBef>
              <a:spcAft>
                <a:spcPts val="0"/>
              </a:spcAft>
              <a:buSzPts val="1800"/>
              <a:buChar char="●"/>
            </a:pPr>
            <a:r>
              <a:rPr b="1" lang="en"/>
              <a:t>Prohibited Use</a:t>
            </a:r>
            <a:endParaRPr b="1"/>
          </a:p>
          <a:p>
            <a:pPr indent="-342900" lvl="0" marL="457200" rtl="0" algn="l">
              <a:spcBef>
                <a:spcPts val="0"/>
              </a:spcBef>
              <a:spcAft>
                <a:spcPts val="0"/>
              </a:spcAft>
              <a:buSzPts val="1800"/>
              <a:buChar char="●"/>
            </a:pPr>
            <a:r>
              <a:rPr b="1" lang="en"/>
              <a:t>Selective </a:t>
            </a:r>
            <a:r>
              <a:rPr b="1" lang="en"/>
              <a:t>Use</a:t>
            </a:r>
            <a:endParaRPr b="1"/>
          </a:p>
          <a:p>
            <a:pPr indent="-342900" lvl="0" marL="457200" rtl="0" algn="l">
              <a:spcBef>
                <a:spcPts val="0"/>
              </a:spcBef>
              <a:spcAft>
                <a:spcPts val="0"/>
              </a:spcAft>
              <a:buSzPts val="1800"/>
              <a:buChar char="●"/>
            </a:pPr>
            <a:r>
              <a:rPr b="1" lang="en"/>
              <a:t>Integrated Use</a:t>
            </a:r>
            <a:endParaRPr b="1"/>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Academic Integrity Policy Update (In progress) </a:t>
            </a:r>
            <a:endParaRPr/>
          </a:p>
          <a:p>
            <a:pPr indent="0" lvl="0" marL="0" rtl="0" algn="l">
              <a:spcBef>
                <a:spcPts val="0"/>
              </a:spcBef>
              <a:spcAft>
                <a:spcPts val="0"/>
              </a:spcAft>
              <a:buNone/>
            </a:pPr>
            <a:r>
              <a:rPr lang="en"/>
              <a:t>- APC voted in March and currently in Public Feedback </a:t>
            </a:r>
            <a:endParaRPr/>
          </a:p>
        </p:txBody>
      </p:sp>
      <p:sp>
        <p:nvSpPr>
          <p:cNvPr id="100" name="Google Shape;100;p20"/>
          <p:cNvSpPr txBox="1"/>
          <p:nvPr>
            <p:ph idx="1" type="body"/>
          </p:nvPr>
        </p:nvSpPr>
        <p:spPr>
          <a:xfrm>
            <a:off x="311700" y="1705000"/>
            <a:ext cx="8520600" cy="28638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en">
                <a:solidFill>
                  <a:srgbClr val="25282A"/>
                </a:solidFill>
                <a:highlight>
                  <a:schemeClr val="lt1"/>
                </a:highlight>
              </a:rPr>
              <a:t>Ramapo College requires all students to refrain from engaging in academic dishonesty, which includes cheating, fabrication, plagiarism, and other forms of academic misconduct. </a:t>
            </a:r>
            <a:r>
              <a:rPr lang="en">
                <a:solidFill>
                  <a:schemeClr val="dk1"/>
                </a:solidFill>
                <a:highlight>
                  <a:schemeClr val="lt1"/>
                </a:highlight>
              </a:rPr>
              <a:t>Students are not permitted to use artificial intelligence tools for coursework </a:t>
            </a:r>
            <a:r>
              <a:rPr i="1" lang="en">
                <a:solidFill>
                  <a:schemeClr val="dk1"/>
                </a:solidFill>
                <a:highlight>
                  <a:schemeClr val="lt1"/>
                </a:highlight>
              </a:rPr>
              <a:t>unless</a:t>
            </a:r>
            <a:r>
              <a:rPr lang="en">
                <a:solidFill>
                  <a:schemeClr val="dk1"/>
                </a:solidFill>
                <a:highlight>
                  <a:schemeClr val="lt1"/>
                </a:highlight>
              </a:rPr>
              <a:t> explicitly permitted to do so by the instructor. </a:t>
            </a:r>
            <a:endParaRPr>
              <a:solidFill>
                <a:schemeClr val="dk1"/>
              </a:solidFill>
              <a:highlight>
                <a:schemeClr val="lt1"/>
              </a:highlight>
            </a:endParaRPr>
          </a:p>
          <a:p>
            <a:pPr indent="0" lvl="0" marL="0" rtl="0" algn="l">
              <a:spcBef>
                <a:spcPts val="1100"/>
              </a:spcBef>
              <a:spcAft>
                <a:spcPts val="0"/>
              </a:spcAft>
              <a:buClr>
                <a:schemeClr val="dk1"/>
              </a:buClr>
              <a:buSzPts val="1100"/>
              <a:buFont typeface="Arial"/>
              <a:buNone/>
            </a:pPr>
            <a:r>
              <a:rPr lang="en">
                <a:solidFill>
                  <a:srgbClr val="25282A"/>
                </a:solidFill>
                <a:highlight>
                  <a:schemeClr val="lt1"/>
                </a:highlight>
              </a:rPr>
              <a:t>Where students are suspected of academic dishonesty, such matters will be investigated, and penalties may be imposed.</a:t>
            </a:r>
            <a:endParaRPr>
              <a:solidFill>
                <a:srgbClr val="25282A"/>
              </a:solidFill>
              <a:highlight>
                <a:schemeClr val="lt1"/>
              </a:highlight>
            </a:endParaRPr>
          </a:p>
          <a:p>
            <a:pPr indent="0" lvl="0" marL="0" rtl="0" algn="l">
              <a:spcBef>
                <a:spcPts val="1100"/>
              </a:spcBef>
              <a:spcAft>
                <a:spcPts val="1100"/>
              </a:spcAft>
              <a:buClr>
                <a:schemeClr val="dk1"/>
              </a:buClr>
              <a:buSzPts val="1100"/>
              <a:buFont typeface="Arial"/>
              <a:buNone/>
            </a:pPr>
            <a:r>
              <a:t/>
            </a:r>
            <a:endParaRPr>
              <a:highlight>
                <a:schemeClr val="lt1"/>
              </a:highlight>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What we are looking for at the Forum </a:t>
            </a:r>
            <a:endParaRPr/>
          </a:p>
        </p:txBody>
      </p:sp>
      <p:sp>
        <p:nvSpPr>
          <p:cNvPr id="106" name="Google Shape;106;p21"/>
          <p:cNvSpPr txBox="1"/>
          <p:nvPr>
            <p:ph idx="1" type="body"/>
          </p:nvPr>
        </p:nvSpPr>
        <p:spPr>
          <a:xfrm>
            <a:off x="311700" y="1152475"/>
            <a:ext cx="8520600" cy="3990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What are your reflections on the survey results?</a:t>
            </a:r>
            <a:endParaRPr/>
          </a:p>
          <a:p>
            <a:pPr indent="0" lvl="0" marL="0" rtl="0" algn="l">
              <a:spcBef>
                <a:spcPts val="1200"/>
              </a:spcBef>
              <a:spcAft>
                <a:spcPts val="0"/>
              </a:spcAft>
              <a:buNone/>
            </a:pPr>
            <a:r>
              <a:rPr lang="en"/>
              <a:t>Do you have any other questions or feedback or concerns? </a:t>
            </a:r>
            <a:endParaRPr/>
          </a:p>
          <a:p>
            <a:pPr indent="0" lvl="0" marL="0" rtl="0" algn="l">
              <a:spcBef>
                <a:spcPts val="1200"/>
              </a:spcBef>
              <a:spcAft>
                <a:spcPts val="0"/>
              </a:spcAft>
              <a:buNone/>
            </a:pPr>
            <a:r>
              <a:t/>
            </a:r>
            <a:endParaRPr/>
          </a:p>
          <a:p>
            <a:pPr indent="0" lvl="0" marL="0" rtl="0" algn="l">
              <a:spcBef>
                <a:spcPts val="1200"/>
              </a:spcBef>
              <a:spcAft>
                <a:spcPts val="1200"/>
              </a:spcAft>
              <a:buNone/>
            </a:pPr>
            <a:r>
              <a:t/>
            </a:r>
            <a:endParaRPr/>
          </a:p>
        </p:txBody>
      </p:sp>
      <p:pic>
        <p:nvPicPr>
          <p:cNvPr id="107" name="Google Shape;107;p21"/>
          <p:cNvPicPr preferRelativeResize="0"/>
          <p:nvPr/>
        </p:nvPicPr>
        <p:blipFill>
          <a:blip r:embed="rId3">
            <a:alphaModFix/>
          </a:blip>
          <a:stretch>
            <a:fillRect/>
          </a:stretch>
        </p:blipFill>
        <p:spPr>
          <a:xfrm>
            <a:off x="3091700" y="2159900"/>
            <a:ext cx="2400451" cy="2400451"/>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