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2"/>
    <p:restoredTop sz="94625"/>
  </p:normalViewPr>
  <p:slideViewPr>
    <p:cSldViewPr snapToGrid="0" snapToObjects="1">
      <p:cViewPr varScale="1">
        <p:scale>
          <a:sx n="64" d="100"/>
          <a:sy n="64" d="100"/>
        </p:scale>
        <p:origin x="756"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AE5175-1C91-5043-BB21-B884915DF3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B98B4E-2E3E-4347-A023-04027A075EC9}"/>
              </a:ext>
            </a:extLst>
          </p:cNvPr>
          <p:cNvSpPr>
            <a:spLocks noGrp="1"/>
          </p:cNvSpPr>
          <p:nvPr>
            <p:ph type="ctrTitle"/>
          </p:nvPr>
        </p:nvSpPr>
        <p:spPr>
          <a:xfrm>
            <a:off x="827314" y="1371600"/>
            <a:ext cx="8588829" cy="2885623"/>
          </a:xfrm>
        </p:spPr>
        <p:txBody>
          <a:bodyPr anchor="ctr" anchorCtr="0"/>
          <a:lstStyle>
            <a:lvl1pPr algn="l">
              <a:defRPr sz="60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2708902E-C874-334E-B892-8F49CF0B86DB}"/>
              </a:ext>
            </a:extLst>
          </p:cNvPr>
          <p:cNvSpPr>
            <a:spLocks noGrp="1"/>
          </p:cNvSpPr>
          <p:nvPr>
            <p:ph type="subTitle" idx="1"/>
          </p:nvPr>
        </p:nvSpPr>
        <p:spPr>
          <a:xfrm>
            <a:off x="838200" y="4550230"/>
            <a:ext cx="7772400" cy="1513113"/>
          </a:xfrm>
        </p:spPr>
        <p:txBody>
          <a:bodyPr anchor="ctr"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55C4E7D9-7871-9C44-AEAB-2E9F150D813C}"/>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741AEE91-A16B-5C49-9DD3-B7BA6B180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932B-B978-D248-8210-9049FDE3DD32}"/>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48709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C3CA08-8509-DC47-A60C-B9827E2A71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C665720-E491-A34E-8E2F-60B1E641C369}"/>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3" name="Footer Placeholder 2">
            <a:extLst>
              <a:ext uri="{FF2B5EF4-FFF2-40B4-BE49-F238E27FC236}">
                <a16:creationId xmlns:a16="http://schemas.microsoft.com/office/drawing/2014/main" id="{E27574EC-90C6-9046-B64D-6882B45ACE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D033F-EC83-034A-8D2F-DBC38AB379DB}"/>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73912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002658-63EC-8F43-9B93-8F4FDBC548E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761AA6-9B2B-6C4C-9201-1E54FD130C6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099A98C-8A97-0A41-AF02-7B1A0F0A669A}"/>
              </a:ext>
            </a:extLst>
          </p:cNvPr>
          <p:cNvSpPr>
            <a:spLocks noGrp="1"/>
          </p:cNvSpPr>
          <p:nvPr>
            <p:ph idx="1"/>
          </p:nvPr>
        </p:nvSpPr>
        <p:spPr>
          <a:xfrm>
            <a:off x="5183188" y="1363287"/>
            <a:ext cx="6172200" cy="4497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3350B398-3B01-9542-A9E1-950C122FA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DDDEAE15-C206-FF4F-BC48-B5973A2E1A4F}"/>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6" name="Footer Placeholder 5">
            <a:extLst>
              <a:ext uri="{FF2B5EF4-FFF2-40B4-BE49-F238E27FC236}">
                <a16:creationId xmlns:a16="http://schemas.microsoft.com/office/drawing/2014/main" id="{5D6C9699-9A75-D749-84C0-2A826E94C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BEC65-4294-EB48-83F1-7CC5430DB0AF}"/>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398325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C8BBD-7064-5741-B671-8EF2DE719A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07790D-AED3-C848-B102-F1A3C63EC918}"/>
              </a:ext>
            </a:extLst>
          </p:cNvPr>
          <p:cNvSpPr>
            <a:spLocks noGrp="1"/>
          </p:cNvSpPr>
          <p:nvPr>
            <p:ph type="title"/>
          </p:nvPr>
        </p:nvSpPr>
        <p:spPr>
          <a:xfrm>
            <a:off x="839788" y="1404851"/>
            <a:ext cx="3932237" cy="1915013"/>
          </a:xfrm>
        </p:spPr>
        <p:txBody>
          <a:bodyPr anchor="ctr" anchorCtr="0"/>
          <a:lstStyle>
            <a:lvl1pPr>
              <a:defRPr sz="3200"/>
            </a:lvl1pPr>
          </a:lstStyle>
          <a:p>
            <a:r>
              <a:rPr lang="en-US" smtClean="0"/>
              <a:t>Click to edit Master title style</a:t>
            </a:r>
            <a:endParaRPr lang="en-US" dirty="0"/>
          </a:p>
        </p:txBody>
      </p:sp>
      <p:sp>
        <p:nvSpPr>
          <p:cNvPr id="3" name="Picture Placeholder 2">
            <a:extLst>
              <a:ext uri="{FF2B5EF4-FFF2-40B4-BE49-F238E27FC236}">
                <a16:creationId xmlns:a16="http://schemas.microsoft.com/office/drawing/2014/main" id="{BFC902DA-6D77-5C42-9AE7-93B16066E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3C283A11-BC70-7A4A-8134-411A8397E3EC}"/>
              </a:ext>
            </a:extLst>
          </p:cNvPr>
          <p:cNvSpPr>
            <a:spLocks noGrp="1"/>
          </p:cNvSpPr>
          <p:nvPr>
            <p:ph type="body" sz="half" idx="2"/>
          </p:nvPr>
        </p:nvSpPr>
        <p:spPr>
          <a:xfrm>
            <a:off x="839788" y="3424844"/>
            <a:ext cx="3932237" cy="24441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6662D0CB-EB7A-084F-91EA-CAAF8DCE2F3E}"/>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6" name="Footer Placeholder 5">
            <a:extLst>
              <a:ext uri="{FF2B5EF4-FFF2-40B4-BE49-F238E27FC236}">
                <a16:creationId xmlns:a16="http://schemas.microsoft.com/office/drawing/2014/main" id="{8A24D4A3-2E04-5A49-899D-80FB14C5F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7CC1D-B58A-FE4B-BC37-D6ADCF9AD1A3}"/>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24620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C8BA62-DEDB-4D45-85D2-82537D1441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552166-5EBE-7744-B409-EB93A1B0BEA9}"/>
              </a:ext>
            </a:extLst>
          </p:cNvPr>
          <p:cNvSpPr>
            <a:spLocks noGrp="1"/>
          </p:cNvSpPr>
          <p:nvPr>
            <p:ph type="title"/>
          </p:nvPr>
        </p:nvSpPr>
        <p:spPr>
          <a:xfrm>
            <a:off x="2726574" y="365125"/>
            <a:ext cx="8627225" cy="1325563"/>
          </a:xfrm>
        </p:spPr>
        <p:txBody>
          <a:body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EB534865-2E41-1F4D-BED3-4B74C8460431}"/>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CEA2C49B-4E0A-584D-9CC2-3B1E2C527356}"/>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749C3C36-DFDA-4140-965F-2FA5844D9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8843B-8D37-F044-BDF1-79C5786C781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382740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036C56-8377-BB43-B728-775732862C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9B2BE9DC-273B-194B-BC5E-FB06B8D9CAED}"/>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0CB4AC8-97E2-464D-9EC5-2754B234E3F3}"/>
              </a:ext>
            </a:extLst>
          </p:cNvPr>
          <p:cNvSpPr>
            <a:spLocks noGrp="1"/>
          </p:cNvSpPr>
          <p:nvPr>
            <p:ph type="body" orient="vert" idx="1"/>
          </p:nvPr>
        </p:nvSpPr>
        <p:spPr>
          <a:xfrm>
            <a:off x="838200" y="1346661"/>
            <a:ext cx="7734300" cy="48303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B61FDCC4-9CA5-EA43-81E8-48D0444325AA}"/>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C1C6C286-A8E2-714A-B5FC-85F5371A0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8022E-4C80-5F4E-B1F1-D892BA415BB8}"/>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57871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B60496-0DB7-E647-AE20-D07E5AA412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838200" y="365125"/>
            <a:ext cx="8616351"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78358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5355FF-5A16-E84F-B704-1CF01BA9B3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760453" y="320675"/>
            <a:ext cx="8593347"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89713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390C78-2A8A-5A4C-9467-D59DA057CC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838201" y="365125"/>
            <a:ext cx="8590472"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404488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D27586-82C4-5042-BCD8-3B832B31B5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734574" y="363537"/>
            <a:ext cx="8619226"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9127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9BE638-D22D-964C-9C0E-0C223D1E166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18DBE9-072B-7241-8A87-71975F078EE6}"/>
              </a:ext>
            </a:extLst>
          </p:cNvPr>
          <p:cNvSpPr>
            <a:spLocks noGrp="1"/>
          </p:cNvSpPr>
          <p:nvPr>
            <p:ph type="title"/>
          </p:nvPr>
        </p:nvSpPr>
        <p:spPr>
          <a:xfrm>
            <a:off x="831850" y="1709738"/>
            <a:ext cx="10515600" cy="2852737"/>
          </a:xfrm>
        </p:spPr>
        <p:txBody>
          <a:bodyPr anchor="ctr" anchorCtr="0"/>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A890ED09-B9EE-084E-82F8-32CFEFE5B0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1B526643-5CAD-CD44-B814-180BDDDDF0C2}"/>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B19FCC28-1FB5-E54C-9D07-7BE932DCA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7225A-88E4-6E43-B0E8-EE0330BA200F}"/>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20824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EA7C0A-33A0-7E43-A747-A81C2AFE56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CF4EEE-DC01-684F-83BF-8FCBEE302C15}"/>
              </a:ext>
            </a:extLst>
          </p:cNvPr>
          <p:cNvSpPr>
            <a:spLocks noGrp="1"/>
          </p:cNvSpPr>
          <p:nvPr>
            <p:ph type="title"/>
          </p:nvPr>
        </p:nvSpPr>
        <p:spPr>
          <a:xfrm>
            <a:off x="838200" y="365125"/>
            <a:ext cx="8796251"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EEC78EED-1FD4-D94A-97D0-F847F8679553}"/>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F6B8DD1-7C85-624C-B205-44A74D12AEB3}"/>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4CAEBE36-2F6E-0347-9313-4065B2C9C7B5}"/>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6" name="Footer Placeholder 5">
            <a:extLst>
              <a:ext uri="{FF2B5EF4-FFF2-40B4-BE49-F238E27FC236}">
                <a16:creationId xmlns:a16="http://schemas.microsoft.com/office/drawing/2014/main" id="{D0D8711D-1157-DB4F-9CC3-187EDC717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7687-6A98-7043-90C4-21063642E9A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38311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CF3A1E-AC7A-934A-BA2B-FACB91B1BB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B1DCE7-4BBF-2B49-B53B-0F4112F4B81C}"/>
              </a:ext>
            </a:extLst>
          </p:cNvPr>
          <p:cNvSpPr>
            <a:spLocks noGrp="1"/>
          </p:cNvSpPr>
          <p:nvPr>
            <p:ph type="title"/>
          </p:nvPr>
        </p:nvSpPr>
        <p:spPr>
          <a:xfrm>
            <a:off x="2701636" y="365125"/>
            <a:ext cx="8653752" cy="1325563"/>
          </a:xfrm>
        </p:spPr>
        <p:txBody>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3A2CD234-176B-C840-B26F-FDA48DC0B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A0ECF719-3078-6B42-8583-5BA3EFFDE26A}"/>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E1E490F-C95E-0842-A74B-2D85F9248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A4FFC72-488A-944B-ADAF-AFD187635F79}"/>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99ADAE21-1C92-E24E-A06D-D4C4D9348087}"/>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8" name="Footer Placeholder 7">
            <a:extLst>
              <a:ext uri="{FF2B5EF4-FFF2-40B4-BE49-F238E27FC236}">
                <a16:creationId xmlns:a16="http://schemas.microsoft.com/office/drawing/2014/main" id="{44E98D20-7B5F-9F43-AFB2-8C28EE364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143AEA-3E6A-224E-9903-3F6EF9B99CB9}"/>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2661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50488D-F2DD-8648-9047-BB25F990CBA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851582-F1C5-4846-8D4D-A82356313D0C}"/>
              </a:ext>
            </a:extLst>
          </p:cNvPr>
          <p:cNvSpPr>
            <a:spLocks noGrp="1"/>
          </p:cNvSpPr>
          <p:nvPr>
            <p:ph type="title"/>
          </p:nvPr>
        </p:nvSpPr>
        <p:spPr>
          <a:xfrm>
            <a:off x="838200" y="365125"/>
            <a:ext cx="8679873" cy="1325563"/>
          </a:xfrm>
        </p:spPr>
        <p:txBody>
          <a:body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A8F12522-5972-5544-B2B0-569B746225F5}"/>
              </a:ext>
            </a:extLst>
          </p:cNvPr>
          <p:cNvSpPr>
            <a:spLocks noGrp="1"/>
          </p:cNvSpPr>
          <p:nvPr>
            <p:ph type="dt" sz="half" idx="10"/>
          </p:nvPr>
        </p:nvSpPr>
        <p:spPr/>
        <p:txBody>
          <a:bodyPr/>
          <a:lstStyle/>
          <a:p>
            <a:fld id="{0CE862C9-745F-D148-9383-9FE007AA26B2}" type="datetimeFigureOut">
              <a:rPr lang="en-US" smtClean="0"/>
              <a:t>3/31/2026</a:t>
            </a:fld>
            <a:endParaRPr lang="en-US"/>
          </a:p>
        </p:txBody>
      </p:sp>
      <p:sp>
        <p:nvSpPr>
          <p:cNvPr id="4" name="Footer Placeholder 3">
            <a:extLst>
              <a:ext uri="{FF2B5EF4-FFF2-40B4-BE49-F238E27FC236}">
                <a16:creationId xmlns:a16="http://schemas.microsoft.com/office/drawing/2014/main" id="{2B5DA1CB-FAF7-ED44-9564-1F0DCBCA0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518600-5988-B84F-B98F-31918F31CE5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4237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A5D83-D6EE-0D46-97E5-BD8C32577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6A53595-CFB4-4F42-B39C-95BF25B4B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088D6-B061-7F4A-9C87-7DDB38C5A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862C9-745F-D148-9383-9FE007AA26B2}" type="datetimeFigureOut">
              <a:rPr lang="en-US" smtClean="0"/>
              <a:t>3/31/2026</a:t>
            </a:fld>
            <a:endParaRPr lang="en-US"/>
          </a:p>
        </p:txBody>
      </p:sp>
      <p:sp>
        <p:nvSpPr>
          <p:cNvPr id="5" name="Footer Placeholder 4">
            <a:extLst>
              <a:ext uri="{FF2B5EF4-FFF2-40B4-BE49-F238E27FC236}">
                <a16:creationId xmlns:a16="http://schemas.microsoft.com/office/drawing/2014/main" id="{D86C2F4A-951D-5E4E-B60F-E3F96F17D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DC374-17D3-CB49-B67E-DD6B2AA5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EC658-5955-2042-9124-E010C3F96FCB}" type="slidenum">
              <a:rPr lang="en-US" smtClean="0"/>
              <a:t>‹#›</a:t>
            </a:fld>
            <a:endParaRPr lang="en-US"/>
          </a:p>
        </p:txBody>
      </p:sp>
    </p:spTree>
    <p:extLst>
      <p:ext uri="{BB962C8B-B14F-4D97-AF65-F5344CB8AC3E}">
        <p14:creationId xmlns:p14="http://schemas.microsoft.com/office/powerpoint/2010/main" val="170152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148A-C619-4E40-9CDE-B683377EF08A}"/>
              </a:ext>
            </a:extLst>
          </p:cNvPr>
          <p:cNvSpPr>
            <a:spLocks noGrp="1"/>
          </p:cNvSpPr>
          <p:nvPr>
            <p:ph type="title"/>
          </p:nvPr>
        </p:nvSpPr>
        <p:spPr>
          <a:xfrm>
            <a:off x="234893" y="298013"/>
            <a:ext cx="9177714" cy="1325563"/>
          </a:xfrm>
        </p:spPr>
        <p:txBody>
          <a:bodyPr>
            <a:normAutofit/>
          </a:bodyPr>
          <a:lstStyle/>
          <a:p>
            <a:r>
              <a:rPr lang="en-US" sz="4000" b="1" dirty="0" smtClean="0"/>
              <a:t>Cybersecurity Minor</a:t>
            </a:r>
            <a:r>
              <a:rPr lang="en-US" sz="4000" b="1" dirty="0" smtClean="0"/>
              <a:t/>
            </a:r>
            <a:br>
              <a:rPr lang="en-US" sz="4000" b="1" dirty="0" smtClean="0"/>
            </a:br>
            <a:r>
              <a:rPr lang="en-US" sz="2400" b="1" dirty="0" smtClean="0"/>
              <a:t>(5 courses, all from the Cybersecurity major)</a:t>
            </a:r>
            <a:endParaRPr lang="en-US" sz="2400" b="1" dirty="0"/>
          </a:p>
        </p:txBody>
      </p:sp>
      <p:sp>
        <p:nvSpPr>
          <p:cNvPr id="8" name="Content Placeholder 7"/>
          <p:cNvSpPr>
            <a:spLocks noGrp="1"/>
          </p:cNvSpPr>
          <p:nvPr>
            <p:ph idx="1"/>
          </p:nvPr>
        </p:nvSpPr>
        <p:spPr>
          <a:xfrm>
            <a:off x="0" y="1775930"/>
            <a:ext cx="12192000" cy="4351338"/>
          </a:xfrm>
        </p:spPr>
        <p:txBody>
          <a:bodyPr>
            <a:normAutofit fontScale="92500"/>
          </a:bodyPr>
          <a:lstStyle/>
          <a:p>
            <a:pPr>
              <a:lnSpc>
                <a:spcPct val="120000"/>
              </a:lnSpc>
            </a:pPr>
            <a:r>
              <a:rPr lang="en-US" sz="1800" b="1" dirty="0" smtClean="0"/>
              <a:t>Minor will draw from the rapidly-growing Cybersecurity major that debuted in 2024: </a:t>
            </a:r>
            <a:r>
              <a:rPr lang="en-US" sz="1800" dirty="0" smtClean="0"/>
              <a:t>no new faculty, courses, or resources required. Response to student interest in a minor. Six regional institutions offer similar minors. </a:t>
            </a:r>
          </a:p>
          <a:p>
            <a:pPr>
              <a:lnSpc>
                <a:spcPct val="120000"/>
              </a:lnSpc>
            </a:pPr>
            <a:endParaRPr lang="en-US" sz="1800" b="1" dirty="0" smtClean="0"/>
          </a:p>
          <a:p>
            <a:pPr>
              <a:lnSpc>
                <a:spcPct val="120000"/>
              </a:lnSpc>
            </a:pPr>
            <a:endParaRPr lang="en-US" sz="1800" b="1" dirty="0"/>
          </a:p>
          <a:p>
            <a:pPr>
              <a:lnSpc>
                <a:spcPct val="120000"/>
              </a:lnSpc>
            </a:pPr>
            <a:r>
              <a:rPr lang="en-US" sz="1800" b="1" dirty="0" smtClean="0"/>
              <a:t>Interdisciplinary curriculum: </a:t>
            </a:r>
            <a:r>
              <a:rPr lang="en-US" sz="1800" dirty="0" smtClean="0"/>
              <a:t>Classes drawn from Computer </a:t>
            </a:r>
            <a:r>
              <a:rPr lang="en-US" sz="1800" dirty="0"/>
              <a:t>Science, Data Science, and Information Technology Management, with elective options in cryptography, digital forensics, network programming, and web application security. Tailored pathways allow students to select coursework aligned with their primary discipline and career goals. </a:t>
            </a:r>
            <a:endParaRPr lang="en-US" sz="1800" dirty="0" smtClean="0"/>
          </a:p>
          <a:p>
            <a:pPr>
              <a:lnSpc>
                <a:spcPct val="120000"/>
              </a:lnSpc>
            </a:pPr>
            <a:endParaRPr lang="en-US" sz="1800" dirty="0" smtClean="0"/>
          </a:p>
          <a:p>
            <a:pPr>
              <a:lnSpc>
                <a:spcPct val="120000"/>
              </a:lnSpc>
            </a:pPr>
            <a:endParaRPr lang="en-US" sz="1800" dirty="0"/>
          </a:p>
          <a:p>
            <a:pPr>
              <a:lnSpc>
                <a:spcPct val="120000"/>
              </a:lnSpc>
            </a:pPr>
            <a:r>
              <a:rPr lang="en-US" sz="1800" b="1" dirty="0" smtClean="0"/>
              <a:t>5 courses: </a:t>
            </a:r>
            <a:r>
              <a:rPr lang="en-US" sz="1800" dirty="0" smtClean="0"/>
              <a:t>1 course (choice of 3) from the cybersecurity core; 1 course in the category of ethics/law/policy (choice of 2), INFO 224 (Principles of Information Technology), and 2 electives (from choice of 13 courses in INFO, DATA, CMPS).</a:t>
            </a:r>
            <a:endParaRPr lang="en-US" sz="1800" dirty="0"/>
          </a:p>
        </p:txBody>
      </p:sp>
    </p:spTree>
    <p:extLst>
      <p:ext uri="{BB962C8B-B14F-4D97-AF65-F5344CB8AC3E}">
        <p14:creationId xmlns:p14="http://schemas.microsoft.com/office/powerpoint/2010/main" val="2012516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148A-C619-4E40-9CDE-B683377EF08A}"/>
              </a:ext>
            </a:extLst>
          </p:cNvPr>
          <p:cNvSpPr>
            <a:spLocks noGrp="1"/>
          </p:cNvSpPr>
          <p:nvPr>
            <p:ph type="title"/>
          </p:nvPr>
        </p:nvSpPr>
        <p:spPr>
          <a:xfrm>
            <a:off x="234893" y="298013"/>
            <a:ext cx="9177714" cy="1325563"/>
          </a:xfrm>
        </p:spPr>
        <p:txBody>
          <a:bodyPr>
            <a:normAutofit/>
          </a:bodyPr>
          <a:lstStyle/>
          <a:p>
            <a:r>
              <a:rPr lang="en-US" sz="4000" b="1" dirty="0" smtClean="0"/>
              <a:t>Interdisci</a:t>
            </a:r>
            <a:r>
              <a:rPr lang="en-US" sz="4000" b="1" dirty="0"/>
              <a:t>p</a:t>
            </a:r>
            <a:r>
              <a:rPr lang="en-US" sz="4000" b="1" dirty="0" smtClean="0"/>
              <a:t>linary Studies </a:t>
            </a:r>
            <a:br>
              <a:rPr lang="en-US" sz="4000" b="1" dirty="0" smtClean="0"/>
            </a:br>
            <a:r>
              <a:rPr lang="en-US" sz="2400" b="1" dirty="0" smtClean="0"/>
              <a:t>(</a:t>
            </a:r>
            <a:r>
              <a:rPr lang="en-US" sz="2400" b="1" dirty="0" smtClean="0"/>
              <a:t>college-wide, design-your-own major</a:t>
            </a:r>
            <a:r>
              <a:rPr lang="en-US" sz="2400" b="1" dirty="0" smtClean="0"/>
              <a:t>)</a:t>
            </a:r>
            <a:endParaRPr lang="en-US" sz="2400" b="1" dirty="0"/>
          </a:p>
        </p:txBody>
      </p:sp>
      <p:sp>
        <p:nvSpPr>
          <p:cNvPr id="5" name="Content Placeholder 4"/>
          <p:cNvSpPr>
            <a:spLocks noGrp="1"/>
          </p:cNvSpPr>
          <p:nvPr>
            <p:ph idx="1"/>
          </p:nvPr>
        </p:nvSpPr>
        <p:spPr>
          <a:xfrm>
            <a:off x="129208" y="1693149"/>
            <a:ext cx="12062791" cy="4896494"/>
          </a:xfrm>
        </p:spPr>
        <p:txBody>
          <a:bodyPr>
            <a:normAutofit fontScale="55000" lnSpcReduction="20000"/>
          </a:bodyPr>
          <a:lstStyle/>
          <a:p>
            <a:pPr>
              <a:lnSpc>
                <a:spcPct val="120000"/>
              </a:lnSpc>
            </a:pPr>
            <a:r>
              <a:rPr lang="en-US" sz="3200" b="1" dirty="0" smtClean="0"/>
              <a:t>RCNJ once had a college-wide, design-your-</a:t>
            </a:r>
            <a:r>
              <a:rPr lang="en-US" sz="3200" b="1" dirty="0" smtClean="0"/>
              <a:t>own major, but it changed to a </a:t>
            </a:r>
            <a:r>
              <a:rPr lang="en-US" sz="3200" b="1" dirty="0" smtClean="0"/>
              <a:t>school-specific (HGS, SSHS, CA) model</a:t>
            </a:r>
            <a:r>
              <a:rPr lang="en-US" sz="3200" dirty="0" smtClean="0"/>
              <a:t>: </a:t>
            </a:r>
            <a:r>
              <a:rPr lang="en-US" sz="3200" dirty="0" smtClean="0"/>
              <a:t>confusing </a:t>
            </a:r>
            <a:r>
              <a:rPr lang="en-US" sz="3200" dirty="0" smtClean="0"/>
              <a:t>for students, schools </a:t>
            </a:r>
            <a:r>
              <a:rPr lang="en-US" sz="3200" dirty="0" smtClean="0"/>
              <a:t>changing. </a:t>
            </a:r>
            <a:endParaRPr lang="en-US" sz="3200" dirty="0" smtClean="0"/>
          </a:p>
          <a:p>
            <a:pPr>
              <a:lnSpc>
                <a:spcPct val="120000"/>
              </a:lnSpc>
            </a:pPr>
            <a:endParaRPr lang="en-US" sz="3200" dirty="0"/>
          </a:p>
          <a:p>
            <a:pPr>
              <a:lnSpc>
                <a:spcPct val="120000"/>
              </a:lnSpc>
            </a:pPr>
            <a:r>
              <a:rPr lang="en-US" sz="3200" b="1" dirty="0" smtClean="0"/>
              <a:t>Working group: </a:t>
            </a:r>
            <a:r>
              <a:rPr lang="en-US" sz="3200" dirty="0" smtClean="0"/>
              <a:t>began in spring 2024 with a grant, ramped up this year. Reps from current programs reviewed: +/- of 5 current offerings, student data (why they choose contracts), faculty workloads, peer institutions’ offerings, etc.</a:t>
            </a:r>
          </a:p>
          <a:p>
            <a:endParaRPr lang="en-US" sz="3200" dirty="0"/>
          </a:p>
          <a:p>
            <a:pPr lvl="0">
              <a:lnSpc>
                <a:spcPct val="120000"/>
              </a:lnSpc>
            </a:pPr>
            <a:r>
              <a:rPr lang="en-US" sz="3200" b="1" dirty="0" smtClean="0"/>
              <a:t>College-wide model: </a:t>
            </a:r>
            <a:r>
              <a:rPr lang="en-US" sz="3200" dirty="0" smtClean="0"/>
              <a:t>student </a:t>
            </a:r>
            <a:r>
              <a:rPr lang="en-US" sz="3200" dirty="0"/>
              <a:t>creates individual contract plan approved by program advisor and UG dean. Min. 48 credits (12 classes): 1 research- or methodology-focused course, a </a:t>
            </a:r>
            <a:r>
              <a:rPr lang="en-US" sz="3200" dirty="0" smtClean="0"/>
              <a:t>capstone course, </a:t>
            </a:r>
            <a:r>
              <a:rPr lang="en-US" sz="3200" dirty="0"/>
              <a:t>at least 3 300/400-level </a:t>
            </a:r>
            <a:r>
              <a:rPr lang="en-US" sz="3200" dirty="0" smtClean="0"/>
              <a:t>courses, </a:t>
            </a:r>
            <a:r>
              <a:rPr lang="en-US" sz="3200" dirty="0"/>
              <a:t>7 other courses selected with </a:t>
            </a:r>
            <a:r>
              <a:rPr lang="en-US" sz="3200" dirty="0" smtClean="0"/>
              <a:t>advisor (and at least 3 of these 12 courses must be WI).</a:t>
            </a:r>
          </a:p>
          <a:p>
            <a:pPr lvl="0">
              <a:lnSpc>
                <a:spcPct val="120000"/>
              </a:lnSpc>
            </a:pPr>
            <a:endParaRPr lang="en-US" sz="3200" dirty="0" smtClean="0"/>
          </a:p>
          <a:p>
            <a:pPr lvl="0">
              <a:lnSpc>
                <a:spcPct val="120000"/>
              </a:lnSpc>
            </a:pPr>
            <a:r>
              <a:rPr lang="en-US" sz="3200" b="1" dirty="0" smtClean="0"/>
              <a:t>New program, BUT</a:t>
            </a:r>
            <a:r>
              <a:rPr lang="en-US" sz="3200" dirty="0" smtClean="0"/>
              <a:t>: discovered an Interdisciplinary Studies college-wide contract major is already on file for RCNJ with the state. This allows for a program revision (of the HGS contract major requirements; no FA vote required) and name change (from HGS BA to Interdisciplinary Studies BA; </a:t>
            </a:r>
            <a:r>
              <a:rPr lang="en-US" sz="3200" b="1" u="sng" dirty="0" smtClean="0"/>
              <a:t>FA vote required on the name change</a:t>
            </a:r>
            <a:r>
              <a:rPr lang="en-US" sz="3200" dirty="0" smtClean="0"/>
              <a:t>).</a:t>
            </a:r>
            <a:endParaRPr lang="en-US" sz="3200" dirty="0"/>
          </a:p>
          <a:p>
            <a:endParaRPr lang="en-US" dirty="0"/>
          </a:p>
          <a:p>
            <a:endParaRPr lang="en-US" dirty="0"/>
          </a:p>
        </p:txBody>
      </p:sp>
    </p:spTree>
    <p:extLst>
      <p:ext uri="{BB962C8B-B14F-4D97-AF65-F5344CB8AC3E}">
        <p14:creationId xmlns:p14="http://schemas.microsoft.com/office/powerpoint/2010/main" val="1224940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amapo Bold">
      <a:dk1>
        <a:srgbClr val="000000"/>
      </a:dk1>
      <a:lt1>
        <a:srgbClr val="FFFFFF"/>
      </a:lt1>
      <a:dk2>
        <a:srgbClr val="862633"/>
      </a:dk2>
      <a:lt2>
        <a:srgbClr val="FCFCFB"/>
      </a:lt2>
      <a:accent1>
        <a:srgbClr val="24282A"/>
      </a:accent1>
      <a:accent2>
        <a:srgbClr val="545658"/>
      </a:accent2>
      <a:accent3>
        <a:srgbClr val="D7D2CB"/>
      </a:accent3>
      <a:accent4>
        <a:srgbClr val="EAE9E5"/>
      </a:accent4>
      <a:accent5>
        <a:srgbClr val="CBA051"/>
      </a:accent5>
      <a:accent6>
        <a:srgbClr val="D50032"/>
      </a:accent6>
      <a:hlink>
        <a:srgbClr val="862633"/>
      </a:hlink>
      <a:folHlink>
        <a:srgbClr val="DAC09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17DB2F1-55F0-3543-B584-C7E55D31B72E}" vid="{01196221-1589-4449-AC62-F38E4A8D6EBD}"/>
    </a:ext>
  </a:extLst>
</a:theme>
</file>

<file path=docProps/app.xml><?xml version="1.0" encoding="utf-8"?>
<Properties xmlns="http://schemas.openxmlformats.org/officeDocument/2006/extended-properties" xmlns:vt="http://schemas.openxmlformats.org/officeDocument/2006/docPropsVTypes">
  <Template>ARC 2024-25 EOY Report</Template>
  <TotalTime>193</TotalTime>
  <Words>340</Words>
  <Application>Microsoft Office PowerPoint</Application>
  <PresentationFormat>Widescreen</PresentationFormat>
  <Paragraphs>16</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Arial Black</vt:lpstr>
      <vt:lpstr>Office Theme</vt:lpstr>
      <vt:lpstr>Cybersecurity Minor (5 courses, all from the Cybersecurity major)</vt:lpstr>
      <vt:lpstr>Interdisciplinary Studies  (college-wide, design-your-own major)</vt:lpstr>
    </vt:vector>
  </TitlesOfParts>
  <Company>Ramapo College of 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Review Committee</dc:title>
  <dc:creator>staranto</dc:creator>
  <cp:lastModifiedBy>staranto</cp:lastModifiedBy>
  <cp:revision>30</cp:revision>
  <dcterms:created xsi:type="dcterms:W3CDTF">2025-04-24T15:33:44Z</dcterms:created>
  <dcterms:modified xsi:type="dcterms:W3CDTF">2026-03-31T04:58:06Z</dcterms:modified>
</cp:coreProperties>
</file>