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embeddedFontLst>
    <p:embeddedFont>
      <p:font typeface="Roboto Thin"/>
      <p:regular r:id="rId18"/>
      <p:bold r:id="rId19"/>
      <p:italic r:id="rId20"/>
      <p:boldItalic r:id="rId21"/>
    </p:embeddedFont>
    <p:embeddedFont>
      <p:font typeface="Robo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4FFAB74-C452-4A73-8723-6D858E0FD5FD}">
  <a:tblStyle styleId="{C4FFAB74-C452-4A73-8723-6D858E0FD5FD}"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Thin-italic.fntdata"/><Relationship Id="rId22" Type="http://schemas.openxmlformats.org/officeDocument/2006/relationships/font" Target="fonts/Roboto-regular.fntdata"/><Relationship Id="rId21" Type="http://schemas.openxmlformats.org/officeDocument/2006/relationships/font" Target="fonts/RobotoThin-boldItalic.fntdata"/><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schemas.openxmlformats.org/officeDocument/2006/relationships/font" Target="fonts/Roboto-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font" Target="fonts/RobotoThin-bold.fntdata"/><Relationship Id="rId18" Type="http://schemas.openxmlformats.org/officeDocument/2006/relationships/font" Target="fonts/RobotoThin-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cb0f40d22c_1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cb0f40d22c_1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cb0f40d22c_1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cb0f40d22c_1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cb0f40d22c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cb0f40d22c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c9dcf38c32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c9dcf38c32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cadf5abdc4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cadf5abdc4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cb0f40d22c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cb0f40d22c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cb0f40d22c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cb0f40d22c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954b15d1e2_5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954b15d1e2_5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cb0f40d22c_1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cb0f40d22c_1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cb0f40d22c_1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cb0f40d22c_1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37958" y="7150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GE Revision Updates</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February 25,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2"/>
          <p:cNvSpPr txBox="1"/>
          <p:nvPr>
            <p:ph type="title"/>
          </p:nvPr>
        </p:nvSpPr>
        <p:spPr>
          <a:xfrm>
            <a:off x="311700" y="273349"/>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Six Categories of Courses</a:t>
            </a:r>
            <a:endParaRPr/>
          </a:p>
        </p:txBody>
      </p:sp>
      <p:sp>
        <p:nvSpPr>
          <p:cNvPr id="131" name="Google Shape;131;p22"/>
          <p:cNvSpPr txBox="1"/>
          <p:nvPr>
            <p:ph idx="1" type="body"/>
          </p:nvPr>
        </p:nvSpPr>
        <p:spPr>
          <a:xfrm>
            <a:off x="0" y="770025"/>
            <a:ext cx="2521800" cy="4373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Civic Literacy with Ethics</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gain knowledge necessary to understand their role in society in both historical or contemporary contexts. Must include discussions of ethics.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Civic: </a:t>
            </a:r>
            <a:r>
              <a:rPr lang="en" sz="1100">
                <a:solidFill>
                  <a:schemeClr val="dk1"/>
                </a:solidFill>
                <a:latin typeface="Calibri"/>
                <a:ea typeface="Calibri"/>
                <a:cs typeface="Calibri"/>
                <a:sym typeface="Calibri"/>
              </a:rPr>
              <a:t>How students  come to understand their world and act as competent participants in democracy.</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Civic Literacy Matters:</a:t>
            </a:r>
            <a:r>
              <a:rPr lang="en" sz="1100">
                <a:solidFill>
                  <a:schemeClr val="dk1"/>
                </a:solidFill>
                <a:latin typeface="Calibri"/>
                <a:ea typeface="Calibri"/>
                <a:cs typeface="Calibri"/>
                <a:sym typeface="Calibri"/>
              </a:rPr>
              <a:t> Prepares students to be active, informed, and ethical individuals.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Ethics: </a:t>
            </a:r>
            <a:r>
              <a:rPr lang="en" sz="1100">
                <a:solidFill>
                  <a:schemeClr val="dk1"/>
                </a:solidFill>
                <a:latin typeface="Calibri"/>
                <a:ea typeface="Calibri"/>
                <a:cs typeface="Calibri"/>
                <a:sym typeface="Calibri"/>
              </a:rPr>
              <a:t>Reasoning about moral values and human conduct.</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Ethics Matters: </a:t>
            </a:r>
            <a:r>
              <a:rPr lang="en" sz="1100">
                <a:solidFill>
                  <a:schemeClr val="dk1"/>
                </a:solidFill>
                <a:latin typeface="Calibri"/>
                <a:ea typeface="Calibri"/>
                <a:cs typeface="Calibri"/>
                <a:sym typeface="Calibri"/>
              </a:rPr>
              <a:t>In thinking through ethics, we contemplate what we stand for, how we will treat others, and who we want to be.</a:t>
            </a:r>
            <a:br>
              <a:rPr lang="en" sz="1100">
                <a:solidFill>
                  <a:schemeClr val="dk1"/>
                </a:solidFill>
                <a:latin typeface="Calibri"/>
                <a:ea typeface="Calibri"/>
                <a:cs typeface="Calibri"/>
                <a:sym typeface="Calibri"/>
              </a:rPr>
            </a:br>
            <a:endParaRPr/>
          </a:p>
        </p:txBody>
      </p:sp>
      <p:sp>
        <p:nvSpPr>
          <p:cNvPr id="132" name="Google Shape;132;p22"/>
          <p:cNvSpPr txBox="1"/>
          <p:nvPr>
            <p:ph idx="1" type="body"/>
          </p:nvPr>
        </p:nvSpPr>
        <p:spPr>
          <a:xfrm>
            <a:off x="2768175" y="770025"/>
            <a:ext cx="2970300" cy="43371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100000"/>
              <a:buFont typeface="Arial"/>
              <a:buNone/>
            </a:pPr>
            <a:r>
              <a:rPr b="1" lang="en" sz="1100" u="sng">
                <a:solidFill>
                  <a:schemeClr val="dk1"/>
                </a:solidFill>
                <a:latin typeface="Calibri"/>
                <a:ea typeface="Calibri"/>
                <a:cs typeface="Calibri"/>
                <a:sym typeface="Calibri"/>
              </a:rPr>
              <a:t>Creative with ___.</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lang="en" sz="1100">
                <a:solidFill>
                  <a:schemeClr val="dk1"/>
                </a:solidFill>
                <a:latin typeface="Calibri"/>
                <a:ea typeface="Calibri"/>
                <a:cs typeface="Calibri"/>
                <a:sym typeface="Calibri"/>
              </a:rPr>
              <a:t>Students will explore subjects in the creative arts to gain knowledge about creativity and critical thinking. Must include written communication that fulfills the WI requirements.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Creative:</a:t>
            </a:r>
            <a:r>
              <a:rPr lang="en" sz="1100">
                <a:solidFill>
                  <a:schemeClr val="dk1"/>
                </a:solidFill>
                <a:latin typeface="Calibri"/>
                <a:ea typeface="Calibri"/>
                <a:cs typeface="Calibri"/>
                <a:sym typeface="Calibri"/>
              </a:rPr>
              <a:t> Integrating imaginative thinking, expression, and activities across all art forms and subject areas.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Creative Matters:</a:t>
            </a:r>
            <a:r>
              <a:rPr lang="en" sz="1100">
                <a:solidFill>
                  <a:schemeClr val="dk1"/>
                </a:solidFill>
                <a:latin typeface="Calibri"/>
                <a:ea typeface="Calibri"/>
                <a:cs typeface="Calibri"/>
                <a:sym typeface="Calibri"/>
              </a:rPr>
              <a:t> Imagination is crucial for driving progress and innovation, as it allows for thinking beyond current knowledge.</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Communication Skills Literacy:</a:t>
            </a:r>
            <a:r>
              <a:rPr lang="en" sz="1100">
                <a:solidFill>
                  <a:schemeClr val="dk1"/>
                </a:solidFill>
                <a:latin typeface="Calibri"/>
                <a:ea typeface="Calibri"/>
                <a:cs typeface="Calibri"/>
                <a:sym typeface="Calibri"/>
              </a:rPr>
              <a:t> Introduction to written, oral, and digital communication tailored to diverse audiences and purposes.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Communication Matters:</a:t>
            </a:r>
            <a:r>
              <a:rPr lang="en" sz="1100">
                <a:solidFill>
                  <a:schemeClr val="dk1"/>
                </a:solidFill>
                <a:latin typeface="Calibri"/>
                <a:ea typeface="Calibri"/>
                <a:cs typeface="Calibri"/>
                <a:sym typeface="Calibri"/>
              </a:rPr>
              <a:t> Essential for success in nearly every career and civic engagement.</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*Based on feedback, attribute for Creative is not determined. Could be experiential instead of communication.</a:t>
            </a:r>
            <a:endParaRPr b="1" sz="1100">
              <a:solidFill>
                <a:schemeClr val="dk1"/>
              </a:solidFill>
              <a:latin typeface="Calibri"/>
              <a:ea typeface="Calibri"/>
              <a:cs typeface="Calibri"/>
              <a:sym typeface="Calibri"/>
            </a:endParaRPr>
          </a:p>
          <a:p>
            <a:pPr indent="0" lvl="0" marL="914400" rtl="0" algn="l">
              <a:spcBef>
                <a:spcPts val="0"/>
              </a:spcBef>
              <a:spcAft>
                <a:spcPts val="0"/>
              </a:spcAft>
              <a:buNone/>
            </a:pPr>
            <a:br>
              <a:rPr lang="en" sz="1100">
                <a:solidFill>
                  <a:schemeClr val="dk1"/>
                </a:solidFill>
                <a:latin typeface="Calibri"/>
                <a:ea typeface="Calibri"/>
                <a:cs typeface="Calibri"/>
                <a:sym typeface="Calibri"/>
              </a:rPr>
            </a:br>
            <a:endParaRPr/>
          </a:p>
        </p:txBody>
      </p:sp>
      <p:sp>
        <p:nvSpPr>
          <p:cNvPr id="133" name="Google Shape;133;p22"/>
          <p:cNvSpPr txBox="1"/>
          <p:nvPr>
            <p:ph idx="1" type="body"/>
          </p:nvPr>
        </p:nvSpPr>
        <p:spPr>
          <a:xfrm>
            <a:off x="5818575" y="770025"/>
            <a:ext cx="2970300" cy="4373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Inclusive with Sustainability </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examine how social identities and systems of power influence human experiences, and they will apply this understanding to promote inclusion of diverse perspectives across contexts.</a:t>
            </a:r>
            <a:endParaRPr sz="1100">
              <a:solidFill>
                <a:schemeClr val="dk1"/>
              </a:solidFill>
              <a:latin typeface="Calibri"/>
              <a:ea typeface="Calibri"/>
              <a:cs typeface="Calibri"/>
              <a:sym typeface="Calibri"/>
            </a:endParaRPr>
          </a:p>
          <a:p>
            <a:pPr indent="0" lvl="0" marL="0" rtl="0" algn="l">
              <a:spcBef>
                <a:spcPts val="1200"/>
              </a:spcBef>
              <a:spcAft>
                <a:spcPts val="0"/>
              </a:spcAft>
              <a:buClr>
                <a:schemeClr val="dk1"/>
              </a:buClr>
              <a:buSzPts val="1100"/>
              <a:buFont typeface="Arial"/>
              <a:buNone/>
            </a:pPr>
            <a:r>
              <a:rPr b="1" lang="en" sz="1100">
                <a:solidFill>
                  <a:schemeClr val="dk1"/>
                </a:solidFill>
                <a:latin typeface="Calibri"/>
                <a:ea typeface="Calibri"/>
                <a:cs typeface="Calibri"/>
                <a:sym typeface="Calibri"/>
              </a:rPr>
              <a:t>Inclusive:</a:t>
            </a:r>
            <a:r>
              <a:rPr lang="en" sz="1100">
                <a:solidFill>
                  <a:schemeClr val="dk1"/>
                </a:solidFill>
                <a:latin typeface="Calibri"/>
                <a:ea typeface="Calibri"/>
                <a:cs typeface="Calibri"/>
                <a:sym typeface="Calibri"/>
              </a:rPr>
              <a:t> Knowledge of social identity, social power, and diverse perspectives and ability to engage respectfully and effectively with others across differences to address inequity.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Inclusive Matters:</a:t>
            </a:r>
            <a:r>
              <a:rPr lang="en" sz="1100">
                <a:solidFill>
                  <a:schemeClr val="dk1"/>
                </a:solidFill>
                <a:latin typeface="Calibri"/>
                <a:ea typeface="Calibri"/>
                <a:cs typeface="Calibri"/>
                <a:sym typeface="Calibri"/>
              </a:rPr>
              <a:t> Key to collaboration in a globalized world and for inclusive leadership.</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Sustainability: </a:t>
            </a:r>
            <a:r>
              <a:rPr lang="en" sz="1100">
                <a:solidFill>
                  <a:schemeClr val="dk1"/>
                </a:solidFill>
                <a:latin typeface="Calibri"/>
                <a:ea typeface="Calibri"/>
                <a:cs typeface="Calibri"/>
                <a:sym typeface="Calibri"/>
              </a:rPr>
              <a:t>Sustainability involves understanding how different groups relate to environments, and recognizing how benefits and harms are unevenly experienced within societies.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Sustainability Matters: </a:t>
            </a:r>
            <a:r>
              <a:rPr lang="en" sz="1100">
                <a:solidFill>
                  <a:schemeClr val="dk1"/>
                </a:solidFill>
                <a:latin typeface="Calibri"/>
                <a:ea typeface="Calibri"/>
                <a:cs typeface="Calibri"/>
                <a:sym typeface="Calibri"/>
              </a:rPr>
              <a:t>Prepares students to address social and environmental challenges and promote long-term well-being.</a:t>
            </a:r>
            <a:endParaRPr b="1" sz="1100">
              <a:solidFill>
                <a:schemeClr val="dk1"/>
              </a:solidFill>
              <a:latin typeface="Calibri"/>
              <a:ea typeface="Calibri"/>
              <a:cs typeface="Calibri"/>
              <a:sym typeface="Calibri"/>
            </a:endParaRPr>
          </a:p>
          <a:p>
            <a:pPr indent="0" lvl="0" marL="914400" rtl="0" algn="l">
              <a:spcBef>
                <a:spcPts val="0"/>
              </a:spcBef>
              <a:spcAft>
                <a:spcPts val="0"/>
              </a:spcAft>
              <a:buNone/>
            </a:pPr>
            <a:r>
              <a:t/>
            </a:r>
            <a:endParaRPr b="1" sz="1100" u="sng">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3"/>
          <p:cNvSpPr txBox="1"/>
          <p:nvPr>
            <p:ph type="title"/>
          </p:nvPr>
        </p:nvSpPr>
        <p:spPr>
          <a:xfrm>
            <a:off x="311700" y="155887"/>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Six Categories of Courses Continued</a:t>
            </a:r>
            <a:endParaRPr/>
          </a:p>
        </p:txBody>
      </p:sp>
      <p:sp>
        <p:nvSpPr>
          <p:cNvPr id="139" name="Google Shape;139;p23"/>
          <p:cNvSpPr txBox="1"/>
          <p:nvPr>
            <p:ph idx="1" type="body"/>
          </p:nvPr>
        </p:nvSpPr>
        <p:spPr>
          <a:xfrm>
            <a:off x="0" y="728575"/>
            <a:ext cx="2919600" cy="42882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Quantitative with Interdisciplinary </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interpret and apply data. Must include real world interdisciplinary applications; using quantitative literacy to solve interdisciplinary problems.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Quantitative: </a:t>
            </a:r>
            <a:r>
              <a:rPr lang="en" sz="1100">
                <a:solidFill>
                  <a:schemeClr val="dk1"/>
                </a:solidFill>
                <a:latin typeface="Calibri"/>
                <a:ea typeface="Calibri"/>
                <a:cs typeface="Calibri"/>
                <a:sym typeface="Calibri"/>
              </a:rPr>
              <a:t>Ability to interpret and analyze data, and apply quantitative reasoning in real-world contexts.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Quantitative Matters:</a:t>
            </a:r>
            <a:r>
              <a:rPr lang="en" sz="1100">
                <a:solidFill>
                  <a:schemeClr val="dk1"/>
                </a:solidFill>
                <a:latin typeface="Calibri"/>
                <a:ea typeface="Calibri"/>
                <a:cs typeface="Calibri"/>
                <a:sym typeface="Calibri"/>
              </a:rPr>
              <a:t> Critical for decision-making in everything from personal finance to scientific interpretation.</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Interdisciplinary</a:t>
            </a:r>
            <a:r>
              <a:rPr b="1" i="1" lang="en" sz="1100">
                <a:solidFill>
                  <a:schemeClr val="dk1"/>
                </a:solidFill>
                <a:latin typeface="Calibri"/>
                <a:ea typeface="Calibri"/>
                <a:cs typeface="Calibri"/>
                <a:sym typeface="Calibri"/>
              </a:rPr>
              <a:t>: I</a:t>
            </a:r>
            <a:r>
              <a:rPr lang="en" sz="1100">
                <a:solidFill>
                  <a:schemeClr val="dk1"/>
                </a:solidFill>
                <a:latin typeface="Calibri"/>
                <a:ea typeface="Calibri"/>
                <a:cs typeface="Calibri"/>
                <a:sym typeface="Calibri"/>
              </a:rPr>
              <a:t>nterdisciplinary education is the interaction, integration, or syntheses of knowledge and learning across disciplines.</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None/>
            </a:pPr>
            <a:r>
              <a:rPr b="1" lang="en" sz="1100">
                <a:solidFill>
                  <a:schemeClr val="dk1"/>
                </a:solidFill>
                <a:latin typeface="Calibri"/>
                <a:ea typeface="Calibri"/>
                <a:cs typeface="Calibri"/>
                <a:sym typeface="Calibri"/>
              </a:rPr>
              <a:t>Why Interdisciplinary Matters:</a:t>
            </a:r>
            <a:r>
              <a:rPr lang="en" sz="1100">
                <a:solidFill>
                  <a:schemeClr val="dk1"/>
                </a:solidFill>
                <a:latin typeface="Calibri"/>
                <a:ea typeface="Calibri"/>
                <a:cs typeface="Calibri"/>
                <a:sym typeface="Calibri"/>
              </a:rPr>
              <a:t> The modern world’s complex problems rarely fit neatly into the boundaries of a single academic discipline.</a:t>
            </a:r>
            <a:br>
              <a:rPr lang="en" sz="1100">
                <a:solidFill>
                  <a:schemeClr val="dk1"/>
                </a:solidFill>
                <a:latin typeface="Calibri"/>
                <a:ea typeface="Calibri"/>
                <a:cs typeface="Calibri"/>
                <a:sym typeface="Calibri"/>
              </a:rPr>
            </a:br>
            <a:endParaRPr/>
          </a:p>
        </p:txBody>
      </p:sp>
      <p:sp>
        <p:nvSpPr>
          <p:cNvPr id="140" name="Google Shape;140;p23"/>
          <p:cNvSpPr txBox="1"/>
          <p:nvPr>
            <p:ph idx="1" type="body"/>
          </p:nvPr>
        </p:nvSpPr>
        <p:spPr>
          <a:xfrm>
            <a:off x="2768175" y="770025"/>
            <a:ext cx="3087900" cy="4246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Scientific with Critical Thinking*</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understand the scientific method as well as scientific concepts and processes. Must include an experience that requires the student to use the scientific method to collect and analyze direct data from an experiment.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Scientific:</a:t>
            </a:r>
            <a:r>
              <a:rPr lang="en" sz="1100">
                <a:solidFill>
                  <a:schemeClr val="dk1"/>
                </a:solidFill>
                <a:latin typeface="Calibri"/>
                <a:ea typeface="Calibri"/>
                <a:cs typeface="Calibri"/>
                <a:sym typeface="Calibri"/>
              </a:rPr>
              <a:t> The ability to understand, evaluate, and apply scientific knowledge to engage with science-related issues, make informed decisions in personal and societal contexts, and participate in reasoned discourse about science.</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Scientific Matters:</a:t>
            </a:r>
            <a:r>
              <a:rPr lang="en" sz="1100">
                <a:solidFill>
                  <a:schemeClr val="dk1"/>
                </a:solidFill>
                <a:latin typeface="Calibri"/>
                <a:ea typeface="Calibri"/>
                <a:cs typeface="Calibri"/>
                <a:sym typeface="Calibri"/>
              </a:rPr>
              <a:t> Basic proficiency in scientific literacy empowers people to make evidence-based decisions about their personal well-being and lifestyle, navigate misinformation, and engage with the world more effectively.</a:t>
            </a:r>
            <a:endParaRPr sz="1100">
              <a:solidFill>
                <a:schemeClr val="dk1"/>
              </a:solidFill>
              <a:highlight>
                <a:srgbClr val="FFFF00"/>
              </a:highlight>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None/>
            </a:pPr>
            <a:r>
              <a:rPr b="1" lang="en" sz="1100">
                <a:solidFill>
                  <a:schemeClr val="dk1"/>
                </a:solidFill>
                <a:latin typeface="Calibri"/>
                <a:ea typeface="Calibri"/>
                <a:cs typeface="Calibri"/>
                <a:sym typeface="Calibri"/>
              </a:rPr>
              <a:t>*</a:t>
            </a:r>
            <a:r>
              <a:rPr b="1" lang="en" sz="1100">
                <a:solidFill>
                  <a:schemeClr val="dk1"/>
                </a:solidFill>
                <a:latin typeface="Calibri"/>
                <a:ea typeface="Calibri"/>
                <a:cs typeface="Calibri"/>
                <a:sym typeface="Calibri"/>
              </a:rPr>
              <a:t>Experiential</a:t>
            </a:r>
            <a:r>
              <a:rPr b="1" lang="en" sz="1100">
                <a:solidFill>
                  <a:schemeClr val="dk1"/>
                </a:solidFill>
                <a:latin typeface="Calibri"/>
                <a:ea typeface="Calibri"/>
                <a:cs typeface="Calibri"/>
                <a:sym typeface="Calibri"/>
              </a:rPr>
              <a:t> or Critical Thinking. Critical Thinking definition is </a:t>
            </a:r>
            <a:r>
              <a:rPr b="1" lang="en" sz="1100">
                <a:solidFill>
                  <a:schemeClr val="dk1"/>
                </a:solidFill>
                <a:latin typeface="Calibri"/>
                <a:ea typeface="Calibri"/>
                <a:cs typeface="Calibri"/>
                <a:sym typeface="Calibri"/>
              </a:rPr>
              <a:t>being </a:t>
            </a:r>
            <a:r>
              <a:rPr b="1" lang="en" sz="1100">
                <a:solidFill>
                  <a:schemeClr val="dk1"/>
                </a:solidFill>
                <a:latin typeface="Calibri"/>
                <a:ea typeface="Calibri"/>
                <a:cs typeface="Calibri"/>
                <a:sym typeface="Calibri"/>
              </a:rPr>
              <a:t>developed.</a:t>
            </a:r>
            <a:endParaRPr/>
          </a:p>
        </p:txBody>
      </p:sp>
      <p:sp>
        <p:nvSpPr>
          <p:cNvPr id="141" name="Google Shape;141;p23"/>
          <p:cNvSpPr txBox="1"/>
          <p:nvPr>
            <p:ph idx="1" type="body"/>
          </p:nvPr>
        </p:nvSpPr>
        <p:spPr>
          <a:xfrm>
            <a:off x="5818575" y="770150"/>
            <a:ext cx="3254100" cy="4246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World with International </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learn about a world that transcends boundaries and embraces cultural differences.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World:</a:t>
            </a:r>
            <a:r>
              <a:rPr lang="en" sz="1100">
                <a:solidFill>
                  <a:schemeClr val="dk1"/>
                </a:solidFill>
                <a:latin typeface="Calibri"/>
                <a:ea typeface="Calibri"/>
                <a:cs typeface="Calibri"/>
                <a:sym typeface="Calibri"/>
              </a:rPr>
              <a:t> Engaging, understanding, and evaluating with the interconnected world from multiple cultural perspectives.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World Matters:</a:t>
            </a:r>
            <a:r>
              <a:rPr lang="en" sz="1100">
                <a:solidFill>
                  <a:schemeClr val="dk1"/>
                </a:solidFill>
                <a:latin typeface="Calibri"/>
                <a:ea typeface="Calibri"/>
                <a:cs typeface="Calibri"/>
                <a:sym typeface="Calibri"/>
              </a:rPr>
              <a:t> Prepares students to be active and engaged in a global society by learning through different lenses.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International: </a:t>
            </a:r>
            <a:r>
              <a:rPr lang="en" sz="1100">
                <a:solidFill>
                  <a:schemeClr val="dk1"/>
                </a:solidFill>
                <a:latin typeface="Calibri"/>
                <a:ea typeface="Calibri"/>
                <a:cs typeface="Calibri"/>
                <a:sym typeface="Calibri"/>
              </a:rPr>
              <a:t>International understanding involves a comprehensive approach to learning that intentionally prepares students to be active and engaged participants in a world that transcends boundaries and embraces cultural differences.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International Matters: </a:t>
            </a:r>
            <a:r>
              <a:rPr lang="en" sz="1100">
                <a:solidFill>
                  <a:schemeClr val="dk1"/>
                </a:solidFill>
                <a:latin typeface="Calibri"/>
                <a:ea typeface="Calibri"/>
                <a:cs typeface="Calibri"/>
                <a:sym typeface="Calibri"/>
              </a:rPr>
              <a:t>Studying issues from multiple cultural, social, and geographical perspectives challenges students' assumptions and personal biases, leading to more sophisticated critical thinking skills.</a:t>
            </a:r>
            <a:endParaRPr b="1" sz="1100" u="sng">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238300" y="2026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Distribution Categories Issue (2018 GE) </a:t>
            </a:r>
            <a:r>
              <a:rPr lang="en"/>
              <a:t> </a:t>
            </a:r>
            <a:endParaRPr/>
          </a:p>
        </p:txBody>
      </p:sp>
      <p:sp>
        <p:nvSpPr>
          <p:cNvPr id="61" name="Google Shape;61;p14"/>
          <p:cNvSpPr txBox="1"/>
          <p:nvPr>
            <p:ph idx="1" type="body"/>
          </p:nvPr>
        </p:nvSpPr>
        <p:spPr>
          <a:xfrm>
            <a:off x="315275" y="775375"/>
            <a:ext cx="3441600" cy="417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sz="1200">
              <a:solidFill>
                <a:schemeClr val="dk1"/>
              </a:solidFill>
            </a:endParaRPr>
          </a:p>
          <a:p>
            <a:pPr indent="0" lvl="0" marL="0" rtl="0" algn="just">
              <a:spcBef>
                <a:spcPts val="1200"/>
              </a:spcBef>
              <a:spcAft>
                <a:spcPts val="0"/>
              </a:spcAft>
              <a:buNone/>
            </a:pPr>
            <a:r>
              <a:t/>
            </a:r>
            <a:endParaRPr sz="1200">
              <a:solidFill>
                <a:schemeClr val="dk1"/>
              </a:solidFill>
            </a:endParaRPr>
          </a:p>
          <a:p>
            <a:pPr indent="0" lvl="0" marL="0" rtl="0" algn="just">
              <a:spcBef>
                <a:spcPts val="1200"/>
              </a:spcBef>
              <a:spcAft>
                <a:spcPts val="1200"/>
              </a:spcAft>
              <a:buNone/>
            </a:pPr>
            <a:r>
              <a:rPr lang="en" sz="1200">
                <a:solidFill>
                  <a:schemeClr val="dk1"/>
                </a:solidFill>
              </a:rPr>
              <a:t>During the school transition, students will still have to take courses from two different distribution categories and should be </a:t>
            </a:r>
            <a:r>
              <a:rPr i="1" lang="en" sz="1200">
                <a:solidFill>
                  <a:schemeClr val="dk1"/>
                </a:solidFill>
              </a:rPr>
              <a:t>advised </a:t>
            </a:r>
            <a:r>
              <a:rPr lang="en" sz="1200">
                <a:solidFill>
                  <a:schemeClr val="dk1"/>
                </a:solidFill>
              </a:rPr>
              <a:t>to take one distribution category course outside of their home school. The out-of-school requirement will not be </a:t>
            </a:r>
            <a:r>
              <a:rPr i="1" lang="en" sz="1200">
                <a:solidFill>
                  <a:schemeClr val="dk1"/>
                </a:solidFill>
              </a:rPr>
              <a:t>enforced</a:t>
            </a:r>
            <a:r>
              <a:rPr lang="en" sz="1200">
                <a:solidFill>
                  <a:schemeClr val="dk1"/>
                </a:solidFill>
              </a:rPr>
              <a:t> in the degree audit to avoid penalizing students. This still allows for students to take a diverse array of courses and explore new areas. The n</a:t>
            </a:r>
            <a:r>
              <a:rPr lang="en" sz="1200">
                <a:solidFill>
                  <a:schemeClr val="dk1"/>
                </a:solidFill>
              </a:rPr>
              <a:t>ew alignment of schools could create equity issues for students and there could be two different GE’s running as well.</a:t>
            </a:r>
            <a:endParaRPr sz="1200">
              <a:solidFill>
                <a:schemeClr val="dk1"/>
              </a:solidFill>
            </a:endParaRPr>
          </a:p>
        </p:txBody>
      </p:sp>
      <p:pic>
        <p:nvPicPr>
          <p:cNvPr id="62" name="Google Shape;62;p14" title="GE Graphic.png"/>
          <p:cNvPicPr preferRelativeResize="0"/>
          <p:nvPr/>
        </p:nvPicPr>
        <p:blipFill rotWithShape="1">
          <a:blip r:embed="rId3">
            <a:alphaModFix/>
          </a:blip>
          <a:srcRect b="0" l="0" r="0" t="0"/>
          <a:stretch/>
        </p:blipFill>
        <p:spPr>
          <a:xfrm>
            <a:off x="3949125" y="775375"/>
            <a:ext cx="4969401" cy="38209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138825"/>
            <a:ext cx="8520600" cy="572700"/>
          </a:xfrm>
          <a:prstGeom prst="rect">
            <a:avLst/>
          </a:prstGeom>
        </p:spPr>
        <p:txBody>
          <a:bodyPr anchorCtr="0" anchor="t" bIns="91425" lIns="91425" spcFirstLastPara="1" rIns="91425" wrap="square" tIns="91425">
            <a:normAutofit fontScale="90000"/>
          </a:bodyPr>
          <a:lstStyle/>
          <a:p>
            <a:pPr indent="0" lvl="0" marL="0" rtl="0" algn="r">
              <a:spcBef>
                <a:spcPts val="0"/>
              </a:spcBef>
              <a:spcAft>
                <a:spcPts val="0"/>
              </a:spcAft>
              <a:buNone/>
            </a:pPr>
            <a:r>
              <a:rPr lang="en"/>
              <a:t>GE Revision Summary</a:t>
            </a:r>
            <a:endParaRPr/>
          </a:p>
        </p:txBody>
      </p:sp>
      <p:sp>
        <p:nvSpPr>
          <p:cNvPr id="68" name="Google Shape;68;p15"/>
          <p:cNvSpPr txBox="1"/>
          <p:nvPr>
            <p:ph idx="1" type="body"/>
          </p:nvPr>
        </p:nvSpPr>
        <p:spPr>
          <a:xfrm>
            <a:off x="145575" y="558025"/>
            <a:ext cx="8636400" cy="4313400"/>
          </a:xfrm>
          <a:prstGeom prst="rect">
            <a:avLst/>
          </a:prstGeom>
        </p:spPr>
        <p:txBody>
          <a:bodyPr anchorCtr="0" anchor="t" bIns="91425" lIns="91425" spcFirstLastPara="1" rIns="91425" wrap="square" tIns="91425">
            <a:normAutofit fontScale="92500" lnSpcReduction="20000"/>
          </a:bodyPr>
          <a:lstStyle/>
          <a:p>
            <a:pPr indent="-310832" lvl="0" marL="457200" rtl="0" algn="l">
              <a:lnSpc>
                <a:spcPct val="150000"/>
              </a:lnSpc>
              <a:spcBef>
                <a:spcPts val="0"/>
              </a:spcBef>
              <a:spcAft>
                <a:spcPts val="0"/>
              </a:spcAft>
              <a:buClr>
                <a:schemeClr val="dk1"/>
              </a:buClr>
              <a:buSzPct val="100000"/>
              <a:buChar char="●"/>
            </a:pPr>
            <a:r>
              <a:rPr b="1" lang="en" sz="1400">
                <a:solidFill>
                  <a:schemeClr val="dk1"/>
                </a:solidFill>
              </a:rPr>
              <a:t>Program Revision Guiding Principles</a:t>
            </a:r>
            <a:endParaRPr b="1" sz="1400">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R</a:t>
            </a:r>
            <a:r>
              <a:rPr lang="en">
                <a:solidFill>
                  <a:schemeClr val="dk1"/>
                </a:solidFill>
              </a:rPr>
              <a:t>eflects the RCNJ Mission and meets Middle States Commission on Higher Education’s (MSCHE) accreditation requirements.</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Aligns with and strengthens RCNJ’s liberal arts mission. </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It is viewed through the lens of students including four-year as well as transfers from county colleges and other institutions.</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Is inspirational, important and manageable to students, faculty and staff.</a:t>
            </a:r>
            <a:endParaRPr>
              <a:solidFill>
                <a:schemeClr val="dk1"/>
              </a:solidFill>
            </a:endParaRPr>
          </a:p>
          <a:p>
            <a:pPr indent="-310832" lvl="0" marL="457200" rtl="0" algn="l">
              <a:lnSpc>
                <a:spcPct val="150000"/>
              </a:lnSpc>
              <a:spcBef>
                <a:spcPts val="0"/>
              </a:spcBef>
              <a:spcAft>
                <a:spcPts val="0"/>
              </a:spcAft>
              <a:buClr>
                <a:schemeClr val="dk1"/>
              </a:buClr>
              <a:buSzPct val="100000"/>
              <a:buChar char="●"/>
            </a:pPr>
            <a:r>
              <a:rPr b="1" lang="en" sz="1400">
                <a:solidFill>
                  <a:schemeClr val="dk1"/>
                </a:solidFill>
              </a:rPr>
              <a:t>Timeline</a:t>
            </a:r>
            <a:endParaRPr b="1" sz="1400">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Feedback: Multiple Post-FA Sessions, December Survey is Still Open, Unit Councils, Meetings with Stakeholders (SGA, Student Success, Provost’s Office)</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Spring 2026: continue to gather feedback from students, faculty, and staff</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April 8, 2026: FA vote on GE program framework</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Summer/Fall 2026—early-Winter 2027: course approval process</a:t>
            </a:r>
            <a:endParaRPr>
              <a:solidFill>
                <a:schemeClr val="dk1"/>
              </a:solidFill>
            </a:endParaRPr>
          </a:p>
          <a:p>
            <a:pPr indent="-310832" lvl="2" marL="1371600" rtl="0" algn="l">
              <a:lnSpc>
                <a:spcPct val="150000"/>
              </a:lnSpc>
              <a:spcBef>
                <a:spcPts val="0"/>
              </a:spcBef>
              <a:spcAft>
                <a:spcPts val="0"/>
              </a:spcAft>
              <a:buClr>
                <a:schemeClr val="dk1"/>
              </a:buClr>
              <a:buSzPct val="100000"/>
              <a:buChar char="■"/>
            </a:pPr>
            <a:r>
              <a:rPr lang="en">
                <a:solidFill>
                  <a:schemeClr val="dk1"/>
                </a:solidFill>
              </a:rPr>
              <a:t>No rollover for “old” GE courses; different categories, different outcomes</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Winter 2027: GE courses loaded into catalog (Registrar)</a:t>
            </a:r>
            <a:endParaRPr>
              <a:solidFill>
                <a:schemeClr val="dk1"/>
              </a:solidFill>
            </a:endParaRPr>
          </a:p>
          <a:p>
            <a:pPr indent="-310832" lvl="1" marL="914400" rtl="0" algn="l">
              <a:lnSpc>
                <a:spcPct val="150000"/>
              </a:lnSpc>
              <a:spcBef>
                <a:spcPts val="0"/>
              </a:spcBef>
              <a:spcAft>
                <a:spcPts val="0"/>
              </a:spcAft>
              <a:buClr>
                <a:schemeClr val="dk1"/>
              </a:buClr>
              <a:buSzPct val="100000"/>
              <a:buChar char="○"/>
            </a:pPr>
            <a:r>
              <a:rPr lang="en">
                <a:solidFill>
                  <a:schemeClr val="dk1"/>
                </a:solidFill>
              </a:rPr>
              <a:t>Fall 2027: launch of GE program for students</a:t>
            </a:r>
            <a:endParaRPr>
              <a:solidFill>
                <a:schemeClr val="dk1"/>
              </a:solidFill>
            </a:endParaRPr>
          </a:p>
        </p:txBody>
      </p:sp>
      <p:sp>
        <p:nvSpPr>
          <p:cNvPr id="69" name="Google Shape;69;p15"/>
          <p:cNvSpPr txBox="1"/>
          <p:nvPr/>
        </p:nvSpPr>
        <p:spPr>
          <a:xfrm rot="-813978">
            <a:off x="5782403" y="4084049"/>
            <a:ext cx="3202451" cy="501192"/>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500">
                <a:solidFill>
                  <a:schemeClr val="dk1"/>
                </a:solidFill>
              </a:rPr>
              <a:t>https://www.ramapo.edu/fa/gecco/</a:t>
            </a:r>
            <a:endParaRPr sz="15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graphicFrame>
        <p:nvGraphicFramePr>
          <p:cNvPr id="74" name="Google Shape;74;p16"/>
          <p:cNvGraphicFramePr/>
          <p:nvPr/>
        </p:nvGraphicFramePr>
        <p:xfrm>
          <a:off x="185550" y="724614"/>
          <a:ext cx="3000000" cy="3000000"/>
        </p:xfrm>
        <a:graphic>
          <a:graphicData uri="http://schemas.openxmlformats.org/drawingml/2006/table">
            <a:tbl>
              <a:tblPr>
                <a:noFill/>
                <a:tableStyleId>{C4FFAB74-C452-4A73-8723-6D858E0FD5FD}</a:tableStyleId>
              </a:tblPr>
              <a:tblGrid>
                <a:gridCol w="3593450"/>
                <a:gridCol w="5244150"/>
              </a:tblGrid>
              <a:tr h="241400">
                <a:tc>
                  <a:txBody>
                    <a:bodyPr/>
                    <a:lstStyle/>
                    <a:p>
                      <a:pPr indent="0" lvl="0" marL="0" rtl="0" algn="ctr">
                        <a:lnSpc>
                          <a:spcPct val="115000"/>
                        </a:lnSpc>
                        <a:spcBef>
                          <a:spcPts val="0"/>
                        </a:spcBef>
                        <a:spcAft>
                          <a:spcPts val="0"/>
                        </a:spcAft>
                        <a:buNone/>
                      </a:pPr>
                      <a:r>
                        <a:rPr b="1" lang="en" sz="1100"/>
                        <a:t>RCNJ Mission &amp; Vision</a:t>
                      </a:r>
                      <a:endParaRPr b="1" sz="11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Middle States 14th Standards of Accreditation</a:t>
                      </a:r>
                      <a:endParaRPr b="1" sz="11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r>
              <a:tr h="1136925">
                <a:tc rowSpan="2">
                  <a:txBody>
                    <a:bodyPr/>
                    <a:lstStyle/>
                    <a:p>
                      <a:pPr indent="0" lvl="0" marL="0" rtl="0" algn="l">
                        <a:spcBef>
                          <a:spcPts val="0"/>
                        </a:spcBef>
                        <a:spcAft>
                          <a:spcPts val="0"/>
                        </a:spcAft>
                        <a:buNone/>
                      </a:pPr>
                      <a:r>
                        <a:rPr b="1" lang="en" sz="1200">
                          <a:solidFill>
                            <a:srgbClr val="2F2F2F"/>
                          </a:solidFill>
                        </a:rPr>
                        <a:t>Mission:</a:t>
                      </a:r>
                      <a:r>
                        <a:rPr lang="en" sz="1200">
                          <a:solidFill>
                            <a:srgbClr val="2F2F2F"/>
                          </a:solidFill>
                        </a:rPr>
                        <a:t> Ramapo College is New Jersey’s Public Liberal Arts College, dedicated to providing students a strong foundation for a lifetime of achievement.  The College is committed to academic excellence through </a:t>
                      </a:r>
                      <a:r>
                        <a:rPr b="1" i="1" lang="en" sz="1200">
                          <a:solidFill>
                            <a:srgbClr val="2F2F2F"/>
                          </a:solidFill>
                        </a:rPr>
                        <a:t>interdisciplinary and experiential learning, and international and intercultural understanding.</a:t>
                      </a:r>
                      <a:r>
                        <a:rPr lang="en" sz="1200">
                          <a:solidFill>
                            <a:srgbClr val="2F2F2F"/>
                          </a:solidFill>
                        </a:rPr>
                        <a:t> Ramapo College emphasizes teaching and individual attention to all students. </a:t>
                      </a:r>
                      <a:r>
                        <a:rPr b="1" i="1" lang="en" sz="1200">
                          <a:solidFill>
                            <a:srgbClr val="2F2F2F"/>
                          </a:solidFill>
                        </a:rPr>
                        <a:t>We promote diversity, inclusiveness, sustainability, student engagement, and community involvement.</a:t>
                      </a:r>
                      <a:endParaRPr b="1" i="1" sz="1200">
                        <a:solidFill>
                          <a:srgbClr val="2F2F2F"/>
                        </a:solidFill>
                      </a:endParaRPr>
                    </a:p>
                    <a:p>
                      <a:pPr indent="0" lvl="0" marL="0" rtl="0" algn="l">
                        <a:spcBef>
                          <a:spcPts val="0"/>
                        </a:spcBef>
                        <a:spcAft>
                          <a:spcPts val="0"/>
                        </a:spcAft>
                        <a:buNone/>
                      </a:pPr>
                      <a:r>
                        <a:t/>
                      </a:r>
                      <a:endParaRPr b="1" i="1" sz="1200">
                        <a:solidFill>
                          <a:srgbClr val="2F2F2F"/>
                        </a:solidFill>
                      </a:endParaRPr>
                    </a:p>
                    <a:p>
                      <a:pPr indent="0" lvl="0" marL="0" rtl="0" algn="l">
                        <a:spcBef>
                          <a:spcPts val="0"/>
                        </a:spcBef>
                        <a:spcAft>
                          <a:spcPts val="0"/>
                        </a:spcAft>
                        <a:buNone/>
                      </a:pPr>
                      <a:r>
                        <a:rPr b="1" lang="en" sz="1200">
                          <a:solidFill>
                            <a:srgbClr val="2F2F2F"/>
                          </a:solidFill>
                        </a:rPr>
                        <a:t>Vision:</a:t>
                      </a:r>
                      <a:r>
                        <a:rPr lang="en" sz="1200">
                          <a:solidFill>
                            <a:srgbClr val="2F2F2F"/>
                          </a:solidFill>
                        </a:rPr>
                        <a:t> Ramapo College delivers a transformative education in a diverse community dedicated to welcoming and mentoring students who bring with them a range of lived experiences. We will achieve national distinction for </a:t>
                      </a:r>
                      <a:r>
                        <a:rPr b="1" i="1" lang="en" sz="1200">
                          <a:solidFill>
                            <a:srgbClr val="2F2F2F"/>
                          </a:solidFill>
                        </a:rPr>
                        <a:t>developing empathetic problem solvers, ethical change agents, and responsible leaders who make a positive impact and thrive in a changing world.</a:t>
                      </a:r>
                      <a:endParaRPr b="1" i="1" sz="13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c rowSpan="2">
                  <a:txBody>
                    <a:bodyPr/>
                    <a:lstStyle/>
                    <a:p>
                      <a:pPr indent="0" lvl="0" marL="0" rtl="0" algn="l">
                        <a:spcBef>
                          <a:spcPts val="0"/>
                        </a:spcBef>
                        <a:spcAft>
                          <a:spcPts val="0"/>
                        </a:spcAft>
                        <a:buNone/>
                      </a:pPr>
                      <a:r>
                        <a:rPr b="1" lang="en" sz="1200">
                          <a:solidFill>
                            <a:srgbClr val="3A3A3A"/>
                          </a:solidFill>
                          <a:highlight>
                            <a:srgbClr val="FFFFFF"/>
                          </a:highlight>
                        </a:rPr>
                        <a:t>Standard III: Design and Delivery of the Student Learning Experience</a:t>
                      </a:r>
                      <a:endParaRPr b="1" sz="1200">
                        <a:solidFill>
                          <a:srgbClr val="3A3A3A"/>
                        </a:solidFill>
                        <a:highlight>
                          <a:srgbClr val="FFFFFF"/>
                        </a:highlight>
                      </a:endParaRPr>
                    </a:p>
                    <a:p>
                      <a:pPr indent="0" lvl="0" marL="0" rtl="0" algn="l">
                        <a:spcBef>
                          <a:spcPts val="800"/>
                        </a:spcBef>
                        <a:spcAft>
                          <a:spcPts val="0"/>
                        </a:spcAft>
                        <a:buNone/>
                      </a:pPr>
                      <a:r>
                        <a:rPr lang="en" sz="1200">
                          <a:solidFill>
                            <a:srgbClr val="3A3A3A"/>
                          </a:solidFill>
                          <a:highlight>
                            <a:srgbClr val="FFFFFF"/>
                          </a:highlight>
                        </a:rPr>
                        <a:t>5. at institutions that offer undergraduate education, a general education program, freestanding or integrated into academic disciplines, that:</a:t>
                      </a:r>
                      <a:endParaRPr sz="1200">
                        <a:solidFill>
                          <a:srgbClr val="3A3A3A"/>
                        </a:solidFill>
                        <a:highlight>
                          <a:srgbClr val="FFFFFF"/>
                        </a:highlight>
                      </a:endParaRPr>
                    </a:p>
                    <a:p>
                      <a:pPr indent="0" lvl="0" marL="0" rtl="0" algn="l">
                        <a:spcBef>
                          <a:spcPts val="0"/>
                        </a:spcBef>
                        <a:spcAft>
                          <a:spcPts val="0"/>
                        </a:spcAft>
                        <a:buNone/>
                      </a:pPr>
                      <a:r>
                        <a:rPr lang="en" sz="1200">
                          <a:solidFill>
                            <a:srgbClr val="3A3A3A"/>
                          </a:solidFill>
                          <a:highlight>
                            <a:srgbClr val="FFFFFF"/>
                          </a:highlight>
                        </a:rPr>
                        <a:t> </a:t>
                      </a:r>
                      <a:endParaRPr sz="1200">
                        <a:solidFill>
                          <a:srgbClr val="3A3A3A"/>
                        </a:solidFill>
                        <a:highlight>
                          <a:srgbClr val="FFFFFF"/>
                        </a:highlight>
                      </a:endParaRPr>
                    </a:p>
                    <a:p>
                      <a:pPr indent="0" lvl="0" marL="457200" rtl="0" algn="l">
                        <a:spcBef>
                          <a:spcPts val="0"/>
                        </a:spcBef>
                        <a:spcAft>
                          <a:spcPts val="0"/>
                        </a:spcAft>
                        <a:buNone/>
                      </a:pPr>
                      <a:r>
                        <a:rPr lang="en" sz="1200">
                          <a:solidFill>
                            <a:srgbClr val="3A3A3A"/>
                          </a:solidFill>
                          <a:highlight>
                            <a:srgbClr val="FFFFFF"/>
                          </a:highlight>
                        </a:rPr>
                        <a:t>a.      offers a sufficient scope to draw students into new areas of intellectual experience, expanding their </a:t>
                      </a:r>
                      <a:r>
                        <a:rPr b="1" i="1" lang="en" sz="1200">
                          <a:solidFill>
                            <a:srgbClr val="3A3A3A"/>
                          </a:solidFill>
                          <a:highlight>
                            <a:srgbClr val="FFFFFF"/>
                          </a:highlight>
                        </a:rPr>
                        <a:t>cultural and global awareness and cultural sensitivity</a:t>
                      </a:r>
                      <a:r>
                        <a:rPr lang="en" sz="1200">
                          <a:solidFill>
                            <a:srgbClr val="3A3A3A"/>
                          </a:solidFill>
                          <a:highlight>
                            <a:srgbClr val="FFFFFF"/>
                          </a:highlight>
                        </a:rPr>
                        <a:t>, and preparing them to make well-reasoned judgments outside as well as within their academic field;</a:t>
                      </a:r>
                      <a:endParaRPr sz="1200">
                        <a:solidFill>
                          <a:srgbClr val="3A3A3A"/>
                        </a:solidFill>
                        <a:highlight>
                          <a:srgbClr val="FFFFFF"/>
                        </a:highlight>
                      </a:endParaRPr>
                    </a:p>
                    <a:p>
                      <a:pPr indent="0" lvl="0" marL="457200" rtl="0" algn="l">
                        <a:spcBef>
                          <a:spcPts val="0"/>
                        </a:spcBef>
                        <a:spcAft>
                          <a:spcPts val="0"/>
                        </a:spcAft>
                        <a:buNone/>
                      </a:pPr>
                      <a:r>
                        <a:rPr lang="en" sz="1200">
                          <a:solidFill>
                            <a:srgbClr val="3A3A3A"/>
                          </a:solidFill>
                          <a:highlight>
                            <a:srgbClr val="FFFFFF"/>
                          </a:highlight>
                        </a:rPr>
                        <a:t>b.     offers a curriculum designed so that students acquire and demonstrate essential skills including at least </a:t>
                      </a:r>
                      <a:r>
                        <a:rPr b="1" i="1" lang="en" sz="1200">
                          <a:solidFill>
                            <a:srgbClr val="3A3A3A"/>
                          </a:solidFill>
                          <a:highlight>
                            <a:srgbClr val="FFFFFF"/>
                          </a:highlight>
                        </a:rPr>
                        <a:t>oral and written communication, scientific and quantitative reasoning, critical analysis and reasoning, technological competency, and information literacy. Consistent with mission, the general education program also includes the study of values, ethics, </a:t>
                      </a:r>
                      <a:endParaRPr b="1" i="1" sz="1200">
                        <a:solidFill>
                          <a:srgbClr val="3A3A3A"/>
                        </a:solidFill>
                        <a:highlight>
                          <a:srgbClr val="FFFFFF"/>
                        </a:highlight>
                      </a:endParaRPr>
                    </a:p>
                    <a:p>
                      <a:pPr indent="0" lvl="0" marL="457200" rtl="0" algn="l">
                        <a:spcBef>
                          <a:spcPts val="0"/>
                        </a:spcBef>
                        <a:spcAft>
                          <a:spcPts val="0"/>
                        </a:spcAft>
                        <a:buNone/>
                      </a:pPr>
                      <a:r>
                        <a:rPr b="1" i="1" lang="en" sz="1200">
                          <a:solidFill>
                            <a:srgbClr val="3A3A3A"/>
                          </a:solidFill>
                          <a:highlight>
                            <a:srgbClr val="FFFFFF"/>
                          </a:highlight>
                        </a:rPr>
                        <a:t>and diverse perspectives;</a:t>
                      </a:r>
                      <a:endParaRPr b="1" i="1" sz="1200">
                        <a:solidFill>
                          <a:srgbClr val="3A3A3A"/>
                        </a:solidFill>
                        <a:highlight>
                          <a:srgbClr val="FFFFFF"/>
                        </a:highlight>
                      </a:endParaRPr>
                    </a:p>
                    <a:p>
                      <a:pPr indent="0" lvl="0" marL="0" rtl="0" algn="l">
                        <a:spcBef>
                          <a:spcPts val="0"/>
                        </a:spcBef>
                        <a:spcAft>
                          <a:spcPts val="0"/>
                        </a:spcAft>
                        <a:buNone/>
                      </a:pPr>
                      <a:r>
                        <a:t/>
                      </a:r>
                      <a:endParaRPr sz="12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solidFill>
                      <a:srgbClr val="FFFFFF"/>
                    </a:solidFill>
                  </a:tcPr>
                </a:tc>
              </a:tr>
              <a:tr h="2740600">
                <a:tc vMerge="1"/>
                <a:tc vMerge="1"/>
              </a:tr>
            </a:tbl>
          </a:graphicData>
        </a:graphic>
      </p:graphicFrame>
      <p:sp>
        <p:nvSpPr>
          <p:cNvPr id="75" name="Google Shape;75;p16"/>
          <p:cNvSpPr txBox="1"/>
          <p:nvPr>
            <p:ph type="title"/>
          </p:nvPr>
        </p:nvSpPr>
        <p:spPr>
          <a:xfrm>
            <a:off x="311700" y="889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t>A Mission Driven GE Proposal That Meets Middle States Standards</a:t>
            </a:r>
            <a:endParaRPr sz="202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Revised GE Structure (based on feedback) </a:t>
            </a:r>
            <a:endParaRPr/>
          </a:p>
        </p:txBody>
      </p:sp>
      <p:sp>
        <p:nvSpPr>
          <p:cNvPr id="81" name="Google Shape;81;p17"/>
          <p:cNvSpPr txBox="1"/>
          <p:nvPr>
            <p:ph idx="1" type="body"/>
          </p:nvPr>
        </p:nvSpPr>
        <p:spPr>
          <a:xfrm>
            <a:off x="311700" y="1152475"/>
            <a:ext cx="8331900" cy="3318900"/>
          </a:xfrm>
          <a:prstGeom prst="rect">
            <a:avLst/>
          </a:prstGeom>
        </p:spPr>
        <p:txBody>
          <a:bodyPr anchorCtr="0" anchor="t" bIns="91425" lIns="91425" spcFirstLastPara="1" rIns="91425" wrap="square" tIns="91425">
            <a:normAutofit lnSpcReduction="20000"/>
          </a:bodyPr>
          <a:lstStyle/>
          <a:p>
            <a:pPr indent="-317500" lvl="0" marL="457200" rtl="0" algn="l">
              <a:spcBef>
                <a:spcPts val="0"/>
              </a:spcBef>
              <a:spcAft>
                <a:spcPts val="0"/>
              </a:spcAft>
              <a:buClr>
                <a:schemeClr val="dk1"/>
              </a:buClr>
              <a:buSzPts val="1400"/>
              <a:buChar char="●"/>
            </a:pPr>
            <a:r>
              <a:rPr lang="en">
                <a:solidFill>
                  <a:schemeClr val="dk1"/>
                </a:solidFill>
              </a:rPr>
              <a:t>Two Stand Alone Courses</a:t>
            </a:r>
            <a:endParaRPr>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INTD 101: First Year Seminar </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CRWT 102: Critical Reading and Writing</a:t>
            </a:r>
            <a:endParaRPr sz="1400">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Six Categories of Courses</a:t>
            </a:r>
            <a:endParaRPr>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Civic Literacy with Ethics</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Creative with </a:t>
            </a:r>
            <a:r>
              <a:rPr lang="en" sz="1400">
                <a:solidFill>
                  <a:schemeClr val="dk1"/>
                </a:solidFill>
              </a:rPr>
              <a:t>Experiential*</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Inclusive with Sustainability</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Quantitative with Interdisciplinary</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Scientific with </a:t>
            </a:r>
            <a:r>
              <a:rPr lang="en" sz="1400">
                <a:solidFill>
                  <a:schemeClr val="dk1"/>
                </a:solidFill>
              </a:rPr>
              <a:t>Critical Thinking</a:t>
            </a:r>
            <a:r>
              <a:rPr lang="en" sz="1400">
                <a:solidFill>
                  <a:schemeClr val="dk1"/>
                </a:solidFill>
              </a:rPr>
              <a:t>**</a:t>
            </a:r>
            <a:endParaRPr sz="1400">
              <a:solidFill>
                <a:schemeClr val="dk1"/>
              </a:solidFill>
            </a:endParaRPr>
          </a:p>
          <a:p>
            <a:pPr indent="-317500" lvl="1" marL="914400" rtl="0" algn="l">
              <a:spcBef>
                <a:spcPts val="0"/>
              </a:spcBef>
              <a:spcAft>
                <a:spcPts val="0"/>
              </a:spcAft>
              <a:buClr>
                <a:schemeClr val="dk1"/>
              </a:buClr>
              <a:buSzPts val="1400"/>
              <a:buChar char="○"/>
            </a:pPr>
            <a:r>
              <a:rPr lang="en" sz="1400">
                <a:solidFill>
                  <a:schemeClr val="dk1"/>
                </a:solidFill>
              </a:rPr>
              <a:t>World with International</a:t>
            </a:r>
            <a:endParaRPr sz="1400">
              <a:solidFill>
                <a:schemeClr val="dk1"/>
              </a:solidFill>
            </a:endParaRPr>
          </a:p>
          <a:p>
            <a:pPr indent="0" lvl="0" marL="0" rtl="0" algn="l">
              <a:spcBef>
                <a:spcPts val="1200"/>
              </a:spcBef>
              <a:spcAft>
                <a:spcPts val="0"/>
              </a:spcAft>
              <a:buNone/>
            </a:pPr>
            <a:r>
              <a:rPr lang="en">
                <a:solidFill>
                  <a:schemeClr val="dk1"/>
                </a:solidFill>
              </a:rPr>
              <a:t>*w</a:t>
            </a:r>
            <a:r>
              <a:rPr lang="en">
                <a:solidFill>
                  <a:schemeClr val="dk1"/>
                </a:solidFill>
              </a:rPr>
              <a:t>as </a:t>
            </a:r>
            <a:r>
              <a:rPr lang="en">
                <a:solidFill>
                  <a:schemeClr val="dk1"/>
                </a:solidFill>
              </a:rPr>
              <a:t>Communication; </a:t>
            </a:r>
            <a:r>
              <a:rPr i="1" lang="en">
                <a:solidFill>
                  <a:schemeClr val="dk1"/>
                </a:solidFill>
              </a:rPr>
              <a:t>stay tuned</a:t>
            </a:r>
            <a:endParaRPr i="1">
              <a:solidFill>
                <a:schemeClr val="dk1"/>
              </a:solidFill>
            </a:endParaRPr>
          </a:p>
          <a:p>
            <a:pPr indent="0" lvl="0" marL="0" rtl="0" algn="l">
              <a:spcBef>
                <a:spcPts val="1200"/>
              </a:spcBef>
              <a:spcAft>
                <a:spcPts val="0"/>
              </a:spcAft>
              <a:buNone/>
            </a:pPr>
            <a:r>
              <a:rPr lang="en">
                <a:solidFill>
                  <a:schemeClr val="dk1"/>
                </a:solidFill>
              </a:rPr>
              <a:t>**New “attribute”  - Critical Thinking (assessed in FYS and Scientific)</a:t>
            </a:r>
            <a:endParaRPr>
              <a:solidFill>
                <a:schemeClr val="dk1"/>
              </a:solidFill>
            </a:endParaRPr>
          </a:p>
          <a:p>
            <a:pPr indent="0" lvl="0" marL="0" rtl="0" algn="l">
              <a:spcBef>
                <a:spcPts val="1200"/>
              </a:spcBef>
              <a:spcAft>
                <a:spcPts val="1200"/>
              </a:spcAft>
              <a:buNone/>
            </a:pPr>
            <a:r>
              <a:t/>
            </a:r>
            <a:endParaRPr>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grpSp>
        <p:nvGrpSpPr>
          <p:cNvPr id="86" name="Google Shape;86;p18"/>
          <p:cNvGrpSpPr/>
          <p:nvPr/>
        </p:nvGrpSpPr>
        <p:grpSpPr>
          <a:xfrm>
            <a:off x="485775" y="930024"/>
            <a:ext cx="1991186" cy="3966337"/>
            <a:chOff x="1126219" y="283725"/>
            <a:chExt cx="2082831" cy="4076400"/>
          </a:xfrm>
        </p:grpSpPr>
        <p:sp>
          <p:nvSpPr>
            <p:cNvPr id="87" name="Google Shape;87;p18"/>
            <p:cNvSpPr/>
            <p:nvPr/>
          </p:nvSpPr>
          <p:spPr>
            <a:xfrm>
              <a:off x="1178650" y="283725"/>
              <a:ext cx="2030400" cy="4076400"/>
            </a:xfrm>
            <a:prstGeom prst="rect">
              <a:avLst/>
            </a:prstGeom>
            <a:solidFill>
              <a:schemeClr val="dk1"/>
            </a:solidFill>
            <a:ln>
              <a:noFill/>
            </a:ln>
            <a:effectLst>
              <a:outerShdw blurRad="61080" rotWithShape="0" algn="bl" dir="5400000" dist="20360">
                <a:srgbClr val="000000">
                  <a:alpha val="50000"/>
                </a:srgbClr>
              </a:outerShdw>
            </a:effectLst>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88" name="Google Shape;88;p18"/>
            <p:cNvSpPr/>
            <p:nvPr/>
          </p:nvSpPr>
          <p:spPr>
            <a:xfrm>
              <a:off x="1126219" y="299105"/>
              <a:ext cx="2030400" cy="2244300"/>
            </a:xfrm>
            <a:prstGeom prst="rect">
              <a:avLst/>
            </a:prstGeom>
            <a:solidFill>
              <a:srgbClr val="FFFFFF"/>
            </a:solidFill>
            <a:ln cap="flat" cmpd="sng" w="20350">
              <a:solidFill>
                <a:schemeClr val="dk1"/>
              </a:solidFill>
              <a:prstDash val="solid"/>
              <a:round/>
              <a:headEnd len="sm" w="sm" type="none"/>
              <a:tailEnd len="sm" w="sm" type="none"/>
            </a:ln>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89" name="Google Shape;89;p18"/>
            <p:cNvSpPr/>
            <p:nvPr/>
          </p:nvSpPr>
          <p:spPr>
            <a:xfrm>
              <a:off x="1275043" y="1145599"/>
              <a:ext cx="1777200" cy="1221900"/>
            </a:xfrm>
            <a:prstGeom prst="rect">
              <a:avLst/>
            </a:prstGeom>
            <a:noFill/>
            <a:ln>
              <a:noFill/>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lang="en" sz="1355">
                  <a:solidFill>
                    <a:schemeClr val="dk1"/>
                  </a:solidFill>
                  <a:latin typeface="Roboto"/>
                  <a:ea typeface="Roboto"/>
                  <a:cs typeface="Roboto"/>
                  <a:sym typeface="Roboto"/>
                </a:rPr>
                <a:t>CRWT 102 and all Creative Category courses are Writing Intensive </a:t>
              </a:r>
              <a:endParaRPr sz="1355">
                <a:solidFill>
                  <a:schemeClr val="dk1"/>
                </a:solidFill>
                <a:latin typeface="Roboto"/>
                <a:ea typeface="Roboto"/>
                <a:cs typeface="Roboto"/>
                <a:sym typeface="Roboto"/>
              </a:endParaRPr>
            </a:p>
          </p:txBody>
        </p:sp>
        <p:sp>
          <p:nvSpPr>
            <p:cNvPr id="90" name="Google Shape;90;p18"/>
            <p:cNvSpPr/>
            <p:nvPr/>
          </p:nvSpPr>
          <p:spPr>
            <a:xfrm>
              <a:off x="1233850" y="470600"/>
              <a:ext cx="1815000" cy="675000"/>
            </a:xfrm>
            <a:prstGeom prst="rect">
              <a:avLst/>
            </a:prstGeom>
            <a:noFill/>
            <a:ln>
              <a:noFill/>
            </a:ln>
          </p:spPr>
          <p:txBody>
            <a:bodyPr anchorCtr="0" anchor="t" bIns="97700" lIns="97700" spcFirstLastPara="1" rIns="97700" wrap="square" tIns="97700">
              <a:noAutofit/>
            </a:bodyPr>
            <a:lstStyle/>
            <a:p>
              <a:pPr indent="0" lvl="0" marL="0" rtl="0" algn="l">
                <a:spcBef>
                  <a:spcPts val="0"/>
                </a:spcBef>
                <a:spcAft>
                  <a:spcPts val="0"/>
                </a:spcAft>
                <a:buNone/>
              </a:pPr>
              <a:r>
                <a:rPr b="1" lang="en" sz="2992">
                  <a:solidFill>
                    <a:schemeClr val="dk1"/>
                  </a:solidFill>
                  <a:latin typeface="Roboto"/>
                  <a:ea typeface="Roboto"/>
                  <a:cs typeface="Roboto"/>
                  <a:sym typeface="Roboto"/>
                </a:rPr>
                <a:t>Option 1</a:t>
              </a:r>
              <a:endParaRPr sz="2992">
                <a:solidFill>
                  <a:schemeClr val="dk1"/>
                </a:solidFill>
                <a:latin typeface="Roboto Thin"/>
                <a:ea typeface="Roboto Thin"/>
                <a:cs typeface="Roboto Thin"/>
                <a:sym typeface="Roboto Thin"/>
              </a:endParaRPr>
            </a:p>
          </p:txBody>
        </p:sp>
        <p:sp>
          <p:nvSpPr>
            <p:cNvPr id="91" name="Google Shape;91;p18"/>
            <p:cNvSpPr/>
            <p:nvPr/>
          </p:nvSpPr>
          <p:spPr>
            <a:xfrm>
              <a:off x="1202291" y="2891152"/>
              <a:ext cx="1922700" cy="1085400"/>
            </a:xfrm>
            <a:prstGeom prst="rect">
              <a:avLst/>
            </a:prstGeom>
            <a:noFill/>
            <a:ln>
              <a:noFill/>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b="1" lang="en" sz="1200">
                  <a:solidFill>
                    <a:srgbClr val="FFFFFF"/>
                  </a:solidFill>
                  <a:latin typeface="Roboto"/>
                  <a:ea typeface="Roboto"/>
                  <a:cs typeface="Roboto"/>
                  <a:sym typeface="Roboto"/>
                </a:rPr>
                <a:t>Feedback suggests that a WI Creative course is not popular among faculty</a:t>
              </a:r>
              <a:endParaRPr b="1" sz="1200">
                <a:solidFill>
                  <a:srgbClr val="FFFFFF"/>
                </a:solidFill>
                <a:latin typeface="Roboto"/>
                <a:ea typeface="Roboto"/>
                <a:cs typeface="Roboto"/>
                <a:sym typeface="Roboto"/>
              </a:endParaRPr>
            </a:p>
          </p:txBody>
        </p:sp>
      </p:grpSp>
      <p:grpSp>
        <p:nvGrpSpPr>
          <p:cNvPr id="92" name="Google Shape;92;p18"/>
          <p:cNvGrpSpPr/>
          <p:nvPr/>
        </p:nvGrpSpPr>
        <p:grpSpPr>
          <a:xfrm>
            <a:off x="4525875" y="930024"/>
            <a:ext cx="1996296" cy="3966337"/>
            <a:chOff x="1118234" y="283725"/>
            <a:chExt cx="2088175" cy="4076400"/>
          </a:xfrm>
        </p:grpSpPr>
        <p:sp>
          <p:nvSpPr>
            <p:cNvPr id="93" name="Google Shape;93;p18"/>
            <p:cNvSpPr/>
            <p:nvPr/>
          </p:nvSpPr>
          <p:spPr>
            <a:xfrm>
              <a:off x="1176009" y="283725"/>
              <a:ext cx="2030400" cy="4076400"/>
            </a:xfrm>
            <a:prstGeom prst="rect">
              <a:avLst/>
            </a:prstGeom>
            <a:solidFill>
              <a:schemeClr val="dk1"/>
            </a:solidFill>
            <a:ln>
              <a:noFill/>
            </a:ln>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94" name="Google Shape;94;p18"/>
            <p:cNvSpPr/>
            <p:nvPr/>
          </p:nvSpPr>
          <p:spPr>
            <a:xfrm>
              <a:off x="1118234" y="341743"/>
              <a:ext cx="2030400" cy="2264100"/>
            </a:xfrm>
            <a:prstGeom prst="rect">
              <a:avLst/>
            </a:prstGeom>
            <a:solidFill>
              <a:srgbClr val="FFFFFF"/>
            </a:solidFill>
            <a:ln cap="flat" cmpd="sng" w="20350">
              <a:solidFill>
                <a:schemeClr val="dk1"/>
              </a:solidFill>
              <a:prstDash val="solid"/>
              <a:round/>
              <a:headEnd len="sm" w="sm" type="none"/>
              <a:tailEnd len="sm" w="sm" type="none"/>
            </a:ln>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95" name="Google Shape;95;p18"/>
            <p:cNvSpPr/>
            <p:nvPr/>
          </p:nvSpPr>
          <p:spPr>
            <a:xfrm>
              <a:off x="1225921" y="1212067"/>
              <a:ext cx="1815000" cy="829800"/>
            </a:xfrm>
            <a:prstGeom prst="rect">
              <a:avLst/>
            </a:prstGeom>
            <a:noFill/>
            <a:ln>
              <a:noFill/>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lang="en">
                  <a:solidFill>
                    <a:schemeClr val="dk1"/>
                  </a:solidFill>
                  <a:latin typeface="Roboto"/>
                  <a:ea typeface="Roboto"/>
                  <a:cs typeface="Roboto"/>
                  <a:sym typeface="Roboto"/>
                </a:rPr>
                <a:t>CRWT 102 and “Floating” </a:t>
              </a:r>
              <a:r>
                <a:rPr lang="en">
                  <a:solidFill>
                    <a:schemeClr val="dk1"/>
                  </a:solidFill>
                  <a:latin typeface="Roboto"/>
                  <a:ea typeface="Roboto"/>
                  <a:cs typeface="Roboto"/>
                  <a:sym typeface="Roboto"/>
                </a:rPr>
                <a:t>Writing</a:t>
              </a:r>
              <a:r>
                <a:rPr lang="en">
                  <a:solidFill>
                    <a:schemeClr val="dk1"/>
                  </a:solidFill>
                  <a:latin typeface="Roboto"/>
                  <a:ea typeface="Roboto"/>
                  <a:cs typeface="Roboto"/>
                  <a:sym typeface="Roboto"/>
                </a:rPr>
                <a:t> Intensive requirement</a:t>
              </a:r>
              <a:endParaRPr>
                <a:solidFill>
                  <a:schemeClr val="dk1"/>
                </a:solidFill>
                <a:latin typeface="Roboto"/>
                <a:ea typeface="Roboto"/>
                <a:cs typeface="Roboto"/>
                <a:sym typeface="Roboto"/>
              </a:endParaRPr>
            </a:p>
          </p:txBody>
        </p:sp>
        <p:sp>
          <p:nvSpPr>
            <p:cNvPr id="96" name="Google Shape;96;p18"/>
            <p:cNvSpPr/>
            <p:nvPr/>
          </p:nvSpPr>
          <p:spPr>
            <a:xfrm>
              <a:off x="1233850" y="470600"/>
              <a:ext cx="1815000" cy="675000"/>
            </a:xfrm>
            <a:prstGeom prst="rect">
              <a:avLst/>
            </a:prstGeom>
            <a:noFill/>
            <a:ln>
              <a:noFill/>
            </a:ln>
          </p:spPr>
          <p:txBody>
            <a:bodyPr anchorCtr="0" anchor="t" bIns="97700" lIns="97700" spcFirstLastPara="1" rIns="97700" wrap="square" tIns="97700">
              <a:noAutofit/>
            </a:bodyPr>
            <a:lstStyle/>
            <a:p>
              <a:pPr indent="0" lvl="0" marL="0" rtl="0" algn="l">
                <a:spcBef>
                  <a:spcPts val="0"/>
                </a:spcBef>
                <a:spcAft>
                  <a:spcPts val="0"/>
                </a:spcAft>
                <a:buNone/>
              </a:pPr>
              <a:r>
                <a:rPr b="1" lang="en" sz="2992">
                  <a:solidFill>
                    <a:schemeClr val="dk1"/>
                  </a:solidFill>
                  <a:latin typeface="Roboto"/>
                  <a:ea typeface="Roboto"/>
                  <a:cs typeface="Roboto"/>
                  <a:sym typeface="Roboto"/>
                </a:rPr>
                <a:t>Option 3</a:t>
              </a:r>
              <a:endParaRPr b="1" sz="4275">
                <a:solidFill>
                  <a:schemeClr val="dk1"/>
                </a:solidFill>
                <a:latin typeface="Roboto"/>
                <a:ea typeface="Roboto"/>
                <a:cs typeface="Roboto"/>
                <a:sym typeface="Roboto"/>
              </a:endParaRPr>
            </a:p>
          </p:txBody>
        </p:sp>
        <p:sp>
          <p:nvSpPr>
            <p:cNvPr id="97" name="Google Shape;97;p18"/>
            <p:cNvSpPr/>
            <p:nvPr/>
          </p:nvSpPr>
          <p:spPr>
            <a:xfrm>
              <a:off x="1233755" y="2801969"/>
              <a:ext cx="1914900" cy="1085400"/>
            </a:xfrm>
            <a:prstGeom prst="rect">
              <a:avLst/>
            </a:prstGeom>
            <a:noFill/>
            <a:ln>
              <a:noFill/>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b="1" lang="en" sz="1300">
                  <a:solidFill>
                    <a:srgbClr val="FFFFFF"/>
                  </a:solidFill>
                  <a:latin typeface="Roboto"/>
                  <a:ea typeface="Roboto"/>
                  <a:cs typeface="Roboto"/>
                  <a:sym typeface="Roboto"/>
                </a:rPr>
                <a:t>Faculty</a:t>
              </a:r>
              <a:r>
                <a:rPr b="1" lang="en" sz="1300">
                  <a:solidFill>
                    <a:srgbClr val="FFFFFF"/>
                  </a:solidFill>
                  <a:latin typeface="Roboto"/>
                  <a:ea typeface="Roboto"/>
                  <a:cs typeface="Roboto"/>
                  <a:sym typeface="Roboto"/>
                </a:rPr>
                <a:t> submit a WI course to any of the six GE categories. Students get more choice?</a:t>
              </a:r>
              <a:endParaRPr b="1" sz="1300">
                <a:solidFill>
                  <a:srgbClr val="FFFFFF"/>
                </a:solidFill>
                <a:latin typeface="Roboto"/>
                <a:ea typeface="Roboto"/>
                <a:cs typeface="Roboto"/>
                <a:sym typeface="Roboto"/>
              </a:endParaRPr>
            </a:p>
          </p:txBody>
        </p:sp>
      </p:grpSp>
      <p:grpSp>
        <p:nvGrpSpPr>
          <p:cNvPr id="98" name="Google Shape;98;p18"/>
          <p:cNvGrpSpPr/>
          <p:nvPr/>
        </p:nvGrpSpPr>
        <p:grpSpPr>
          <a:xfrm>
            <a:off x="2476950" y="930024"/>
            <a:ext cx="1998811" cy="3966337"/>
            <a:chOff x="1118244" y="283725"/>
            <a:chExt cx="2090806" cy="4076400"/>
          </a:xfrm>
        </p:grpSpPr>
        <p:sp>
          <p:nvSpPr>
            <p:cNvPr id="99" name="Google Shape;99;p18"/>
            <p:cNvSpPr/>
            <p:nvPr/>
          </p:nvSpPr>
          <p:spPr>
            <a:xfrm>
              <a:off x="1178650" y="283725"/>
              <a:ext cx="2030400" cy="40764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100" name="Google Shape;100;p18"/>
            <p:cNvSpPr/>
            <p:nvPr/>
          </p:nvSpPr>
          <p:spPr>
            <a:xfrm>
              <a:off x="1118244" y="341743"/>
              <a:ext cx="2030400" cy="2239500"/>
            </a:xfrm>
            <a:prstGeom prst="rect">
              <a:avLst/>
            </a:prstGeom>
            <a:solidFill>
              <a:srgbClr val="FFFFFF"/>
            </a:solidFill>
            <a:ln cap="flat" cmpd="sng" w="20350">
              <a:solidFill>
                <a:schemeClr val="dk1"/>
              </a:solidFill>
              <a:prstDash val="solid"/>
              <a:round/>
              <a:headEnd len="sm" w="sm" type="none"/>
              <a:tailEnd len="sm" w="sm" type="none"/>
            </a:ln>
          </p:spPr>
          <p:txBody>
            <a:bodyPr anchorCtr="0" anchor="ctr" bIns="97700" lIns="97700" spcFirstLastPara="1" rIns="97700" wrap="square" tIns="97700">
              <a:noAutofit/>
            </a:bodyPr>
            <a:lstStyle/>
            <a:p>
              <a:pPr indent="0" lvl="0" marL="0" rtl="0" algn="l">
                <a:spcBef>
                  <a:spcPts val="0"/>
                </a:spcBef>
                <a:spcAft>
                  <a:spcPts val="0"/>
                </a:spcAft>
                <a:buNone/>
              </a:pPr>
              <a:r>
                <a:t/>
              </a:r>
              <a:endParaRPr/>
            </a:p>
          </p:txBody>
        </p:sp>
        <p:sp>
          <p:nvSpPr>
            <p:cNvPr id="101" name="Google Shape;101;p18"/>
            <p:cNvSpPr/>
            <p:nvPr/>
          </p:nvSpPr>
          <p:spPr>
            <a:xfrm>
              <a:off x="1233844" y="1173166"/>
              <a:ext cx="1815000" cy="829800"/>
            </a:xfrm>
            <a:prstGeom prst="rect">
              <a:avLst/>
            </a:prstGeom>
            <a:noFill/>
            <a:ln cap="flat" cmpd="sng" w="9525">
              <a:solidFill>
                <a:schemeClr val="lt1"/>
              </a:solidFill>
              <a:prstDash val="solid"/>
              <a:round/>
              <a:headEnd len="sm" w="sm" type="none"/>
              <a:tailEnd len="sm" w="sm" type="none"/>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lang="en" sz="1350">
                  <a:solidFill>
                    <a:schemeClr val="dk1"/>
                  </a:solidFill>
                  <a:latin typeface="Roboto"/>
                  <a:ea typeface="Roboto"/>
                  <a:cs typeface="Roboto"/>
                  <a:sym typeface="Roboto"/>
                </a:rPr>
                <a:t>CRWT 102 and reassign Writing Intensive by moving WI from Creative to another Category</a:t>
              </a:r>
              <a:endParaRPr sz="1350">
                <a:solidFill>
                  <a:schemeClr val="dk1"/>
                </a:solidFill>
                <a:latin typeface="Roboto"/>
                <a:ea typeface="Roboto"/>
                <a:cs typeface="Roboto"/>
                <a:sym typeface="Roboto"/>
              </a:endParaRPr>
            </a:p>
          </p:txBody>
        </p:sp>
        <p:sp>
          <p:nvSpPr>
            <p:cNvPr id="102" name="Google Shape;102;p18"/>
            <p:cNvSpPr/>
            <p:nvPr/>
          </p:nvSpPr>
          <p:spPr>
            <a:xfrm>
              <a:off x="1233850" y="470600"/>
              <a:ext cx="1815000" cy="675000"/>
            </a:xfrm>
            <a:prstGeom prst="rect">
              <a:avLst/>
            </a:prstGeom>
            <a:noFill/>
            <a:ln cap="flat" cmpd="sng" w="9525">
              <a:solidFill>
                <a:schemeClr val="lt1"/>
              </a:solidFill>
              <a:prstDash val="solid"/>
              <a:round/>
              <a:headEnd len="sm" w="sm" type="none"/>
              <a:tailEnd len="sm" w="sm" type="none"/>
            </a:ln>
          </p:spPr>
          <p:txBody>
            <a:bodyPr anchorCtr="0" anchor="t" bIns="97700" lIns="97700" spcFirstLastPara="1" rIns="97700" wrap="square" tIns="97700">
              <a:noAutofit/>
            </a:bodyPr>
            <a:lstStyle/>
            <a:p>
              <a:pPr indent="0" lvl="0" marL="0" rtl="0" algn="l">
                <a:spcBef>
                  <a:spcPts val="0"/>
                </a:spcBef>
                <a:spcAft>
                  <a:spcPts val="0"/>
                </a:spcAft>
                <a:buNone/>
              </a:pPr>
              <a:r>
                <a:rPr b="1" lang="en" sz="2992">
                  <a:solidFill>
                    <a:schemeClr val="dk1"/>
                  </a:solidFill>
                  <a:latin typeface="Roboto"/>
                  <a:ea typeface="Roboto"/>
                  <a:cs typeface="Roboto"/>
                  <a:sym typeface="Roboto"/>
                </a:rPr>
                <a:t>Option 2</a:t>
              </a:r>
              <a:endParaRPr sz="2992">
                <a:solidFill>
                  <a:schemeClr val="dk1"/>
                </a:solidFill>
                <a:latin typeface="Roboto Thin"/>
                <a:ea typeface="Roboto Thin"/>
                <a:cs typeface="Roboto Thin"/>
                <a:sym typeface="Roboto Thin"/>
              </a:endParaRPr>
            </a:p>
          </p:txBody>
        </p:sp>
      </p:grpSp>
      <p:sp>
        <p:nvSpPr>
          <p:cNvPr id="103" name="Google Shape;103;p18"/>
          <p:cNvSpPr txBox="1"/>
          <p:nvPr/>
        </p:nvSpPr>
        <p:spPr>
          <a:xfrm>
            <a:off x="354450" y="169825"/>
            <a:ext cx="8435100" cy="43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chemeClr val="dk1"/>
                </a:solidFill>
              </a:rPr>
              <a:t>Writing in the GE Program: GECCo is responding to faculty, WAC and </a:t>
            </a:r>
            <a:r>
              <a:rPr lang="en" sz="1600">
                <a:solidFill>
                  <a:schemeClr val="dk1"/>
                </a:solidFill>
              </a:rPr>
              <a:t>writing </a:t>
            </a:r>
            <a:r>
              <a:rPr lang="en" sz="1600">
                <a:solidFill>
                  <a:schemeClr val="dk1"/>
                </a:solidFill>
              </a:rPr>
              <a:t>staff feedback. Discuss the following options among your group</a:t>
            </a:r>
            <a:endParaRPr sz="1600">
              <a:solidFill>
                <a:schemeClr val="dk1"/>
              </a:solidFill>
            </a:endParaRPr>
          </a:p>
        </p:txBody>
      </p:sp>
      <p:sp>
        <p:nvSpPr>
          <p:cNvPr id="104" name="Google Shape;104;p18"/>
          <p:cNvSpPr/>
          <p:nvPr/>
        </p:nvSpPr>
        <p:spPr>
          <a:xfrm>
            <a:off x="2582375" y="3266700"/>
            <a:ext cx="1893300" cy="1605300"/>
          </a:xfrm>
          <a:prstGeom prst="rect">
            <a:avLst/>
          </a:prstGeom>
          <a:noFill/>
          <a:ln>
            <a:noFill/>
          </a:ln>
        </p:spPr>
        <p:txBody>
          <a:bodyPr anchorCtr="0" anchor="t" bIns="97700" lIns="97700" spcFirstLastPara="1" rIns="97700" wrap="square" tIns="97700">
            <a:noAutofit/>
          </a:bodyPr>
          <a:lstStyle/>
          <a:p>
            <a:pPr indent="0" lvl="0" marL="0" rtl="0" algn="l">
              <a:lnSpc>
                <a:spcPct val="115000"/>
              </a:lnSpc>
              <a:spcBef>
                <a:spcPts val="0"/>
              </a:spcBef>
              <a:spcAft>
                <a:spcPts val="0"/>
              </a:spcAft>
              <a:buNone/>
            </a:pPr>
            <a:r>
              <a:rPr b="1" lang="en" sz="1200">
                <a:solidFill>
                  <a:srgbClr val="FFFFFF"/>
                </a:solidFill>
                <a:latin typeface="Roboto"/>
                <a:ea typeface="Roboto"/>
                <a:cs typeface="Roboto"/>
                <a:sym typeface="Roboto"/>
              </a:rPr>
              <a:t>The Creative would fulfill </a:t>
            </a:r>
            <a:r>
              <a:rPr b="1" lang="en" sz="1200">
                <a:solidFill>
                  <a:srgbClr val="FFFFFF"/>
                </a:solidFill>
                <a:latin typeface="Roboto"/>
                <a:ea typeface="Roboto"/>
                <a:cs typeface="Roboto"/>
                <a:sym typeface="Roboto"/>
              </a:rPr>
              <a:t>Experiential</a:t>
            </a:r>
            <a:endParaRPr b="1" sz="1200">
              <a:solidFill>
                <a:srgbClr val="FFFFFF"/>
              </a:solidFill>
              <a:latin typeface="Roboto"/>
              <a:ea typeface="Roboto"/>
              <a:cs typeface="Roboto"/>
              <a:sym typeface="Roboto"/>
            </a:endParaRPr>
          </a:p>
        </p:txBody>
      </p:sp>
      <p:pic>
        <p:nvPicPr>
          <p:cNvPr id="105" name="Google Shape;105;p18" title="url_qrcodecreator.com_12_30_57.png"/>
          <p:cNvPicPr preferRelativeResize="0"/>
          <p:nvPr/>
        </p:nvPicPr>
        <p:blipFill>
          <a:blip r:embed="rId3">
            <a:alphaModFix/>
          </a:blip>
          <a:stretch>
            <a:fillRect/>
          </a:stretch>
        </p:blipFill>
        <p:spPr>
          <a:xfrm>
            <a:off x="6712675" y="1559125"/>
            <a:ext cx="2250350" cy="2250350"/>
          </a:xfrm>
          <a:prstGeom prst="rect">
            <a:avLst/>
          </a:prstGeom>
          <a:noFill/>
          <a:ln>
            <a:noFill/>
          </a:ln>
        </p:spPr>
      </p:pic>
      <p:sp>
        <p:nvSpPr>
          <p:cNvPr id="106" name="Google Shape;106;p18"/>
          <p:cNvSpPr txBox="1"/>
          <p:nvPr/>
        </p:nvSpPr>
        <p:spPr>
          <a:xfrm>
            <a:off x="6943725" y="3990975"/>
            <a:ext cx="1733700" cy="81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Fill out the </a:t>
            </a:r>
            <a:r>
              <a:rPr lang="en" sz="1800">
                <a:solidFill>
                  <a:schemeClr val="dk2"/>
                </a:solidFill>
              </a:rPr>
              <a:t>survey</a:t>
            </a:r>
            <a:r>
              <a:rPr lang="en" sz="1800">
                <a:solidFill>
                  <a:schemeClr val="dk2"/>
                </a:solidFill>
              </a:rPr>
              <a:t>!</a:t>
            </a:r>
            <a:endParaRPr sz="180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Announcements</a:t>
            </a:r>
            <a:endParaRPr/>
          </a:p>
        </p:txBody>
      </p:sp>
      <p:sp>
        <p:nvSpPr>
          <p:cNvPr id="112" name="Google Shape;11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1"/>
              </a:buClr>
              <a:buSzPts val="1400"/>
              <a:buChar char="●"/>
            </a:pPr>
            <a:r>
              <a:rPr lang="en" sz="1400">
                <a:solidFill>
                  <a:schemeClr val="dk1"/>
                </a:solidFill>
              </a:rPr>
              <a:t>Feedback survey is still open</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Faculty Development Day</a:t>
            </a:r>
            <a:endParaRPr sz="1400">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The Gen Ed Quest: Leveling Up Student Success through Course Placement</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Wednesday, March 11, 1-2 in Padovano</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Join your colleagues from GECCo for a collaborative roundtable designed to navigate the landscape of the proposed General Education program. Instead of viewing curriculum revision as a logistical hurdle, we are approaching it as a collective quest: a mission to ensure every course positions students for maximum success.</a:t>
            </a:r>
            <a:endParaRPr>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If GE Revision Approved, future resources will include:</a:t>
            </a:r>
            <a:endParaRPr sz="1400">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Course Dog working sessions run where “super user” Course Dog experts will help faculty submit GE applications</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Syllabus and assignment working sessions with GECCo Reps</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graphicFrame>
        <p:nvGraphicFramePr>
          <p:cNvPr id="117" name="Google Shape;117;p20"/>
          <p:cNvGraphicFramePr/>
          <p:nvPr/>
        </p:nvGraphicFramePr>
        <p:xfrm>
          <a:off x="185550" y="724614"/>
          <a:ext cx="3000000" cy="3000000"/>
        </p:xfrm>
        <a:graphic>
          <a:graphicData uri="http://schemas.openxmlformats.org/drawingml/2006/table">
            <a:tbl>
              <a:tblPr>
                <a:noFill/>
                <a:tableStyleId>{C4FFAB74-C452-4A73-8723-6D858E0FD5FD}</a:tableStyleId>
              </a:tblPr>
              <a:tblGrid>
                <a:gridCol w="3593450"/>
                <a:gridCol w="5244150"/>
              </a:tblGrid>
              <a:tr h="241400">
                <a:tc>
                  <a:txBody>
                    <a:bodyPr/>
                    <a:lstStyle/>
                    <a:p>
                      <a:pPr indent="0" lvl="0" marL="0" rtl="0" algn="ctr">
                        <a:lnSpc>
                          <a:spcPct val="115000"/>
                        </a:lnSpc>
                        <a:spcBef>
                          <a:spcPts val="0"/>
                        </a:spcBef>
                        <a:spcAft>
                          <a:spcPts val="0"/>
                        </a:spcAft>
                        <a:buNone/>
                      </a:pPr>
                      <a:r>
                        <a:rPr b="1" lang="en" sz="1100"/>
                        <a:t>RCNJ Mission &amp; Vision</a:t>
                      </a:r>
                      <a:endParaRPr b="1" sz="11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Middle States 14th Standards of Accreditation</a:t>
                      </a:r>
                      <a:endParaRPr b="1" sz="11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r>
              <a:tr h="1136925">
                <a:tc rowSpan="2">
                  <a:txBody>
                    <a:bodyPr/>
                    <a:lstStyle/>
                    <a:p>
                      <a:pPr indent="0" lvl="0" marL="0" rtl="0" algn="l">
                        <a:spcBef>
                          <a:spcPts val="0"/>
                        </a:spcBef>
                        <a:spcAft>
                          <a:spcPts val="0"/>
                        </a:spcAft>
                        <a:buNone/>
                      </a:pPr>
                      <a:r>
                        <a:rPr b="1" lang="en" sz="1200">
                          <a:solidFill>
                            <a:srgbClr val="2F2F2F"/>
                          </a:solidFill>
                        </a:rPr>
                        <a:t>Mission:</a:t>
                      </a:r>
                      <a:r>
                        <a:rPr lang="en" sz="1200">
                          <a:solidFill>
                            <a:srgbClr val="2F2F2F"/>
                          </a:solidFill>
                        </a:rPr>
                        <a:t> Ramapo College is New Jersey’s Public Liberal Arts College, dedicated to providing students a strong foundation for a lifetime of achievement.  The College is committed to academic excellence through </a:t>
                      </a:r>
                      <a:r>
                        <a:rPr b="1" i="1" lang="en" sz="1200">
                          <a:solidFill>
                            <a:srgbClr val="2F2F2F"/>
                          </a:solidFill>
                        </a:rPr>
                        <a:t>interdisciplinary and experiential learning, and international and intercultural understanding.</a:t>
                      </a:r>
                      <a:r>
                        <a:rPr lang="en" sz="1200">
                          <a:solidFill>
                            <a:srgbClr val="2F2F2F"/>
                          </a:solidFill>
                        </a:rPr>
                        <a:t> Ramapo College emphasizes teaching and individual attention to all students. </a:t>
                      </a:r>
                      <a:r>
                        <a:rPr b="1" i="1" lang="en" sz="1200">
                          <a:solidFill>
                            <a:srgbClr val="2F2F2F"/>
                          </a:solidFill>
                        </a:rPr>
                        <a:t>We promote diversity, inclusiveness, sustainability, student engagement, and community involvement.</a:t>
                      </a:r>
                      <a:endParaRPr b="1" i="1" sz="1200">
                        <a:solidFill>
                          <a:srgbClr val="2F2F2F"/>
                        </a:solidFill>
                      </a:endParaRPr>
                    </a:p>
                    <a:p>
                      <a:pPr indent="0" lvl="0" marL="0" rtl="0" algn="l">
                        <a:spcBef>
                          <a:spcPts val="0"/>
                        </a:spcBef>
                        <a:spcAft>
                          <a:spcPts val="0"/>
                        </a:spcAft>
                        <a:buNone/>
                      </a:pPr>
                      <a:r>
                        <a:t/>
                      </a:r>
                      <a:endParaRPr b="1" i="1" sz="1200">
                        <a:solidFill>
                          <a:srgbClr val="2F2F2F"/>
                        </a:solidFill>
                      </a:endParaRPr>
                    </a:p>
                    <a:p>
                      <a:pPr indent="0" lvl="0" marL="0" rtl="0" algn="l">
                        <a:spcBef>
                          <a:spcPts val="0"/>
                        </a:spcBef>
                        <a:spcAft>
                          <a:spcPts val="0"/>
                        </a:spcAft>
                        <a:buNone/>
                      </a:pPr>
                      <a:r>
                        <a:rPr b="1" lang="en" sz="1200">
                          <a:solidFill>
                            <a:srgbClr val="2F2F2F"/>
                          </a:solidFill>
                        </a:rPr>
                        <a:t>Vision:</a:t>
                      </a:r>
                      <a:r>
                        <a:rPr lang="en" sz="1200">
                          <a:solidFill>
                            <a:srgbClr val="2F2F2F"/>
                          </a:solidFill>
                        </a:rPr>
                        <a:t> Ramapo College delivers a transformative education in a diverse community dedicated to welcoming and mentoring students who bring with them a range of lived experiences. We will achieve national distinction for </a:t>
                      </a:r>
                      <a:r>
                        <a:rPr b="1" i="1" lang="en" sz="1200">
                          <a:solidFill>
                            <a:srgbClr val="2F2F2F"/>
                          </a:solidFill>
                        </a:rPr>
                        <a:t>developing empathetic problem solvers, ethical change agents, and responsible leaders who make a positive impact and thrive in a changing world.</a:t>
                      </a:r>
                      <a:endParaRPr b="1" i="1" sz="13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tcPr>
                </a:tc>
                <a:tc rowSpan="2">
                  <a:txBody>
                    <a:bodyPr/>
                    <a:lstStyle/>
                    <a:p>
                      <a:pPr indent="0" lvl="0" marL="0" rtl="0" algn="l">
                        <a:spcBef>
                          <a:spcPts val="0"/>
                        </a:spcBef>
                        <a:spcAft>
                          <a:spcPts val="0"/>
                        </a:spcAft>
                        <a:buNone/>
                      </a:pPr>
                      <a:r>
                        <a:rPr lang="en" sz="1200">
                          <a:solidFill>
                            <a:srgbClr val="3A3A3A"/>
                          </a:solidFill>
                          <a:highlight>
                            <a:srgbClr val="FFFFFF"/>
                          </a:highlight>
                        </a:rPr>
                        <a:t>Standard III: Design and Delivery of the Student Learning Experience</a:t>
                      </a:r>
                      <a:endParaRPr sz="1200">
                        <a:solidFill>
                          <a:srgbClr val="3A3A3A"/>
                        </a:solidFill>
                        <a:highlight>
                          <a:srgbClr val="FFFFFF"/>
                        </a:highlight>
                      </a:endParaRPr>
                    </a:p>
                    <a:p>
                      <a:pPr indent="0" lvl="0" marL="0" rtl="0" algn="l">
                        <a:spcBef>
                          <a:spcPts val="800"/>
                        </a:spcBef>
                        <a:spcAft>
                          <a:spcPts val="0"/>
                        </a:spcAft>
                        <a:buNone/>
                      </a:pPr>
                      <a:r>
                        <a:rPr lang="en" sz="1200">
                          <a:solidFill>
                            <a:srgbClr val="3A3A3A"/>
                          </a:solidFill>
                          <a:highlight>
                            <a:srgbClr val="FFFFFF"/>
                          </a:highlight>
                        </a:rPr>
                        <a:t>“5. at institutions that offer undergraduate education, a general education program, freestanding or integrated into academic disciplines, that:</a:t>
                      </a:r>
                      <a:endParaRPr sz="1200">
                        <a:solidFill>
                          <a:srgbClr val="3A3A3A"/>
                        </a:solidFill>
                        <a:highlight>
                          <a:srgbClr val="FFFFFF"/>
                        </a:highlight>
                      </a:endParaRPr>
                    </a:p>
                    <a:p>
                      <a:pPr indent="0" lvl="0" marL="0" rtl="0" algn="l">
                        <a:spcBef>
                          <a:spcPts val="0"/>
                        </a:spcBef>
                        <a:spcAft>
                          <a:spcPts val="0"/>
                        </a:spcAft>
                        <a:buNone/>
                      </a:pPr>
                      <a:r>
                        <a:rPr lang="en" sz="1200">
                          <a:solidFill>
                            <a:srgbClr val="3A3A3A"/>
                          </a:solidFill>
                          <a:highlight>
                            <a:srgbClr val="FFFFFF"/>
                          </a:highlight>
                        </a:rPr>
                        <a:t> </a:t>
                      </a:r>
                      <a:endParaRPr sz="1200">
                        <a:solidFill>
                          <a:srgbClr val="3A3A3A"/>
                        </a:solidFill>
                        <a:highlight>
                          <a:srgbClr val="FFFFFF"/>
                        </a:highlight>
                      </a:endParaRPr>
                    </a:p>
                    <a:p>
                      <a:pPr indent="0" lvl="0" marL="457200" rtl="0" algn="l">
                        <a:spcBef>
                          <a:spcPts val="0"/>
                        </a:spcBef>
                        <a:spcAft>
                          <a:spcPts val="0"/>
                        </a:spcAft>
                        <a:buNone/>
                      </a:pPr>
                      <a:r>
                        <a:rPr lang="en" sz="1200">
                          <a:solidFill>
                            <a:srgbClr val="3A3A3A"/>
                          </a:solidFill>
                          <a:highlight>
                            <a:srgbClr val="FFFFFF"/>
                          </a:highlight>
                        </a:rPr>
                        <a:t>a.      offers a sufficient scope to draw students into new areas of intellectual experience, expanding their </a:t>
                      </a:r>
                      <a:r>
                        <a:rPr b="1" i="1" lang="en" sz="1200">
                          <a:solidFill>
                            <a:srgbClr val="3A3A3A"/>
                          </a:solidFill>
                          <a:highlight>
                            <a:srgbClr val="FFFFFF"/>
                          </a:highlight>
                        </a:rPr>
                        <a:t>cultural and global awareness and cultural sensitivity</a:t>
                      </a:r>
                      <a:r>
                        <a:rPr lang="en" sz="1200">
                          <a:solidFill>
                            <a:srgbClr val="3A3A3A"/>
                          </a:solidFill>
                          <a:highlight>
                            <a:srgbClr val="FFFFFF"/>
                          </a:highlight>
                        </a:rPr>
                        <a:t>, and preparing them to make well-reasoned judgments outside as well as within their academic field;</a:t>
                      </a:r>
                      <a:endParaRPr sz="1200">
                        <a:solidFill>
                          <a:srgbClr val="3A3A3A"/>
                        </a:solidFill>
                        <a:highlight>
                          <a:srgbClr val="FFFFFF"/>
                        </a:highlight>
                      </a:endParaRPr>
                    </a:p>
                    <a:p>
                      <a:pPr indent="0" lvl="0" marL="457200" rtl="0" algn="l">
                        <a:spcBef>
                          <a:spcPts val="0"/>
                        </a:spcBef>
                        <a:spcAft>
                          <a:spcPts val="0"/>
                        </a:spcAft>
                        <a:buNone/>
                      </a:pPr>
                      <a:r>
                        <a:rPr lang="en" sz="1200">
                          <a:solidFill>
                            <a:srgbClr val="3A3A3A"/>
                          </a:solidFill>
                          <a:highlight>
                            <a:srgbClr val="FFFFFF"/>
                          </a:highlight>
                        </a:rPr>
                        <a:t>b.     offers a curriculum designed so that students acquire and demonstrate essential skills including at least </a:t>
                      </a:r>
                      <a:r>
                        <a:rPr b="1" i="1" lang="en" sz="1200">
                          <a:solidFill>
                            <a:srgbClr val="3A3A3A"/>
                          </a:solidFill>
                          <a:highlight>
                            <a:srgbClr val="FFFFFF"/>
                          </a:highlight>
                        </a:rPr>
                        <a:t>oral and written communication, scientific and quantitative reasoning, critical analysis and reasoning, technological competency, and information literacy. Consistent with mission, the general education program also includes the study of values, ethics, </a:t>
                      </a:r>
                      <a:endParaRPr b="1" i="1" sz="1200">
                        <a:solidFill>
                          <a:srgbClr val="3A3A3A"/>
                        </a:solidFill>
                        <a:highlight>
                          <a:srgbClr val="FFFFFF"/>
                        </a:highlight>
                      </a:endParaRPr>
                    </a:p>
                    <a:p>
                      <a:pPr indent="0" lvl="0" marL="457200" rtl="0" algn="l">
                        <a:spcBef>
                          <a:spcPts val="0"/>
                        </a:spcBef>
                        <a:spcAft>
                          <a:spcPts val="0"/>
                        </a:spcAft>
                        <a:buNone/>
                      </a:pPr>
                      <a:r>
                        <a:rPr b="1" i="1" lang="en" sz="1200">
                          <a:solidFill>
                            <a:srgbClr val="3A3A3A"/>
                          </a:solidFill>
                          <a:highlight>
                            <a:srgbClr val="FFFFFF"/>
                          </a:highlight>
                        </a:rPr>
                        <a:t>and diverse perspectives;</a:t>
                      </a:r>
                      <a:endParaRPr b="1" i="1" sz="1200">
                        <a:solidFill>
                          <a:srgbClr val="3A3A3A"/>
                        </a:solidFill>
                        <a:highlight>
                          <a:srgbClr val="FFFFFF"/>
                        </a:highlight>
                      </a:endParaRPr>
                    </a:p>
                    <a:p>
                      <a:pPr indent="0" lvl="0" marL="0" rtl="0" algn="l">
                        <a:spcBef>
                          <a:spcPts val="0"/>
                        </a:spcBef>
                        <a:spcAft>
                          <a:spcPts val="0"/>
                        </a:spcAft>
                        <a:buNone/>
                      </a:pPr>
                      <a:r>
                        <a:t/>
                      </a:r>
                      <a:endParaRPr sz="1200"/>
                    </a:p>
                  </a:txBody>
                  <a:tcPr marT="19050" marB="19050" marR="28575" marL="28575" anchor="ctr">
                    <a:lnL cap="flat" cmpd="sng" w="7625">
                      <a:solidFill>
                        <a:srgbClr val="000000"/>
                      </a:solidFill>
                      <a:prstDash val="solid"/>
                      <a:round/>
                      <a:headEnd len="sm" w="sm" type="none"/>
                      <a:tailEnd len="sm" w="sm" type="none"/>
                    </a:lnL>
                    <a:lnR cap="flat" cmpd="sng" w="7625">
                      <a:solidFill>
                        <a:srgbClr val="000000"/>
                      </a:solidFill>
                      <a:prstDash val="solid"/>
                      <a:round/>
                      <a:headEnd len="sm" w="sm" type="none"/>
                      <a:tailEnd len="sm" w="sm" type="none"/>
                    </a:lnR>
                    <a:lnT cap="flat" cmpd="sng" w="7625">
                      <a:solidFill>
                        <a:srgbClr val="000000"/>
                      </a:solidFill>
                      <a:prstDash val="solid"/>
                      <a:round/>
                      <a:headEnd len="sm" w="sm" type="none"/>
                      <a:tailEnd len="sm" w="sm" type="none"/>
                    </a:lnT>
                    <a:lnB cap="flat" cmpd="sng" w="7625">
                      <a:solidFill>
                        <a:srgbClr val="000000"/>
                      </a:solidFill>
                      <a:prstDash val="solid"/>
                      <a:round/>
                      <a:headEnd len="sm" w="sm" type="none"/>
                      <a:tailEnd len="sm" w="sm" type="none"/>
                    </a:lnB>
                    <a:solidFill>
                      <a:srgbClr val="FFFFFF"/>
                    </a:solidFill>
                  </a:tcPr>
                </a:tc>
              </a:tr>
              <a:tr h="2740600">
                <a:tc vMerge="1"/>
                <a:tc vMerge="1"/>
              </a:tr>
            </a:tbl>
          </a:graphicData>
        </a:graphic>
      </p:graphicFrame>
      <p:sp>
        <p:nvSpPr>
          <p:cNvPr id="118" name="Google Shape;118;p20"/>
          <p:cNvSpPr txBox="1"/>
          <p:nvPr>
            <p:ph type="title"/>
          </p:nvPr>
        </p:nvSpPr>
        <p:spPr>
          <a:xfrm>
            <a:off x="311700" y="889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020"/>
              <a:t>A Mission Driven GE Proposal That Meets Middle States Standards</a:t>
            </a:r>
            <a:endParaRPr sz="202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1"/>
          <p:cNvSpPr txBox="1"/>
          <p:nvPr>
            <p:ph type="title"/>
          </p:nvPr>
        </p:nvSpPr>
        <p:spPr>
          <a:xfrm>
            <a:off x="311700" y="4088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Two Stand Alone Courses</a:t>
            </a:r>
            <a:endParaRPr/>
          </a:p>
        </p:txBody>
      </p:sp>
      <p:sp>
        <p:nvSpPr>
          <p:cNvPr id="124" name="Google Shape;124;p21"/>
          <p:cNvSpPr txBox="1"/>
          <p:nvPr>
            <p:ph idx="1" type="body"/>
          </p:nvPr>
        </p:nvSpPr>
        <p:spPr>
          <a:xfrm>
            <a:off x="311700" y="887500"/>
            <a:ext cx="3999900" cy="42561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100000"/>
              <a:buFont typeface="Arial"/>
              <a:buNone/>
            </a:pPr>
            <a:r>
              <a:rPr b="1" lang="en" sz="1100" u="sng">
                <a:solidFill>
                  <a:schemeClr val="dk1"/>
                </a:solidFill>
                <a:latin typeface="Calibri"/>
                <a:ea typeface="Calibri"/>
                <a:cs typeface="Calibri"/>
                <a:sym typeface="Calibri"/>
              </a:rPr>
              <a:t>INTD 101: First Year Seminar (FYS)</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lang="en" sz="1100">
                <a:solidFill>
                  <a:schemeClr val="dk1"/>
                </a:solidFill>
                <a:latin typeface="Calibri"/>
                <a:ea typeface="Calibri"/>
                <a:cs typeface="Calibri"/>
                <a:sym typeface="Calibri"/>
              </a:rPr>
              <a:t>First Year Seminar provides students with a strong foundation for success in college and achievement</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Experiential: </a:t>
            </a:r>
            <a:r>
              <a:rPr lang="en" sz="1100">
                <a:solidFill>
                  <a:schemeClr val="dk1"/>
                </a:solidFill>
                <a:latin typeface="Calibri"/>
                <a:ea typeface="Calibri"/>
                <a:cs typeface="Calibri"/>
                <a:sym typeface="Calibri"/>
              </a:rPr>
              <a:t>Experiential learning is a purposeful process of engaged, active learning in which the student constructs knowledge or skills, by means of direct experiences in real-world contexts.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Experiential Matters: </a:t>
            </a:r>
            <a:r>
              <a:rPr lang="en" sz="1100">
                <a:solidFill>
                  <a:schemeClr val="dk1"/>
                </a:solidFill>
                <a:latin typeface="Calibri"/>
                <a:ea typeface="Calibri"/>
                <a:cs typeface="Calibri"/>
                <a:sym typeface="Calibri"/>
              </a:rPr>
              <a:t>Experiential learning bridges the gap between abstract theory and practical application, making learning more relevant and impactful for students.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Information Literacy: </a:t>
            </a:r>
            <a:r>
              <a:rPr lang="en" sz="1100">
                <a:solidFill>
                  <a:schemeClr val="dk1"/>
                </a:solidFill>
                <a:latin typeface="Calibri"/>
                <a:ea typeface="Calibri"/>
                <a:cs typeface="Calibri"/>
                <a:sym typeface="Calibri"/>
              </a:rPr>
              <a:t>Ability to evaluate evidence, analyze arguments, and distinguish credible sources from misinformation.</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Information Literacy Matters:</a:t>
            </a:r>
            <a:r>
              <a:rPr lang="en" sz="1100">
                <a:solidFill>
                  <a:schemeClr val="dk1"/>
                </a:solidFill>
                <a:latin typeface="Calibri"/>
                <a:ea typeface="Calibri"/>
                <a:cs typeface="Calibri"/>
                <a:sym typeface="Calibri"/>
              </a:rPr>
              <a:t> Essential for navigating a world saturated with data, opinions, and disinformation.</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Communication Skills Literacy:</a:t>
            </a:r>
            <a:r>
              <a:rPr lang="en" sz="1100">
                <a:solidFill>
                  <a:schemeClr val="dk1"/>
                </a:solidFill>
                <a:latin typeface="Calibri"/>
                <a:ea typeface="Calibri"/>
                <a:cs typeface="Calibri"/>
                <a:sym typeface="Calibri"/>
              </a:rPr>
              <a:t> Introduction to written, oral, and digital communication tailored to diverse audiences and purposes.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Communication Matters:</a:t>
            </a:r>
            <a:r>
              <a:rPr lang="en" sz="1100">
                <a:solidFill>
                  <a:schemeClr val="dk1"/>
                </a:solidFill>
                <a:latin typeface="Calibri"/>
                <a:ea typeface="Calibri"/>
                <a:cs typeface="Calibri"/>
                <a:sym typeface="Calibri"/>
              </a:rPr>
              <a:t> Essential for success in nearly every career and civic engagement.</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Technology:</a:t>
            </a:r>
            <a:r>
              <a:rPr lang="en" sz="1100">
                <a:solidFill>
                  <a:schemeClr val="dk1"/>
                </a:solidFill>
                <a:latin typeface="Calibri"/>
                <a:ea typeface="Calibri"/>
                <a:cs typeface="Calibri"/>
                <a:sym typeface="Calibri"/>
              </a:rPr>
              <a:t> Competence in using digital tools and platforms, and understanding their implications.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ct val="100000"/>
              <a:buFont typeface="Arial"/>
              <a:buNone/>
            </a:pPr>
            <a:r>
              <a:rPr b="1" lang="en" sz="1100">
                <a:solidFill>
                  <a:schemeClr val="dk1"/>
                </a:solidFill>
                <a:latin typeface="Calibri"/>
                <a:ea typeface="Calibri"/>
                <a:cs typeface="Calibri"/>
                <a:sym typeface="Calibri"/>
              </a:rPr>
              <a:t>Why Technology Matters:</a:t>
            </a:r>
            <a:r>
              <a:rPr lang="en" sz="1100">
                <a:solidFill>
                  <a:schemeClr val="dk1"/>
                </a:solidFill>
                <a:latin typeface="Calibri"/>
                <a:ea typeface="Calibri"/>
                <a:cs typeface="Calibri"/>
                <a:sym typeface="Calibri"/>
              </a:rPr>
              <a:t> Technology underpins nearly every field, and fluency enables innovation and adaptability.</a:t>
            </a:r>
            <a:endParaRPr/>
          </a:p>
        </p:txBody>
      </p:sp>
      <p:sp>
        <p:nvSpPr>
          <p:cNvPr id="125" name="Google Shape;125;p21"/>
          <p:cNvSpPr txBox="1"/>
          <p:nvPr>
            <p:ph idx="2" type="body"/>
          </p:nvPr>
        </p:nvSpPr>
        <p:spPr>
          <a:xfrm>
            <a:off x="4832400" y="887500"/>
            <a:ext cx="3999900" cy="414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sz="1100" u="sng">
                <a:solidFill>
                  <a:schemeClr val="dk1"/>
                </a:solidFill>
                <a:latin typeface="Calibri"/>
                <a:ea typeface="Calibri"/>
                <a:cs typeface="Calibri"/>
                <a:sym typeface="Calibri"/>
              </a:rPr>
              <a:t>CRWT 102: Critical Reading and Writing (CRWT) </a:t>
            </a:r>
            <a:endParaRPr b="1" sz="1100" u="sng">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Students will develop the skills required to think and write critically about a variety of texts. Students will learn techniques for performing close reading and critical analysis of texts.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Communication Skills </a:t>
            </a:r>
            <a:r>
              <a:rPr b="1" lang="en" sz="1100">
                <a:solidFill>
                  <a:schemeClr val="dk1"/>
                </a:solidFill>
                <a:latin typeface="Calibri"/>
                <a:ea typeface="Calibri"/>
                <a:cs typeface="Calibri"/>
                <a:sym typeface="Calibri"/>
              </a:rPr>
              <a:t>Literacy</a:t>
            </a:r>
            <a:r>
              <a:rPr b="1" lang="en" sz="1100">
                <a:solidFill>
                  <a:schemeClr val="dk1"/>
                </a:solidFill>
                <a:latin typeface="Calibri"/>
                <a:ea typeface="Calibri"/>
                <a:cs typeface="Calibri"/>
                <a:sym typeface="Calibri"/>
              </a:rPr>
              <a:t>:</a:t>
            </a:r>
            <a:r>
              <a:rPr lang="en" sz="1100">
                <a:solidFill>
                  <a:schemeClr val="dk1"/>
                </a:solidFill>
                <a:latin typeface="Calibri"/>
                <a:ea typeface="Calibri"/>
                <a:cs typeface="Calibri"/>
                <a:sym typeface="Calibri"/>
              </a:rPr>
              <a:t> Introduction to written, oral, and digital communication tailored to diverse audiences and purposes.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Communication Matters:</a:t>
            </a:r>
            <a:r>
              <a:rPr lang="en" sz="1100">
                <a:solidFill>
                  <a:schemeClr val="dk1"/>
                </a:solidFill>
                <a:latin typeface="Calibri"/>
                <a:ea typeface="Calibri"/>
                <a:cs typeface="Calibri"/>
                <a:sym typeface="Calibri"/>
              </a:rPr>
              <a:t> Essential for success in nearly every career and civic engagement.</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Information Literacy: </a:t>
            </a:r>
            <a:r>
              <a:rPr lang="en" sz="1100">
                <a:solidFill>
                  <a:schemeClr val="dk1"/>
                </a:solidFill>
                <a:latin typeface="Calibri"/>
                <a:ea typeface="Calibri"/>
                <a:cs typeface="Calibri"/>
                <a:sym typeface="Calibri"/>
              </a:rPr>
              <a:t>Ability to evaluate evidence, analyze arguments, and distinguish credible sources from misinformation.</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Why Information Literacy Matters:</a:t>
            </a:r>
            <a:r>
              <a:rPr lang="en" sz="1100">
                <a:solidFill>
                  <a:schemeClr val="dk1"/>
                </a:solidFill>
                <a:latin typeface="Calibri"/>
                <a:ea typeface="Calibri"/>
                <a:cs typeface="Calibri"/>
                <a:sym typeface="Calibri"/>
              </a:rPr>
              <a:t> Essential for navigating a world saturated with data, opinions, and disinformation.</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