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embeddedFontLst>
    <p:embeddedFont>
      <p:font typeface="Arial Black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ArialBlack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7f8bddc7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3c7f8bddc7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93fd21a2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93fd21a20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c7f8bddc7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g3c7f8bddc72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c7f8bddc7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g3c7f8bddc72_0_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c8aab4f82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g3c8aab4f820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c8aab4f82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g3c8aab4f82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c8aab4f82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3c8aab4f820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c7f8bddc7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3c7f8bddc7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ctrTitle"/>
          </p:nvPr>
        </p:nvSpPr>
        <p:spPr>
          <a:xfrm>
            <a:off x="827314" y="1371600"/>
            <a:ext cx="8588829" cy="2885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838200" y="4550230"/>
            <a:ext cx="7772400" cy="1513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" type="body"/>
          </p:nvPr>
        </p:nvSpPr>
        <p:spPr>
          <a:xfrm>
            <a:off x="5183188" y="1363287"/>
            <a:ext cx="6172200" cy="4497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6" name="Google Shape;86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>
            <p:ph type="title"/>
          </p:nvPr>
        </p:nvSpPr>
        <p:spPr>
          <a:xfrm>
            <a:off x="839788" y="1404851"/>
            <a:ext cx="3932237" cy="191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3"/>
          <p:cNvSpPr txBox="1"/>
          <p:nvPr>
            <p:ph idx="1" type="body"/>
          </p:nvPr>
        </p:nvSpPr>
        <p:spPr>
          <a:xfrm>
            <a:off x="839788" y="3424844"/>
            <a:ext cx="3932237" cy="2444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4"/>
          <p:cNvSpPr txBox="1"/>
          <p:nvPr>
            <p:ph type="title"/>
          </p:nvPr>
        </p:nvSpPr>
        <p:spPr>
          <a:xfrm>
            <a:off x="2726574" y="365125"/>
            <a:ext cx="8627225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5"/>
          <p:cNvSpPr txBox="1"/>
          <p:nvPr>
            <p:ph idx="1" type="body"/>
          </p:nvPr>
        </p:nvSpPr>
        <p:spPr>
          <a:xfrm rot="5400000">
            <a:off x="2290200" y="-105338"/>
            <a:ext cx="4830301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/>
          <p:nvPr>
            <p:ph type="title"/>
          </p:nvPr>
        </p:nvSpPr>
        <p:spPr>
          <a:xfrm>
            <a:off x="838200" y="365125"/>
            <a:ext cx="86163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>
            <p:ph type="title"/>
          </p:nvPr>
        </p:nvSpPr>
        <p:spPr>
          <a:xfrm>
            <a:off x="2760453" y="320675"/>
            <a:ext cx="85933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>
            <p:ph type="title"/>
          </p:nvPr>
        </p:nvSpPr>
        <p:spPr>
          <a:xfrm>
            <a:off x="838201" y="365125"/>
            <a:ext cx="85904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/>
          <p:nvPr>
            <p:ph type="title"/>
          </p:nvPr>
        </p:nvSpPr>
        <p:spPr>
          <a:xfrm>
            <a:off x="2734574" y="363537"/>
            <a:ext cx="86192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/>
          <p:nvPr>
            <p:ph type="title"/>
          </p:nvPr>
        </p:nvSpPr>
        <p:spPr>
          <a:xfrm>
            <a:off x="838200" y="365125"/>
            <a:ext cx="87962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type="title"/>
          </p:nvPr>
        </p:nvSpPr>
        <p:spPr>
          <a:xfrm>
            <a:off x="2701636" y="365125"/>
            <a:ext cx="865375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/>
          <p:nvPr>
            <p:ph type="title"/>
          </p:nvPr>
        </p:nvSpPr>
        <p:spPr>
          <a:xfrm>
            <a:off x="838200" y="365125"/>
            <a:ext cx="867987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0" i="0" sz="44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ocs.google.com/document/d/1eI_iqNAX0ub7af0Lw6Hcnz9uCOaWbn8W/edit#heading=h.bt4xn817rmp" TargetMode="External"/><Relationship Id="rId4" Type="http://schemas.openxmlformats.org/officeDocument/2006/relationships/hyperlink" Target="https://docs.google.com/document/d/12ffh9A0fUTQuQ2mFSLGe1BlfIMb5nvcl9dNgbrH4nzg/edit?usp=sharin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helpdesk.ramapo.edu" TargetMode="External"/><Relationship Id="rId4" Type="http://schemas.openxmlformats.org/officeDocument/2006/relationships/hyperlink" Target="http://helpdesk.ramapo.edu" TargetMode="External"/><Relationship Id="rId5" Type="http://schemas.openxmlformats.org/officeDocument/2006/relationships/hyperlink" Target="https://www.ramapo.edu/oss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ramapo.edu/digital-accessibility/" TargetMode="External"/><Relationship Id="rId4" Type="http://schemas.openxmlformats.org/officeDocument/2006/relationships/hyperlink" Target="https://www.ramapo.edu/digital-accessibility/" TargetMode="External"/><Relationship Id="rId5" Type="http://schemas.openxmlformats.org/officeDocument/2006/relationships/hyperlink" Target="https://www.ramapo.edu/digital-accessibility/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ada.gov/resources/2024-03-08-web-rule/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ctrTitle"/>
          </p:nvPr>
        </p:nvSpPr>
        <p:spPr>
          <a:xfrm>
            <a:off x="827314" y="1371600"/>
            <a:ext cx="8588829" cy="28856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US"/>
              <a:t>Digital Accessibility Compliance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en-US" sz="3111"/>
              <a:t>Spring 2026 Faculty Assembly B</a:t>
            </a:r>
            <a:r>
              <a:rPr lang="en-US" sz="3111"/>
              <a:t>riefing</a:t>
            </a:r>
            <a:r>
              <a:rPr lang="en-US" sz="3111"/>
              <a:t> </a:t>
            </a:r>
            <a:endParaRPr sz="3111"/>
          </a:p>
        </p:txBody>
      </p:sp>
      <p:sp>
        <p:nvSpPr>
          <p:cNvPr id="117" name="Google Shape;117;p16"/>
          <p:cNvSpPr txBox="1"/>
          <p:nvPr>
            <p:ph idx="1" type="subTitle"/>
          </p:nvPr>
        </p:nvSpPr>
        <p:spPr>
          <a:xfrm>
            <a:off x="838200" y="4550230"/>
            <a:ext cx="7772400" cy="15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Date:</a:t>
            </a:r>
            <a:r>
              <a:rPr lang="en-US"/>
              <a:t> </a:t>
            </a:r>
            <a:r>
              <a:rPr lang="en-US"/>
              <a:t>February 25, 2026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US"/>
              <a:t>Presenters: </a:t>
            </a:r>
            <a:r>
              <a:rPr lang="en-US"/>
              <a:t>Michael Bitz &amp; Kat McGee 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/>
          <p:nvPr>
            <p:ph type="title"/>
          </p:nvPr>
        </p:nvSpPr>
        <p:spPr>
          <a:xfrm>
            <a:off x="838201" y="365125"/>
            <a:ext cx="8590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Support, Training, and Resources</a:t>
            </a:r>
            <a:endParaRPr/>
          </a:p>
        </p:txBody>
      </p:sp>
      <p:sp>
        <p:nvSpPr>
          <p:cNvPr id="174" name="Google Shape;174;p2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ARC </a:t>
            </a:r>
            <a:r>
              <a:rPr lang="en-US" sz="235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ADA Accessible Syllabus Template</a:t>
            </a:r>
            <a:endParaRPr sz="23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Recorded workshop [link day of] from the IDC from 2/25/25</a:t>
            </a:r>
            <a:endParaRPr sz="235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2nd IDC Workshop: Thursday, March 5 @ 11 AM</a:t>
            </a:r>
            <a:endParaRPr sz="235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Digital Accessibility Guide for Course Materials</a:t>
            </a:r>
            <a:r>
              <a:rPr lang="en-US" sz="2350"/>
              <a:t> from the IDC</a:t>
            </a:r>
            <a:endParaRPr sz="235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Digital Accessibility Open Office Hours, IDC Lab (LC201) and via Meet, Tues, Wed, Thurs: 12-2 PM, March 3-April 27 (except Spring Break)</a:t>
            </a:r>
            <a:endParaRPr sz="23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/>
          <p:nvPr>
            <p:ph type="title"/>
          </p:nvPr>
        </p:nvSpPr>
        <p:spPr>
          <a:xfrm>
            <a:off x="838201" y="365125"/>
            <a:ext cx="85905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Support, Training, and Resources</a:t>
            </a:r>
            <a:endParaRPr/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Webpages: AudioEye</a:t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Canvas: New Accessibility Checker (course-level accessibility check) expected to go live this Spring</a:t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Word, Powerpoint, PDF, Google Docs and Slides have built-in accessibility checkers</a:t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In discussion with the Provost’s Office about securing a document remediation platform for quickly checking Word, PPT, PDF, etc.</a:t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Where to get help: </a:t>
            </a:r>
            <a:r>
              <a:rPr lang="en-US" sz="2350" u="sng">
                <a:solidFill>
                  <a:schemeClr val="hlink"/>
                </a:solidFill>
                <a:hlinkClick r:id="rId3"/>
              </a:rPr>
              <a:t>ITS</a:t>
            </a:r>
            <a:r>
              <a:rPr lang="en-US" sz="2350"/>
              <a:t>, </a:t>
            </a:r>
            <a:r>
              <a:rPr lang="en-US" sz="2350" u="sng">
                <a:solidFill>
                  <a:schemeClr val="hlink"/>
                </a:solidFill>
                <a:hlinkClick r:id="rId4"/>
              </a:rPr>
              <a:t>IDC</a:t>
            </a:r>
            <a:r>
              <a:rPr lang="en-US" sz="2350"/>
              <a:t>, </a:t>
            </a:r>
            <a:r>
              <a:rPr lang="en-US" sz="2350" u="sng">
                <a:solidFill>
                  <a:schemeClr val="hlink"/>
                </a:solidFill>
                <a:hlinkClick r:id="rId5"/>
              </a:rPr>
              <a:t>OSS</a:t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What’s coming next: RCNJ Digital Accessibility Policy</a:t>
            </a:r>
            <a:endParaRPr sz="23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7"/>
          <p:cNvSpPr txBox="1"/>
          <p:nvPr>
            <p:ph type="title"/>
          </p:nvPr>
        </p:nvSpPr>
        <p:spPr>
          <a:xfrm>
            <a:off x="2734574" y="363537"/>
            <a:ext cx="8619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Next Steps:</a:t>
            </a:r>
            <a:endParaRPr/>
          </a:p>
        </p:txBody>
      </p:sp>
      <p:sp>
        <p:nvSpPr>
          <p:cNvPr id="186" name="Google Shape;186;p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Website Audit: please remove old or unnecessary digital content ASAP.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Digital Content Remediation: pick with one course and one document type (Word, PowerPoint, PDF) and build from there.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US"/>
              <a:t>Visit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RCNJ Digital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Accessibility</a:t>
            </a:r>
            <a:r>
              <a:rPr lang="en-US" u="sng">
                <a:solidFill>
                  <a:schemeClr val="hlink"/>
                </a:solidFill>
                <a:hlinkClick r:id="rId5"/>
              </a:rPr>
              <a:t> Website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/>
          <p:nvPr>
            <p:ph type="title"/>
          </p:nvPr>
        </p:nvSpPr>
        <p:spPr>
          <a:xfrm>
            <a:off x="2760453" y="320675"/>
            <a:ext cx="8593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Conclusion </a:t>
            </a:r>
            <a:endParaRPr/>
          </a:p>
        </p:txBody>
      </p:sp>
      <p:sp>
        <p:nvSpPr>
          <p:cNvPr id="192" name="Google Shape;192;p28"/>
          <p:cNvSpPr txBox="1"/>
          <p:nvPr>
            <p:ph idx="1" type="body"/>
          </p:nvPr>
        </p:nvSpPr>
        <p:spPr>
          <a:xfrm>
            <a:off x="901700" y="2358625"/>
            <a:ext cx="5092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Accessibility is the law, and it’s part of effective teaching.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When our materials work for everyone, students spend less time overcoming barriers and more time engaged in learning.</a:t>
            </a:r>
            <a:endParaRPr/>
          </a:p>
        </p:txBody>
      </p:sp>
      <p:pic>
        <p:nvPicPr>
          <p:cNvPr descr="Ramapo College students in a Learning Commons group study room with laptops. " id="193" name="Google Shape;193;p28"/>
          <p:cNvPicPr preferRelativeResize="0"/>
          <p:nvPr/>
        </p:nvPicPr>
        <p:blipFill rotWithShape="1">
          <a:blip r:embed="rId3">
            <a:alphaModFix/>
          </a:blip>
          <a:srcRect b="21301" l="0" r="0" t="13056"/>
          <a:stretch/>
        </p:blipFill>
        <p:spPr>
          <a:xfrm>
            <a:off x="6527900" y="1969225"/>
            <a:ext cx="4132650" cy="406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/>
          <p:nvPr>
            <p:ph type="title"/>
          </p:nvPr>
        </p:nvSpPr>
        <p:spPr>
          <a:xfrm>
            <a:off x="838200" y="365125"/>
            <a:ext cx="8616351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RCNJ Digital Accessibility Working Group</a:t>
            </a:r>
            <a:endParaRPr/>
          </a:p>
        </p:txBody>
      </p:sp>
      <p:sp>
        <p:nvSpPr>
          <p:cNvPr id="123" name="Google Shape;123;p17"/>
          <p:cNvSpPr txBox="1"/>
          <p:nvPr>
            <p:ph idx="1" type="body"/>
          </p:nvPr>
        </p:nvSpPr>
        <p:spPr>
          <a:xfrm>
            <a:off x="838200" y="1690700"/>
            <a:ext cx="10515600" cy="5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t/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b="1" lang="en-US"/>
              <a:t>Patrick Aquino, </a:t>
            </a:r>
            <a:r>
              <a:rPr lang="en-US"/>
              <a:t>Assistant Director of Marketing &amp; Web Administration</a:t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b="1" lang="en-US"/>
              <a:t>Michael Bitz</a:t>
            </a:r>
            <a:r>
              <a:rPr lang="en-US"/>
              <a:t>, </a:t>
            </a:r>
            <a:r>
              <a:rPr lang="en-US"/>
              <a:t>Director of </a:t>
            </a:r>
            <a:r>
              <a:rPr lang="en-US"/>
              <a:t>Instructional Design Center</a:t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b="1" lang="en-US"/>
              <a:t>Benny Chan, </a:t>
            </a:r>
            <a:r>
              <a:rPr lang="en-US"/>
              <a:t>Dean of TAS</a:t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t/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b="1" lang="en-US"/>
              <a:t>Patricia Chavez, </a:t>
            </a:r>
            <a:r>
              <a:rPr lang="en-US"/>
              <a:t>CAE and Director of Internal Audit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t/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b="1" lang="en-US"/>
              <a:t>Robert Doster,</a:t>
            </a:r>
            <a:r>
              <a:rPr lang="en-US"/>
              <a:t> Chief Information Officer, AVP of ITS</a:t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t/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b="1" lang="en-US"/>
              <a:t>Mark Gregorio, </a:t>
            </a:r>
            <a:r>
              <a:rPr lang="en-US"/>
              <a:t>Director of Marketing and Branding</a:t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t/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b="1" lang="en-US"/>
              <a:t>Kat McGee, </a:t>
            </a:r>
            <a:r>
              <a:rPr lang="en-US"/>
              <a:t>Director of Title IX and Institutional Compliance</a:t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b="1" lang="en-US"/>
              <a:t>Nicole Morgan Agard, </a:t>
            </a:r>
            <a:r>
              <a:rPr lang="en-US"/>
              <a:t>Chief Equity &amp; Diversity Officer, VP for EDIC</a:t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-50800" lvl="0" marL="228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None/>
            </a:pPr>
            <a:r>
              <a:rPr b="1" lang="en-US"/>
              <a:t>David Nast, </a:t>
            </a:r>
            <a:r>
              <a:rPr lang="en-US"/>
              <a:t>Director of Office of Specialized Services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2760453" y="320675"/>
            <a:ext cx="8593347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Why Digital Accessibility Matters </a:t>
            </a:r>
            <a:endParaRPr/>
          </a:p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Digital accessibility ensures that individuals with a </a:t>
            </a:r>
            <a:r>
              <a:rPr lang="en-US"/>
              <a:t>disability</a:t>
            </a:r>
            <a:r>
              <a:rPr lang="en-US"/>
              <a:t> can understand, navigate, and interact with all digital content.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Enhances access for all learners.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Digital access is part of our shared commitment to equity and student success.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Compliance with federal ADA law.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838201" y="365125"/>
            <a:ext cx="859047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What’s Changing in April 2026 </a:t>
            </a:r>
            <a:endParaRPr/>
          </a:p>
        </p:txBody>
      </p:sp>
      <p:sp>
        <p:nvSpPr>
          <p:cNvPr id="135" name="Google Shape;135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New federal </a:t>
            </a:r>
            <a:r>
              <a:rPr lang="en-US" sz="2350" u="sng">
                <a:solidFill>
                  <a:schemeClr val="hlink"/>
                </a:solidFill>
                <a:hlinkClick r:id="rId3"/>
              </a:rPr>
              <a:t>ADA Title II digital accessibility requirements</a:t>
            </a:r>
            <a:r>
              <a:rPr lang="en-US" sz="2350"/>
              <a:t> take effect on April 24, 2026.</a:t>
            </a:r>
            <a:endParaRPr sz="235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Applies to Canvas content, PDFs, Word docs, PowerPoints, videos, and web-based materials.</a:t>
            </a:r>
            <a:endParaRPr sz="235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This is a College-wide responsibility; faculty play a critical role because you create and share course content.</a:t>
            </a:r>
            <a:endParaRPr sz="235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While April 24 is a target date, not everything needs to be reformatted by then. Focus on Summer and Fall and take things in small chunks.</a:t>
            </a:r>
            <a:endParaRPr sz="23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type="title"/>
          </p:nvPr>
        </p:nvSpPr>
        <p:spPr>
          <a:xfrm>
            <a:off x="2734574" y="363537"/>
            <a:ext cx="8619226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What “Accessible” Actually Means: Headings 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986375" y="2185475"/>
            <a:ext cx="3970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Example 1: </a:t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Accessible documents are structured with </a:t>
            </a:r>
            <a:r>
              <a:rPr b="1" lang="en-US"/>
              <a:t>headings</a:t>
            </a:r>
            <a:r>
              <a:rPr lang="en-US"/>
              <a:t> so assistive technology (like screen readers) can read them correctly.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descr="Screenshot of Microsoft Word’s ribbon interface highlighting the Styles section. A red arrow points to the “Normal” style in the top toolbar, and another red arrow points to “Normal” in the Styles pane on the right side of the screen." id="142" name="Google Shape;142;p20"/>
          <p:cNvPicPr preferRelativeResize="0"/>
          <p:nvPr/>
        </p:nvPicPr>
        <p:blipFill rotWithShape="1">
          <a:blip r:embed="rId3">
            <a:alphaModFix/>
          </a:blip>
          <a:srcRect b="0" l="17245" r="0" t="0"/>
          <a:stretch/>
        </p:blipFill>
        <p:spPr>
          <a:xfrm>
            <a:off x="6230400" y="2573850"/>
            <a:ext cx="5123401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/>
          <p:nvPr>
            <p:ph type="title"/>
          </p:nvPr>
        </p:nvSpPr>
        <p:spPr>
          <a:xfrm>
            <a:off x="2734574" y="363537"/>
            <a:ext cx="8619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What “Accessible” Actually Means: Alt Text</a:t>
            </a:r>
            <a:endParaRPr/>
          </a:p>
        </p:txBody>
      </p:sp>
      <p:sp>
        <p:nvSpPr>
          <p:cNvPr id="148" name="Google Shape;148;p21"/>
          <p:cNvSpPr txBox="1"/>
          <p:nvPr>
            <p:ph idx="1" type="body"/>
          </p:nvPr>
        </p:nvSpPr>
        <p:spPr>
          <a:xfrm>
            <a:off x="986375" y="2185475"/>
            <a:ext cx="3970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Example 2: </a:t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Images need brief </a:t>
            </a:r>
            <a:r>
              <a:rPr b="1" lang="en-US"/>
              <a:t>alternative text</a:t>
            </a:r>
            <a:r>
              <a:rPr lang="en-US"/>
              <a:t> so all users can get the same information.</a:t>
            </a:r>
            <a:endParaRPr/>
          </a:p>
        </p:txBody>
      </p:sp>
      <p:pic>
        <p:nvPicPr>
          <p:cNvPr descr="A badly photoshopped bobcat, wearing a hardhat and safety glasses, lights a dynamite fuse in a snowy landscape with many trees, seemingly causing another badly photoshopped explosion of a tree in the background." id="149" name="Google Shape;149;p21"/>
          <p:cNvPicPr preferRelativeResize="0"/>
          <p:nvPr/>
        </p:nvPicPr>
        <p:blipFill rotWithShape="1">
          <a:blip r:embed="rId3">
            <a:alphaModFix/>
          </a:blip>
          <a:srcRect b="0" l="0" r="0" t="18447"/>
          <a:stretch/>
        </p:blipFill>
        <p:spPr>
          <a:xfrm>
            <a:off x="5850375" y="1689225"/>
            <a:ext cx="5012350" cy="510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/>
          <p:nvPr>
            <p:ph type="title"/>
          </p:nvPr>
        </p:nvSpPr>
        <p:spPr>
          <a:xfrm>
            <a:off x="2734574" y="363537"/>
            <a:ext cx="8619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What “Accessible” Actually Means: Captions</a:t>
            </a:r>
            <a:endParaRPr/>
          </a:p>
        </p:txBody>
      </p:sp>
      <p:pic>
        <p:nvPicPr>
          <p:cNvPr descr="Image of Ramapo College Student Simon Diaz '25 taken via screenshot of a Youtube video entitled &quot;Making History at Ramapo College&quot;  demonstrating captions. "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0988" y="1883987"/>
            <a:ext cx="6930026" cy="4487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2734574" y="363537"/>
            <a:ext cx="8619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en-US"/>
              <a:t>What “Accessible” Actually Means: Descriptive Links</a:t>
            </a:r>
            <a:endParaRPr/>
          </a:p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>
            <a:off x="986375" y="2185475"/>
            <a:ext cx="39708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Example 4: </a:t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Hyperlinks that are good for both usability and accessibility</a:t>
            </a:r>
            <a:r>
              <a:rPr b="1" lang="en-US"/>
              <a:t> use descriptive text</a:t>
            </a:r>
            <a:r>
              <a:rPr lang="en-US"/>
              <a:t> and retain the standard underline style.</a:t>
            </a:r>
            <a:endParaRPr/>
          </a:p>
        </p:txBody>
      </p:sp>
      <p:pic>
        <p:nvPicPr>
          <p:cNvPr descr="Examples of three links, starting with a &quot;Good&quot; descriptive text reading &quot;Visit WebAIM's Link Text article for details, then a &quot;Bad&quot; link reading &quot;Click here for details, and finally an &quot;Ugly&quot; and unclickable link showing a long link with no descriptive text." id="162" name="Google Shape;162;p23"/>
          <p:cNvPicPr preferRelativeResize="0"/>
          <p:nvPr/>
        </p:nvPicPr>
        <p:blipFill rotWithShape="1">
          <a:blip r:embed="rId3">
            <a:alphaModFix/>
          </a:blip>
          <a:srcRect b="18455" l="0" r="0" t="28020"/>
          <a:stretch/>
        </p:blipFill>
        <p:spPr>
          <a:xfrm>
            <a:off x="5342400" y="1934650"/>
            <a:ext cx="5011224" cy="40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"/>
          <p:cNvSpPr txBox="1"/>
          <p:nvPr>
            <p:ph type="title"/>
          </p:nvPr>
        </p:nvSpPr>
        <p:spPr>
          <a:xfrm>
            <a:off x="838200" y="365125"/>
            <a:ext cx="86163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Faculty Role &amp; Expectations </a:t>
            </a:r>
            <a:endParaRPr/>
          </a:p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Build accessibility into new materials and to prioritize high-use content first for revision. </a:t>
            </a:r>
            <a:r>
              <a:rPr lang="en-US" sz="2350"/>
              <a:t>You don’t need to reformat everything overnight.</a:t>
            </a:r>
            <a:endParaRPr sz="235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50"/>
              <a:t> </a:t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If you have not already done so, make it a consistent practice to use accessibility tools and built-in checkers (Canvas, Word, Powerpoint, etc.).</a:t>
            </a:r>
            <a:endParaRPr sz="235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50"/>
          </a:p>
          <a:p>
            <a:pPr indent="-3778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-US" sz="2350"/>
              <a:t>Accessibility is not about perfection. It's about a sustained, good-faith effort.</a:t>
            </a:r>
            <a:endParaRPr sz="23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Ramapo Bold">
      <a:dk1>
        <a:srgbClr val="000000"/>
      </a:dk1>
      <a:lt1>
        <a:srgbClr val="FFFFFF"/>
      </a:lt1>
      <a:dk2>
        <a:srgbClr val="862633"/>
      </a:dk2>
      <a:lt2>
        <a:srgbClr val="FCFCFB"/>
      </a:lt2>
      <a:accent1>
        <a:srgbClr val="24282A"/>
      </a:accent1>
      <a:accent2>
        <a:srgbClr val="545658"/>
      </a:accent2>
      <a:accent3>
        <a:srgbClr val="D7D2CB"/>
      </a:accent3>
      <a:accent4>
        <a:srgbClr val="EAE9E5"/>
      </a:accent4>
      <a:accent5>
        <a:srgbClr val="CBA051"/>
      </a:accent5>
      <a:accent6>
        <a:srgbClr val="D50032"/>
      </a:accent6>
      <a:hlink>
        <a:srgbClr val="862633"/>
      </a:hlink>
      <a:folHlink>
        <a:srgbClr val="DAC09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