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Arial Black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ArialBlack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c832e01586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c832e0158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549f5ec88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9549f5ec88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c832e01586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c832e0158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827314" y="1371600"/>
            <a:ext cx="8588829" cy="2885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838200" y="4550230"/>
            <a:ext cx="7772400" cy="1513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5183188" y="1363287"/>
            <a:ext cx="6172200" cy="449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6" name="Google Shape;86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>
            <p:ph type="title"/>
          </p:nvPr>
        </p:nvSpPr>
        <p:spPr>
          <a:xfrm>
            <a:off x="839788" y="1404851"/>
            <a:ext cx="3932237" cy="191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3"/>
          <p:cNvSpPr txBox="1"/>
          <p:nvPr>
            <p:ph idx="1" type="body"/>
          </p:nvPr>
        </p:nvSpPr>
        <p:spPr>
          <a:xfrm>
            <a:off x="839788" y="3424844"/>
            <a:ext cx="3932237" cy="2444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>
            <p:ph type="title"/>
          </p:nvPr>
        </p:nvSpPr>
        <p:spPr>
          <a:xfrm>
            <a:off x="2726574" y="365125"/>
            <a:ext cx="86272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 rot="5400000">
            <a:off x="2290200" y="-105338"/>
            <a:ext cx="4830301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86163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2760453" y="320675"/>
            <a:ext cx="85933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type="title"/>
          </p:nvPr>
        </p:nvSpPr>
        <p:spPr>
          <a:xfrm>
            <a:off x="838201" y="365125"/>
            <a:ext cx="85904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>
            <p:ph type="title"/>
          </p:nvPr>
        </p:nvSpPr>
        <p:spPr>
          <a:xfrm>
            <a:off x="2734574" y="363537"/>
            <a:ext cx="86192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/>
          <p:nvPr>
            <p:ph type="title"/>
          </p:nvPr>
        </p:nvSpPr>
        <p:spPr>
          <a:xfrm>
            <a:off x="838200" y="365125"/>
            <a:ext cx="87962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>
            <p:ph type="title"/>
          </p:nvPr>
        </p:nvSpPr>
        <p:spPr>
          <a:xfrm>
            <a:off x="2701636" y="365125"/>
            <a:ext cx="865375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>
            <p:ph type="title"/>
          </p:nvPr>
        </p:nvSpPr>
        <p:spPr>
          <a:xfrm>
            <a:off x="838200" y="365125"/>
            <a:ext cx="867987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0" i="0" sz="4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degreeaudit@ramapo.edu" TargetMode="External"/><Relationship Id="rId4" Type="http://schemas.openxmlformats.org/officeDocument/2006/relationships/hyperlink" Target="mailto:grad@ramapo.edu" TargetMode="External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ctrTitle"/>
          </p:nvPr>
        </p:nvSpPr>
        <p:spPr>
          <a:xfrm>
            <a:off x="827314" y="1371600"/>
            <a:ext cx="8588829" cy="2885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US"/>
              <a:t>DegreeWorks Update </a:t>
            </a:r>
            <a:endParaRPr/>
          </a:p>
        </p:txBody>
      </p:sp>
      <p:sp>
        <p:nvSpPr>
          <p:cNvPr id="117" name="Google Shape;117;p16"/>
          <p:cNvSpPr txBox="1"/>
          <p:nvPr>
            <p:ph idx="1" type="subTitle"/>
          </p:nvPr>
        </p:nvSpPr>
        <p:spPr>
          <a:xfrm>
            <a:off x="838200" y="4550230"/>
            <a:ext cx="7772400" cy="1513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Office of the Registrar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838200" y="365125"/>
            <a:ext cx="8796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DegreeWorks Transition</a:t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299450" y="1690825"/>
            <a:ext cx="8300700" cy="44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DegreeWorks - for </a:t>
            </a:r>
            <a:r>
              <a:rPr b="1" i="1" lang="en-US" sz="2400" u="sng"/>
              <a:t>all </a:t>
            </a:r>
            <a:r>
              <a:rPr lang="en-US" sz="2400"/>
              <a:t>continuing students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As of March 2026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All audit adjustments currently in UA are in the process of being moved to DW.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U.Achieve - for students graduating Spring 2026 and Summer 2026 </a:t>
            </a:r>
            <a:r>
              <a:rPr lang="en-US" sz="2400"/>
              <a:t>graduates</a:t>
            </a:r>
            <a:r>
              <a:rPr lang="en-US" sz="2400"/>
              <a:t>.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Only r</a:t>
            </a:r>
            <a:r>
              <a:rPr lang="en-US"/>
              <a:t>egistrar and unit staff will have access to a</a:t>
            </a:r>
            <a:r>
              <a:rPr lang="en-US"/>
              <a:t>udits</a:t>
            </a:r>
            <a:r>
              <a:rPr lang="en-US"/>
              <a:t> starting September 2026</a:t>
            </a:r>
            <a:endParaRPr/>
          </a:p>
        </p:txBody>
      </p:sp>
      <p:pic>
        <p:nvPicPr>
          <p:cNvPr descr="Retirement plan word concepts banner (Provided by Getty Images)" id="124" name="Google Shape;124;p17" title="Retirement Plan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0775" y="2957400"/>
            <a:ext cx="1942651" cy="160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2701636" y="365125"/>
            <a:ext cx="865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Key Differences: U.Achieve vs. DegreeWorks</a:t>
            </a:r>
            <a:endParaRPr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U. Achieve	</a:t>
            </a:r>
            <a:endParaRPr/>
          </a:p>
        </p:txBody>
      </p:sp>
      <p:sp>
        <p:nvSpPr>
          <p:cNvPr id="131" name="Google Shape;131;p18"/>
          <p:cNvSpPr txBox="1"/>
          <p:nvPr>
            <p:ph idx="2" type="body"/>
          </p:nvPr>
        </p:nvSpPr>
        <p:spPr>
          <a:xfrm>
            <a:off x="839800" y="2181575"/>
            <a:ext cx="5157900" cy="440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600"/>
              <a:t>Programs are built based on the </a:t>
            </a:r>
            <a:r>
              <a:rPr b="1" lang="en-US" sz="2600"/>
              <a:t>number of courses</a:t>
            </a:r>
            <a:endParaRPr b="1" sz="2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600"/>
              <a:t>No Program Sharing Rules</a:t>
            </a:r>
            <a:endParaRPr sz="2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600"/>
              <a:t>Transfer Courses not easy to identify</a:t>
            </a:r>
            <a:endParaRPr sz="2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600"/>
              <a:t>Exceptions are tough to process </a:t>
            </a:r>
            <a:endParaRPr sz="2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600"/>
              <a:t>No advisor listed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Degree Works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 txBox="1"/>
          <p:nvPr>
            <p:ph idx="4" type="body"/>
          </p:nvPr>
        </p:nvSpPr>
        <p:spPr>
          <a:xfrm>
            <a:off x="6172200" y="2181575"/>
            <a:ext cx="5183100" cy="440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1627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465"/>
              <a:buChar char="•"/>
            </a:pPr>
            <a:r>
              <a:rPr lang="en-US" sz="2390"/>
              <a:t>Programs are built based on </a:t>
            </a:r>
            <a:r>
              <a:rPr b="1" lang="en-US" sz="2390"/>
              <a:t>number of credits.</a:t>
            </a:r>
            <a:endParaRPr b="1" sz="2390"/>
          </a:p>
          <a:p>
            <a:pPr indent="-3216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Char char="•"/>
            </a:pPr>
            <a:r>
              <a:rPr lang="en-US" sz="2390"/>
              <a:t>Sharings Rules are built into all programs</a:t>
            </a:r>
            <a:endParaRPr sz="2390"/>
          </a:p>
          <a:p>
            <a:pPr indent="-3216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Char char="•"/>
            </a:pPr>
            <a:r>
              <a:rPr lang="en-US" sz="2390"/>
              <a:t>Transfer </a:t>
            </a:r>
            <a:r>
              <a:rPr lang="en-US" sz="2390"/>
              <a:t>Courses</a:t>
            </a:r>
            <a:r>
              <a:rPr lang="en-US" sz="2390"/>
              <a:t> now list the previous institution on the audit</a:t>
            </a:r>
            <a:endParaRPr sz="2390"/>
          </a:p>
          <a:p>
            <a:pPr indent="-3216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Char char="•"/>
            </a:pPr>
            <a:r>
              <a:rPr lang="en-US" sz="2390"/>
              <a:t>Exceptions are easily processed and identifiable in a separate block</a:t>
            </a:r>
            <a:endParaRPr sz="2390"/>
          </a:p>
          <a:p>
            <a:pPr indent="-3216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65"/>
              <a:buChar char="•"/>
            </a:pPr>
            <a:r>
              <a:rPr lang="en-US" sz="2390"/>
              <a:t>Lists all advisors on the </a:t>
            </a:r>
            <a:r>
              <a:rPr lang="en-US" sz="2390"/>
              <a:t>student</a:t>
            </a:r>
            <a:r>
              <a:rPr lang="en-US" sz="2390"/>
              <a:t> record</a:t>
            </a:r>
            <a:endParaRPr sz="239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838201" y="365125"/>
            <a:ext cx="85905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Faculty DegreeWorks Training Sessions</a:t>
            </a:r>
            <a:endParaRPr/>
          </a:p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838200" y="1825625"/>
            <a:ext cx="10515600" cy="370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-Wed, 2/25 @ 3:15p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-Fri, 2/27 @ 11:45a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-Mon, 3/2 @ 8:30a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-Tues, 3/3 @ 1:30p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Note: all sessions will be held in the IDC.  We expect to add 2-3 virtual sessions as well.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*Units will be trained on exceptions on Spring Break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2760453" y="320675"/>
            <a:ext cx="8593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descr="email reg@ramapo.edu" id="145" name="Google Shape;145;p20"/>
          <p:cNvSpPr txBox="1"/>
          <p:nvPr>
            <p:ph idx="1" type="body"/>
          </p:nvPr>
        </p:nvSpPr>
        <p:spPr>
          <a:xfrm>
            <a:off x="838200" y="1825625"/>
            <a:ext cx="10515300" cy="334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DegreeWorks and Degree Audit Questions: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degreeaudit@ramapo.edu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Graduation Related Questions: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grad@ramapo.edu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aper cut Envelope icon isolated on blue background. Email message letter symbol. Paper art style. Vector Illustration (Provided by Getty Images)" id="146" name="Google Shape;14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2013" y="4710275"/>
            <a:ext cx="1687977" cy="1687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Ramapo Bold">
      <a:dk1>
        <a:srgbClr val="000000"/>
      </a:dk1>
      <a:lt1>
        <a:srgbClr val="FFFFFF"/>
      </a:lt1>
      <a:dk2>
        <a:srgbClr val="862633"/>
      </a:dk2>
      <a:lt2>
        <a:srgbClr val="FCFCFB"/>
      </a:lt2>
      <a:accent1>
        <a:srgbClr val="24282A"/>
      </a:accent1>
      <a:accent2>
        <a:srgbClr val="545658"/>
      </a:accent2>
      <a:accent3>
        <a:srgbClr val="D7D2CB"/>
      </a:accent3>
      <a:accent4>
        <a:srgbClr val="EAE9E5"/>
      </a:accent4>
      <a:accent5>
        <a:srgbClr val="CBA051"/>
      </a:accent5>
      <a:accent6>
        <a:srgbClr val="D50032"/>
      </a:accent6>
      <a:hlink>
        <a:srgbClr val="862633"/>
      </a:hlink>
      <a:folHlink>
        <a:srgbClr val="DAC09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