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Garamond"/>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842202E-8037-467F-AF9A-159F2D350918}">
  <a:tblStyle styleId="{C842202E-8037-467F-AF9A-159F2D350918}" styleName="Table_0">
    <a:wholeTbl>
      <a:tcTxStyle>
        <a:font>
          <a:latin typeface="Arial"/>
          <a:ea typeface="Arial"/>
          <a:cs typeface="Arial"/>
        </a:font>
        <a:srgbClr val="000000"/>
      </a:tcTxStyle>
      <a:tcStyle>
        <a:tcBdr>
          <a:left>
            <a:ln cap="flat" cmpd="sng" w="6350">
              <a:solidFill>
                <a:srgbClr val="000000"/>
              </a:solidFill>
              <a:prstDash val="solid"/>
              <a:round/>
              <a:headEnd len="sm" w="sm" type="none"/>
              <a:tailEnd len="sm" w="sm" type="none"/>
            </a:ln>
          </a:left>
          <a:right>
            <a:ln cap="flat" cmpd="sng" w="6350">
              <a:solidFill>
                <a:srgbClr val="000000"/>
              </a:solidFill>
              <a:prstDash val="solid"/>
              <a:round/>
              <a:headEnd len="sm" w="sm" type="none"/>
              <a:tailEnd len="sm" w="sm" type="none"/>
            </a:ln>
          </a:right>
          <a:top>
            <a:ln cap="flat" cmpd="sng" w="6350">
              <a:solidFill>
                <a:srgbClr val="000000"/>
              </a:solidFill>
              <a:prstDash val="solid"/>
              <a:round/>
              <a:headEnd len="sm" w="sm" type="none"/>
              <a:tailEnd len="sm" w="sm" type="none"/>
            </a:ln>
          </a:top>
          <a:bottom>
            <a:ln cap="flat" cmpd="sng" w="6350">
              <a:solidFill>
                <a:srgbClr val="000000"/>
              </a:solidFill>
              <a:prstDash val="solid"/>
              <a:round/>
              <a:headEnd len="sm" w="sm" type="none"/>
              <a:tailEnd len="sm" w="sm" type="none"/>
            </a:ln>
          </a:bottom>
          <a:insideH>
            <a:ln cap="flat" cmpd="sng" w="6350">
              <a:solidFill>
                <a:srgbClr val="000000"/>
              </a:solidFill>
              <a:prstDash val="solid"/>
              <a:round/>
              <a:headEnd len="sm" w="sm" type="none"/>
              <a:tailEnd len="sm" w="sm" type="none"/>
            </a:ln>
          </a:insideH>
          <a:insideV>
            <a:ln cap="flat" cmpd="sng" w="635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Garamond-bold.fntdata"/><Relationship Id="rId16" Type="http://schemas.openxmlformats.org/officeDocument/2006/relationships/font" Target="fonts/Garamond-regular.fntdata"/><Relationship Id="rId5" Type="http://schemas.openxmlformats.org/officeDocument/2006/relationships/slideMaster" Target="slideMasters/slideMaster1.xml"/><Relationship Id="rId19" Type="http://schemas.openxmlformats.org/officeDocument/2006/relationships/font" Target="fonts/Garamond-boldItalic.fntdata"/><Relationship Id="rId6" Type="http://schemas.openxmlformats.org/officeDocument/2006/relationships/notesMaster" Target="notesMasters/notesMaster1.xml"/><Relationship Id="rId18" Type="http://schemas.openxmlformats.org/officeDocument/2006/relationships/font" Target="fonts/Garamond-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af12da053c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af12da053c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af12da053c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af12da053c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af12da053c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af12da053c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af12da053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af12da053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af12da053c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af12da053c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af12da053c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af12da053c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af12da053c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3af12da053c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9195c0be76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9195c0be76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0" name="Shape 50"/>
        <p:cNvGrpSpPr/>
        <p:nvPr/>
      </p:nvGrpSpPr>
      <p:grpSpPr>
        <a:xfrm>
          <a:off x="0" y="0"/>
          <a:ext cx="0" cy="0"/>
          <a:chOff x="0" y="0"/>
          <a:chExt cx="0" cy="0"/>
        </a:xfrm>
      </p:grpSpPr>
      <p:sp>
        <p:nvSpPr>
          <p:cNvPr id="51" name="Google Shape;51;p13"/>
          <p:cNvSpPr txBox="1"/>
          <p:nvPr>
            <p:ph type="title"/>
          </p:nvPr>
        </p:nvSpPr>
        <p:spPr>
          <a:xfrm>
            <a:off x="629841" y="342900"/>
            <a:ext cx="2949300" cy="12003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52" name="Google Shape;52;p13"/>
          <p:cNvSpPr txBox="1"/>
          <p:nvPr>
            <p:ph idx="1" type="body"/>
          </p:nvPr>
        </p:nvSpPr>
        <p:spPr>
          <a:xfrm>
            <a:off x="3887391" y="740569"/>
            <a:ext cx="4629300" cy="3655200"/>
          </a:xfrm>
          <a:prstGeom prst="rect">
            <a:avLst/>
          </a:prstGeom>
          <a:noFill/>
          <a:ln>
            <a:noFill/>
          </a:ln>
        </p:spPr>
        <p:txBody>
          <a:bodyPr anchorCtr="0" anchor="t" bIns="34275" lIns="68575" spcFirstLastPara="1" rIns="68575" wrap="square" tIns="34275">
            <a:normAutofit/>
          </a:bodyPr>
          <a:lstStyle>
            <a:lvl1pPr indent="-381000" lvl="0" marL="457200" algn="l">
              <a:lnSpc>
                <a:spcPct val="90000"/>
              </a:lnSpc>
              <a:spcBef>
                <a:spcPts val="800"/>
              </a:spcBef>
              <a:spcAft>
                <a:spcPts val="0"/>
              </a:spcAft>
              <a:buClr>
                <a:schemeClr val="dk1"/>
              </a:buClr>
              <a:buSzPts val="2400"/>
              <a:buChar char="●"/>
              <a:defRPr sz="2400"/>
            </a:lvl1pPr>
            <a:lvl2pPr indent="-361950" lvl="1" marL="914400" algn="l">
              <a:lnSpc>
                <a:spcPct val="90000"/>
              </a:lnSpc>
              <a:spcBef>
                <a:spcPts val="1200"/>
              </a:spcBef>
              <a:spcAft>
                <a:spcPts val="0"/>
              </a:spcAft>
              <a:buClr>
                <a:schemeClr val="dk1"/>
              </a:buClr>
              <a:buSzPts val="2100"/>
              <a:buChar char="○"/>
              <a:defRPr sz="2100"/>
            </a:lvl2pPr>
            <a:lvl3pPr indent="-342900" lvl="2" marL="1371600" algn="l">
              <a:lnSpc>
                <a:spcPct val="90000"/>
              </a:lnSpc>
              <a:spcBef>
                <a:spcPts val="1200"/>
              </a:spcBef>
              <a:spcAft>
                <a:spcPts val="0"/>
              </a:spcAft>
              <a:buClr>
                <a:schemeClr val="dk1"/>
              </a:buClr>
              <a:buSzPts val="1800"/>
              <a:buChar char="■"/>
              <a:defRPr sz="1800"/>
            </a:lvl3pPr>
            <a:lvl4pPr indent="-323850" lvl="3" marL="1828800" algn="l">
              <a:lnSpc>
                <a:spcPct val="90000"/>
              </a:lnSpc>
              <a:spcBef>
                <a:spcPts val="1200"/>
              </a:spcBef>
              <a:spcAft>
                <a:spcPts val="0"/>
              </a:spcAft>
              <a:buClr>
                <a:schemeClr val="dk1"/>
              </a:buClr>
              <a:buSzPts val="1500"/>
              <a:buChar char="●"/>
              <a:defRPr sz="1500"/>
            </a:lvl4pPr>
            <a:lvl5pPr indent="-323850" lvl="4" marL="2286000" algn="l">
              <a:lnSpc>
                <a:spcPct val="90000"/>
              </a:lnSpc>
              <a:spcBef>
                <a:spcPts val="1200"/>
              </a:spcBef>
              <a:spcAft>
                <a:spcPts val="0"/>
              </a:spcAft>
              <a:buClr>
                <a:schemeClr val="dk1"/>
              </a:buClr>
              <a:buSzPts val="1500"/>
              <a:buChar char="○"/>
              <a:defRPr sz="1500"/>
            </a:lvl5pPr>
            <a:lvl6pPr indent="-323850" lvl="5" marL="2743200" algn="l">
              <a:lnSpc>
                <a:spcPct val="90000"/>
              </a:lnSpc>
              <a:spcBef>
                <a:spcPts val="1200"/>
              </a:spcBef>
              <a:spcAft>
                <a:spcPts val="0"/>
              </a:spcAft>
              <a:buClr>
                <a:schemeClr val="dk1"/>
              </a:buClr>
              <a:buSzPts val="1500"/>
              <a:buChar char="■"/>
              <a:defRPr sz="1500"/>
            </a:lvl6pPr>
            <a:lvl7pPr indent="-323850" lvl="6" marL="3200400" algn="l">
              <a:lnSpc>
                <a:spcPct val="90000"/>
              </a:lnSpc>
              <a:spcBef>
                <a:spcPts val="1200"/>
              </a:spcBef>
              <a:spcAft>
                <a:spcPts val="0"/>
              </a:spcAft>
              <a:buClr>
                <a:schemeClr val="dk1"/>
              </a:buClr>
              <a:buSzPts val="1500"/>
              <a:buChar char="●"/>
              <a:defRPr sz="1500"/>
            </a:lvl7pPr>
            <a:lvl8pPr indent="-323850" lvl="7" marL="3657600" algn="l">
              <a:lnSpc>
                <a:spcPct val="90000"/>
              </a:lnSpc>
              <a:spcBef>
                <a:spcPts val="1200"/>
              </a:spcBef>
              <a:spcAft>
                <a:spcPts val="0"/>
              </a:spcAft>
              <a:buClr>
                <a:schemeClr val="dk1"/>
              </a:buClr>
              <a:buSzPts val="1500"/>
              <a:buChar char="○"/>
              <a:defRPr sz="1500"/>
            </a:lvl8pPr>
            <a:lvl9pPr indent="-323850" lvl="8" marL="4114800" algn="l">
              <a:lnSpc>
                <a:spcPct val="90000"/>
              </a:lnSpc>
              <a:spcBef>
                <a:spcPts val="1200"/>
              </a:spcBef>
              <a:spcAft>
                <a:spcPts val="1200"/>
              </a:spcAft>
              <a:buClr>
                <a:schemeClr val="dk1"/>
              </a:buClr>
              <a:buSzPts val="1500"/>
              <a:buChar char="■"/>
              <a:defRPr sz="1500"/>
            </a:lvl9pPr>
          </a:lstStyle>
          <a:p/>
        </p:txBody>
      </p:sp>
      <p:sp>
        <p:nvSpPr>
          <p:cNvPr id="53" name="Google Shape;53;p13"/>
          <p:cNvSpPr txBox="1"/>
          <p:nvPr>
            <p:ph idx="2" type="body"/>
          </p:nvPr>
        </p:nvSpPr>
        <p:spPr>
          <a:xfrm>
            <a:off x="629841" y="1543050"/>
            <a:ext cx="2949300" cy="28587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1200"/>
              </a:spcBef>
              <a:spcAft>
                <a:spcPts val="0"/>
              </a:spcAft>
              <a:buClr>
                <a:schemeClr val="dk1"/>
              </a:buClr>
              <a:buSzPts val="1100"/>
              <a:buNone/>
              <a:defRPr sz="1100"/>
            </a:lvl2pPr>
            <a:lvl3pPr indent="-228600" lvl="2" marL="1371600" algn="l">
              <a:lnSpc>
                <a:spcPct val="90000"/>
              </a:lnSpc>
              <a:spcBef>
                <a:spcPts val="1200"/>
              </a:spcBef>
              <a:spcAft>
                <a:spcPts val="0"/>
              </a:spcAft>
              <a:buClr>
                <a:schemeClr val="dk1"/>
              </a:buClr>
              <a:buSzPts val="900"/>
              <a:buNone/>
              <a:defRPr sz="900"/>
            </a:lvl3pPr>
            <a:lvl4pPr indent="-228600" lvl="3" marL="1828800" algn="l">
              <a:lnSpc>
                <a:spcPct val="90000"/>
              </a:lnSpc>
              <a:spcBef>
                <a:spcPts val="1200"/>
              </a:spcBef>
              <a:spcAft>
                <a:spcPts val="0"/>
              </a:spcAft>
              <a:buClr>
                <a:schemeClr val="dk1"/>
              </a:buClr>
              <a:buSzPts val="800"/>
              <a:buNone/>
              <a:defRPr sz="800"/>
            </a:lvl4pPr>
            <a:lvl5pPr indent="-228600" lvl="4" marL="2286000" algn="l">
              <a:lnSpc>
                <a:spcPct val="90000"/>
              </a:lnSpc>
              <a:spcBef>
                <a:spcPts val="1200"/>
              </a:spcBef>
              <a:spcAft>
                <a:spcPts val="0"/>
              </a:spcAft>
              <a:buClr>
                <a:schemeClr val="dk1"/>
              </a:buClr>
              <a:buSzPts val="800"/>
              <a:buNone/>
              <a:defRPr sz="800"/>
            </a:lvl5pPr>
            <a:lvl6pPr indent="-228600" lvl="5" marL="2743200" algn="l">
              <a:lnSpc>
                <a:spcPct val="90000"/>
              </a:lnSpc>
              <a:spcBef>
                <a:spcPts val="1200"/>
              </a:spcBef>
              <a:spcAft>
                <a:spcPts val="0"/>
              </a:spcAft>
              <a:buClr>
                <a:schemeClr val="dk1"/>
              </a:buClr>
              <a:buSzPts val="800"/>
              <a:buNone/>
              <a:defRPr sz="800"/>
            </a:lvl6pPr>
            <a:lvl7pPr indent="-228600" lvl="6" marL="3200400" algn="l">
              <a:lnSpc>
                <a:spcPct val="90000"/>
              </a:lnSpc>
              <a:spcBef>
                <a:spcPts val="1200"/>
              </a:spcBef>
              <a:spcAft>
                <a:spcPts val="0"/>
              </a:spcAft>
              <a:buClr>
                <a:schemeClr val="dk1"/>
              </a:buClr>
              <a:buSzPts val="800"/>
              <a:buNone/>
              <a:defRPr sz="800"/>
            </a:lvl7pPr>
            <a:lvl8pPr indent="-228600" lvl="7" marL="3657600" algn="l">
              <a:lnSpc>
                <a:spcPct val="90000"/>
              </a:lnSpc>
              <a:spcBef>
                <a:spcPts val="1200"/>
              </a:spcBef>
              <a:spcAft>
                <a:spcPts val="0"/>
              </a:spcAft>
              <a:buClr>
                <a:schemeClr val="dk1"/>
              </a:buClr>
              <a:buSzPts val="800"/>
              <a:buNone/>
              <a:defRPr sz="800"/>
            </a:lvl8pPr>
            <a:lvl9pPr indent="-228600" lvl="8" marL="4114800" algn="l">
              <a:lnSpc>
                <a:spcPct val="90000"/>
              </a:lnSpc>
              <a:spcBef>
                <a:spcPts val="1200"/>
              </a:spcBef>
              <a:spcAft>
                <a:spcPts val="1200"/>
              </a:spcAft>
              <a:buClr>
                <a:schemeClr val="dk1"/>
              </a:buClr>
              <a:buSzPts val="800"/>
              <a:buNone/>
              <a:defRPr sz="800"/>
            </a:lvl9pPr>
          </a:lstStyle>
          <a:p/>
        </p:txBody>
      </p:sp>
      <p:sp>
        <p:nvSpPr>
          <p:cNvPr id="54" name="Google Shape;54;p13"/>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3"/>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3"/>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Draft GE Proposal </a:t>
            </a:r>
            <a:endParaRPr/>
          </a:p>
        </p:txBody>
      </p:sp>
      <p:sp>
        <p:nvSpPr>
          <p:cNvPr id="62" name="Google Shape;62;p14"/>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December 10, 2025</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68238" y="190500"/>
            <a:ext cx="2467200" cy="798600"/>
          </a:xfrm>
          <a:prstGeom prst="rect">
            <a:avLst/>
          </a:prstGeom>
        </p:spPr>
        <p:txBody>
          <a:bodyPr anchorCtr="0" anchor="b" bIns="34275" lIns="68575" spcFirstLastPara="1" rIns="68575" wrap="square" tIns="34275">
            <a:normAutofit/>
          </a:bodyPr>
          <a:lstStyle/>
          <a:p>
            <a:pPr indent="0" lvl="0" marL="0" rtl="0" algn="l">
              <a:spcBef>
                <a:spcPts val="0"/>
              </a:spcBef>
              <a:spcAft>
                <a:spcPts val="0"/>
              </a:spcAft>
              <a:buNone/>
            </a:pPr>
            <a:r>
              <a:rPr b="1" lang="en" sz="2000">
                <a:latin typeface="Garamond"/>
                <a:ea typeface="Garamond"/>
                <a:cs typeface="Garamond"/>
                <a:sym typeface="Garamond"/>
              </a:rPr>
              <a:t>GE Revision:</a:t>
            </a:r>
            <a:endParaRPr b="1" sz="2000">
              <a:latin typeface="Garamond"/>
              <a:ea typeface="Garamond"/>
              <a:cs typeface="Garamond"/>
              <a:sym typeface="Garamond"/>
            </a:endParaRPr>
          </a:p>
          <a:p>
            <a:pPr indent="0" lvl="0" marL="0" rtl="0" algn="l">
              <a:spcBef>
                <a:spcPts val="0"/>
              </a:spcBef>
              <a:spcAft>
                <a:spcPts val="0"/>
              </a:spcAft>
              <a:buNone/>
            </a:pPr>
            <a:r>
              <a:rPr b="1" lang="en" sz="2000">
                <a:latin typeface="Garamond"/>
                <a:ea typeface="Garamond"/>
                <a:cs typeface="Garamond"/>
                <a:sym typeface="Garamond"/>
              </a:rPr>
              <a:t>Charge to GECCo</a:t>
            </a:r>
            <a:endParaRPr b="1" sz="2000">
              <a:latin typeface="Garamond"/>
              <a:ea typeface="Garamond"/>
              <a:cs typeface="Garamond"/>
              <a:sym typeface="Garamond"/>
            </a:endParaRPr>
          </a:p>
        </p:txBody>
      </p:sp>
      <p:sp>
        <p:nvSpPr>
          <p:cNvPr id="68" name="Google Shape;68;p15"/>
          <p:cNvSpPr txBox="1"/>
          <p:nvPr>
            <p:ph idx="1" type="body"/>
          </p:nvPr>
        </p:nvSpPr>
        <p:spPr>
          <a:xfrm>
            <a:off x="2473075" y="190500"/>
            <a:ext cx="6435900" cy="4669800"/>
          </a:xfrm>
          <a:prstGeom prst="rect">
            <a:avLst/>
          </a:prstGeom>
        </p:spPr>
        <p:txBody>
          <a:bodyPr anchorCtr="0" anchor="t" bIns="34275" lIns="68575" spcFirstLastPara="1" rIns="68575" wrap="square" tIns="34275">
            <a:noAutofit/>
          </a:bodyPr>
          <a:lstStyle/>
          <a:p>
            <a:pPr indent="0" lvl="0" marL="0" rtl="0" algn="just">
              <a:lnSpc>
                <a:spcPct val="150000"/>
              </a:lnSpc>
              <a:spcBef>
                <a:spcPts val="800"/>
              </a:spcBef>
              <a:spcAft>
                <a:spcPts val="0"/>
              </a:spcAft>
              <a:buNone/>
            </a:pPr>
            <a:r>
              <a:rPr lang="en" sz="1200">
                <a:solidFill>
                  <a:schemeClr val="dk1"/>
                </a:solidFill>
              </a:rPr>
              <a:t>The General Education Program is at the heart of Ramapo’s fulfillment of its mission as a public liberal arts college. It provides our students with a breadth of essential knowledge and the opportunity to explore values, broaden perspectives and develop the whole person. Students gain crucial critical thinking and communication skills that will serve as a foundation for their successful completion of the curriculum at large. Moreover, the General Education curriculum must remain relevant, responsive, and reflective of the dynamic needs of our students and the evolving demands of the world they will serve.</a:t>
            </a:r>
            <a:endParaRPr sz="1200">
              <a:solidFill>
                <a:schemeClr val="dk1"/>
              </a:solidFill>
            </a:endParaRPr>
          </a:p>
          <a:p>
            <a:pPr indent="0" lvl="0" marL="0" rtl="0" algn="just">
              <a:lnSpc>
                <a:spcPct val="150000"/>
              </a:lnSpc>
              <a:spcBef>
                <a:spcPts val="1200"/>
              </a:spcBef>
              <a:spcAft>
                <a:spcPts val="1200"/>
              </a:spcAft>
              <a:buNone/>
            </a:pPr>
            <a:r>
              <a:rPr lang="en" sz="1200">
                <a:solidFill>
                  <a:schemeClr val="dk1"/>
                </a:solidFill>
              </a:rPr>
              <a:t>Therefore, Faculty Assembly and the Provost’s Office formally charge the General Education Curriculum Committee (GECCo) with the task of leading and coordinating a comprehensive review and revision of our General Education Program, with a target date of full implementation of the revised program in Fall 2027. By charging GECCo to lead the revision process, we seek to leverage our existing governance structure, as well as the experience and expertise that reside with the committee. However, faculty voice and robust community engagement will be essential and fully supported by FA and the Provost’s Office, at all stages of the revision process.</a:t>
            </a:r>
            <a:endParaRPr sz="1200">
              <a:solidFill>
                <a:schemeClr val="dk1"/>
              </a:solidFill>
            </a:endParaRPr>
          </a:p>
        </p:txBody>
      </p:sp>
      <p:sp>
        <p:nvSpPr>
          <p:cNvPr id="69" name="Google Shape;69;p15"/>
          <p:cNvSpPr txBox="1"/>
          <p:nvPr/>
        </p:nvSpPr>
        <p:spPr>
          <a:xfrm>
            <a:off x="46950" y="2299550"/>
            <a:ext cx="2509800" cy="10158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0"/>
              </a:spcBef>
              <a:spcAft>
                <a:spcPts val="0"/>
              </a:spcAft>
              <a:buNone/>
            </a:pPr>
            <a:r>
              <a:rPr lang="en" sz="2000">
                <a:solidFill>
                  <a:schemeClr val="dk1"/>
                </a:solidFill>
                <a:latin typeface="Garamond"/>
                <a:ea typeface="Garamond"/>
                <a:cs typeface="Garamond"/>
                <a:sym typeface="Garamond"/>
              </a:rPr>
              <a:t>Motion was approved by FA </a:t>
            </a:r>
            <a:r>
              <a:rPr lang="en" sz="2000">
                <a:solidFill>
                  <a:schemeClr val="dk1"/>
                </a:solidFill>
                <a:latin typeface="Garamond"/>
                <a:ea typeface="Garamond"/>
                <a:cs typeface="Garamond"/>
                <a:sym typeface="Garamond"/>
              </a:rPr>
              <a:t>on</a:t>
            </a:r>
            <a:r>
              <a:rPr lang="en" sz="2000">
                <a:solidFill>
                  <a:schemeClr val="dk1"/>
                </a:solidFill>
                <a:latin typeface="Garamond"/>
                <a:ea typeface="Garamond"/>
                <a:cs typeface="Garamond"/>
                <a:sym typeface="Garamond"/>
              </a:rPr>
              <a:t> December 11, 2024</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Revision</a:t>
            </a:r>
            <a:r>
              <a:rPr lang="en"/>
              <a:t> Timeline</a:t>
            </a:r>
            <a:endParaRPr/>
          </a:p>
        </p:txBody>
      </p:sp>
      <p:sp>
        <p:nvSpPr>
          <p:cNvPr id="75" name="Google Shape;75;p16"/>
          <p:cNvSpPr txBox="1"/>
          <p:nvPr>
            <p:ph idx="2" type="body"/>
          </p:nvPr>
        </p:nvSpPr>
        <p:spPr>
          <a:xfrm>
            <a:off x="4939500" y="724075"/>
            <a:ext cx="4045200" cy="36951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b="1" lang="en" sz="1450">
                <a:solidFill>
                  <a:schemeClr val="dk1"/>
                </a:solidFill>
              </a:rPr>
              <a:t>Summer 2024:</a:t>
            </a:r>
            <a:r>
              <a:rPr lang="en" sz="1450">
                <a:solidFill>
                  <a:schemeClr val="dk1"/>
                </a:solidFill>
              </a:rPr>
              <a:t> GECCo retreat</a:t>
            </a:r>
            <a:endParaRPr sz="1450">
              <a:solidFill>
                <a:schemeClr val="dk1"/>
              </a:solidFill>
            </a:endParaRPr>
          </a:p>
          <a:p>
            <a:pPr indent="0" lvl="0" marL="0" rtl="0" algn="l">
              <a:lnSpc>
                <a:spcPct val="100000"/>
              </a:lnSpc>
              <a:spcBef>
                <a:spcPts val="0"/>
              </a:spcBef>
              <a:spcAft>
                <a:spcPts val="0"/>
              </a:spcAft>
              <a:buNone/>
            </a:pPr>
            <a:r>
              <a:t/>
            </a:r>
            <a:endParaRPr sz="1450">
              <a:solidFill>
                <a:schemeClr val="dk1"/>
              </a:solidFill>
            </a:endParaRPr>
          </a:p>
          <a:p>
            <a:pPr indent="0" lvl="0" marL="0" rtl="0" algn="l">
              <a:lnSpc>
                <a:spcPct val="100000"/>
              </a:lnSpc>
              <a:spcBef>
                <a:spcPts val="0"/>
              </a:spcBef>
              <a:spcAft>
                <a:spcPts val="0"/>
              </a:spcAft>
              <a:buNone/>
            </a:pPr>
            <a:r>
              <a:rPr b="1" lang="en" sz="1450">
                <a:solidFill>
                  <a:schemeClr val="dk1"/>
                </a:solidFill>
              </a:rPr>
              <a:t>Fall 2024: </a:t>
            </a:r>
            <a:r>
              <a:rPr lang="en" sz="1450">
                <a:solidFill>
                  <a:schemeClr val="dk1"/>
                </a:solidFill>
              </a:rPr>
              <a:t>GECCo charge approved</a:t>
            </a:r>
            <a:endParaRPr sz="1450">
              <a:solidFill>
                <a:schemeClr val="dk1"/>
              </a:solidFill>
            </a:endParaRPr>
          </a:p>
          <a:p>
            <a:pPr indent="0" lvl="0" marL="0" rtl="0" algn="l">
              <a:lnSpc>
                <a:spcPct val="100000"/>
              </a:lnSpc>
              <a:spcBef>
                <a:spcPts val="0"/>
              </a:spcBef>
              <a:spcAft>
                <a:spcPts val="0"/>
              </a:spcAft>
              <a:buNone/>
            </a:pPr>
            <a:r>
              <a:t/>
            </a:r>
            <a:endParaRPr sz="1450">
              <a:solidFill>
                <a:schemeClr val="dk1"/>
              </a:solidFill>
            </a:endParaRPr>
          </a:p>
          <a:p>
            <a:pPr indent="0" lvl="0" marL="0" rtl="0" algn="l">
              <a:lnSpc>
                <a:spcPct val="100000"/>
              </a:lnSpc>
              <a:spcBef>
                <a:spcPts val="0"/>
              </a:spcBef>
              <a:spcAft>
                <a:spcPts val="0"/>
              </a:spcAft>
              <a:buNone/>
            </a:pPr>
            <a:r>
              <a:rPr b="1" lang="en" sz="1450">
                <a:solidFill>
                  <a:schemeClr val="dk1"/>
                </a:solidFill>
              </a:rPr>
              <a:t>February 2025: </a:t>
            </a:r>
            <a:r>
              <a:rPr lang="en" sz="1450">
                <a:solidFill>
                  <a:schemeClr val="dk1"/>
                </a:solidFill>
              </a:rPr>
              <a:t>Faculty survey</a:t>
            </a:r>
            <a:endParaRPr sz="1450">
              <a:solidFill>
                <a:schemeClr val="dk1"/>
              </a:solidFill>
            </a:endParaRPr>
          </a:p>
          <a:p>
            <a:pPr indent="0" lvl="0" marL="0" rtl="0" algn="l">
              <a:lnSpc>
                <a:spcPct val="100000"/>
              </a:lnSpc>
              <a:spcBef>
                <a:spcPts val="0"/>
              </a:spcBef>
              <a:spcAft>
                <a:spcPts val="0"/>
              </a:spcAft>
              <a:buNone/>
            </a:pPr>
            <a:r>
              <a:t/>
            </a:r>
            <a:endParaRPr sz="1450">
              <a:solidFill>
                <a:schemeClr val="dk1"/>
              </a:solidFill>
            </a:endParaRPr>
          </a:p>
          <a:p>
            <a:pPr indent="0" lvl="0" marL="0" rtl="0" algn="l">
              <a:lnSpc>
                <a:spcPct val="100000"/>
              </a:lnSpc>
              <a:spcBef>
                <a:spcPts val="0"/>
              </a:spcBef>
              <a:spcAft>
                <a:spcPts val="0"/>
              </a:spcAft>
              <a:buNone/>
            </a:pPr>
            <a:r>
              <a:rPr b="1" lang="en" sz="1450">
                <a:solidFill>
                  <a:schemeClr val="dk1"/>
                </a:solidFill>
              </a:rPr>
              <a:t>Spring</a:t>
            </a:r>
            <a:r>
              <a:rPr b="1" lang="en" sz="1450">
                <a:solidFill>
                  <a:schemeClr val="dk1"/>
                </a:solidFill>
              </a:rPr>
              <a:t> 2025:</a:t>
            </a:r>
            <a:r>
              <a:rPr lang="en" sz="1450">
                <a:solidFill>
                  <a:schemeClr val="dk1"/>
                </a:solidFill>
              </a:rPr>
              <a:t> GECCo reps meet with </a:t>
            </a:r>
            <a:r>
              <a:rPr lang="en" sz="1450">
                <a:solidFill>
                  <a:schemeClr val="dk1"/>
                </a:solidFill>
              </a:rPr>
              <a:t>key </a:t>
            </a:r>
            <a:endParaRPr sz="1450">
              <a:solidFill>
                <a:schemeClr val="dk1"/>
              </a:solidFill>
            </a:endParaRPr>
          </a:p>
          <a:p>
            <a:pPr indent="457200" lvl="0" marL="0" rtl="0" algn="l">
              <a:lnSpc>
                <a:spcPct val="100000"/>
              </a:lnSpc>
              <a:spcBef>
                <a:spcPts val="0"/>
              </a:spcBef>
              <a:spcAft>
                <a:spcPts val="0"/>
              </a:spcAft>
              <a:buNone/>
            </a:pPr>
            <a:r>
              <a:rPr lang="en" sz="1450">
                <a:solidFill>
                  <a:schemeClr val="dk1"/>
                </a:solidFill>
              </a:rPr>
              <a:t>stakeholders on campus </a:t>
            </a:r>
            <a:endParaRPr sz="1450">
              <a:solidFill>
                <a:schemeClr val="dk1"/>
              </a:solidFill>
            </a:endParaRPr>
          </a:p>
          <a:p>
            <a:pPr indent="457200" lvl="0" marL="0" rtl="0" algn="l">
              <a:lnSpc>
                <a:spcPct val="100000"/>
              </a:lnSpc>
              <a:spcBef>
                <a:spcPts val="0"/>
              </a:spcBef>
              <a:spcAft>
                <a:spcPts val="0"/>
              </a:spcAft>
              <a:buNone/>
            </a:pPr>
            <a:r>
              <a:t/>
            </a:r>
            <a:endParaRPr sz="1450">
              <a:solidFill>
                <a:schemeClr val="dk1"/>
              </a:solidFill>
            </a:endParaRPr>
          </a:p>
          <a:p>
            <a:pPr indent="0" lvl="0" marL="0" rtl="0" algn="l">
              <a:lnSpc>
                <a:spcPct val="100000"/>
              </a:lnSpc>
              <a:spcBef>
                <a:spcPts val="0"/>
              </a:spcBef>
              <a:spcAft>
                <a:spcPts val="0"/>
              </a:spcAft>
              <a:buNone/>
            </a:pPr>
            <a:r>
              <a:rPr b="1" lang="en" sz="1450">
                <a:solidFill>
                  <a:schemeClr val="dk1"/>
                </a:solidFill>
              </a:rPr>
              <a:t>April 2025:</a:t>
            </a:r>
            <a:r>
              <a:rPr lang="en" sz="1450">
                <a:solidFill>
                  <a:schemeClr val="dk1"/>
                </a:solidFill>
              </a:rPr>
              <a:t> GE Faculty Forum</a:t>
            </a:r>
            <a:endParaRPr sz="1450">
              <a:solidFill>
                <a:schemeClr val="dk1"/>
              </a:solidFill>
            </a:endParaRPr>
          </a:p>
          <a:p>
            <a:pPr indent="0" lvl="0" marL="0" rtl="0" algn="l">
              <a:lnSpc>
                <a:spcPct val="100000"/>
              </a:lnSpc>
              <a:spcBef>
                <a:spcPts val="0"/>
              </a:spcBef>
              <a:spcAft>
                <a:spcPts val="0"/>
              </a:spcAft>
              <a:buNone/>
            </a:pPr>
            <a:r>
              <a:t/>
            </a:r>
            <a:endParaRPr sz="1450">
              <a:solidFill>
                <a:schemeClr val="dk1"/>
              </a:solidFill>
            </a:endParaRPr>
          </a:p>
          <a:p>
            <a:pPr indent="0" lvl="0" marL="0" rtl="0" algn="l">
              <a:lnSpc>
                <a:spcPct val="100000"/>
              </a:lnSpc>
              <a:spcBef>
                <a:spcPts val="0"/>
              </a:spcBef>
              <a:spcAft>
                <a:spcPts val="0"/>
              </a:spcAft>
              <a:buNone/>
            </a:pPr>
            <a:r>
              <a:rPr b="1" lang="en" sz="1450">
                <a:solidFill>
                  <a:schemeClr val="dk1"/>
                </a:solidFill>
              </a:rPr>
              <a:t>Summer 2025: </a:t>
            </a:r>
            <a:r>
              <a:rPr lang="en" sz="1450">
                <a:solidFill>
                  <a:schemeClr val="dk1"/>
                </a:solidFill>
              </a:rPr>
              <a:t>GECCo retreat; Two </a:t>
            </a:r>
            <a:endParaRPr sz="1450">
              <a:solidFill>
                <a:schemeClr val="dk1"/>
              </a:solidFill>
            </a:endParaRPr>
          </a:p>
          <a:p>
            <a:pPr indent="457200" lvl="0" marL="0" rtl="0" algn="l">
              <a:lnSpc>
                <a:spcPct val="100000"/>
              </a:lnSpc>
              <a:spcBef>
                <a:spcPts val="0"/>
              </a:spcBef>
              <a:spcAft>
                <a:spcPts val="0"/>
              </a:spcAft>
              <a:buNone/>
            </a:pPr>
            <a:r>
              <a:rPr lang="en" sz="1450">
                <a:solidFill>
                  <a:schemeClr val="dk1"/>
                </a:solidFill>
              </a:rPr>
              <a:t>subgroups develop draft GE plans </a:t>
            </a:r>
            <a:endParaRPr sz="1450">
              <a:solidFill>
                <a:schemeClr val="dk1"/>
              </a:solidFill>
            </a:endParaRPr>
          </a:p>
          <a:p>
            <a:pPr indent="457200" lvl="0" marL="0" rtl="0" algn="l">
              <a:lnSpc>
                <a:spcPct val="100000"/>
              </a:lnSpc>
              <a:spcBef>
                <a:spcPts val="0"/>
              </a:spcBef>
              <a:spcAft>
                <a:spcPts val="0"/>
              </a:spcAft>
              <a:buNone/>
            </a:pPr>
            <a:r>
              <a:t/>
            </a:r>
            <a:endParaRPr sz="1450">
              <a:solidFill>
                <a:schemeClr val="dk1"/>
              </a:solidFill>
            </a:endParaRPr>
          </a:p>
          <a:p>
            <a:pPr indent="0" lvl="0" marL="0" rtl="0" algn="l">
              <a:lnSpc>
                <a:spcPct val="100000"/>
              </a:lnSpc>
              <a:spcBef>
                <a:spcPts val="0"/>
              </a:spcBef>
              <a:spcAft>
                <a:spcPts val="0"/>
              </a:spcAft>
              <a:buNone/>
            </a:pPr>
            <a:r>
              <a:rPr b="1" lang="en" sz="1450">
                <a:solidFill>
                  <a:schemeClr val="dk1"/>
                </a:solidFill>
              </a:rPr>
              <a:t>Fall 2025:</a:t>
            </a:r>
            <a:r>
              <a:rPr lang="en" sz="1450">
                <a:solidFill>
                  <a:schemeClr val="dk1"/>
                </a:solidFill>
              </a:rPr>
              <a:t> GECCo created </a:t>
            </a:r>
            <a:r>
              <a:rPr lang="en" sz="1450">
                <a:solidFill>
                  <a:srgbClr val="222222"/>
                </a:solidFill>
              </a:rPr>
              <a:t>GE-revision </a:t>
            </a:r>
            <a:endParaRPr sz="1450">
              <a:solidFill>
                <a:srgbClr val="222222"/>
              </a:solidFill>
            </a:endParaRPr>
          </a:p>
          <a:p>
            <a:pPr indent="0" lvl="0" marL="457200" rtl="0" algn="l">
              <a:lnSpc>
                <a:spcPct val="100000"/>
              </a:lnSpc>
              <a:spcBef>
                <a:spcPts val="0"/>
              </a:spcBef>
              <a:spcAft>
                <a:spcPts val="0"/>
              </a:spcAft>
              <a:buNone/>
            </a:pPr>
            <a:r>
              <a:rPr lang="en" sz="1450">
                <a:solidFill>
                  <a:srgbClr val="222222"/>
                </a:solidFill>
              </a:rPr>
              <a:t>subgroup that met weekly to develop a GE framework. GECCo endorses sharing the draft with FA and </a:t>
            </a:r>
            <a:r>
              <a:rPr lang="en" sz="1450">
                <a:solidFill>
                  <a:srgbClr val="222222"/>
                </a:solidFill>
              </a:rPr>
              <a:t>stakeholders</a:t>
            </a:r>
            <a:endParaRPr sz="1450">
              <a:solidFill>
                <a:schemeClr val="dk1"/>
              </a:solidFill>
            </a:endParaRPr>
          </a:p>
          <a:p>
            <a:pPr indent="0" lvl="0" marL="0" rtl="0" algn="l">
              <a:lnSpc>
                <a:spcPct val="100000"/>
              </a:lnSpc>
              <a:spcBef>
                <a:spcPts val="0"/>
              </a:spcBef>
              <a:spcAft>
                <a:spcPts val="0"/>
              </a:spcAft>
              <a:buNone/>
            </a:pPr>
            <a:r>
              <a:t/>
            </a:r>
            <a:endParaRPr sz="1450">
              <a:solidFill>
                <a:schemeClr val="dk1"/>
              </a:solidFill>
            </a:endParaRPr>
          </a:p>
          <a:p>
            <a:pPr indent="0" lvl="0" marL="457200" rtl="0" algn="l">
              <a:lnSpc>
                <a:spcPct val="100000"/>
              </a:lnSpc>
              <a:spcBef>
                <a:spcPts val="0"/>
              </a:spcBef>
              <a:spcAft>
                <a:spcPts val="0"/>
              </a:spcAft>
              <a:buNone/>
            </a:pPr>
            <a:r>
              <a:rPr lang="en" sz="1450">
                <a:solidFill>
                  <a:schemeClr val="dk1"/>
                </a:solidFill>
              </a:rPr>
              <a:t>GECCo chair </a:t>
            </a:r>
            <a:r>
              <a:rPr lang="en" sz="1450">
                <a:solidFill>
                  <a:schemeClr val="dk1"/>
                </a:solidFill>
              </a:rPr>
              <a:t>provided</a:t>
            </a:r>
            <a:r>
              <a:rPr lang="en" sz="1450">
                <a:solidFill>
                  <a:schemeClr val="dk1"/>
                </a:solidFill>
              </a:rPr>
              <a:t> FA with regular updates </a:t>
            </a:r>
            <a:endParaRPr sz="145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265500" y="1233175"/>
            <a:ext cx="4045200" cy="14823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Revision Timeline &amp; Next Steps</a:t>
            </a:r>
            <a:endParaRPr/>
          </a:p>
        </p:txBody>
      </p:sp>
      <p:sp>
        <p:nvSpPr>
          <p:cNvPr id="81" name="Google Shape;81;p17"/>
          <p:cNvSpPr txBox="1"/>
          <p:nvPr>
            <p:ph idx="2" type="body"/>
          </p:nvPr>
        </p:nvSpPr>
        <p:spPr>
          <a:xfrm>
            <a:off x="4802925" y="119850"/>
            <a:ext cx="4246500" cy="4909200"/>
          </a:xfrm>
          <a:prstGeom prst="rect">
            <a:avLst/>
          </a:prstGeom>
        </p:spPr>
        <p:txBody>
          <a:bodyPr anchorCtr="0" anchor="ctr" bIns="91425" lIns="91425" spcFirstLastPara="1" rIns="91425" wrap="square" tIns="91425">
            <a:noAutofit/>
          </a:bodyPr>
          <a:lstStyle/>
          <a:p>
            <a:pPr indent="-323850" lvl="0" marL="457200" rtl="0" algn="l">
              <a:spcBef>
                <a:spcPts val="0"/>
              </a:spcBef>
              <a:spcAft>
                <a:spcPts val="0"/>
              </a:spcAft>
              <a:buClr>
                <a:schemeClr val="dk1"/>
              </a:buClr>
              <a:buSzPts val="1500"/>
              <a:buChar char="●"/>
            </a:pPr>
            <a:r>
              <a:rPr lang="en" sz="1500">
                <a:solidFill>
                  <a:srgbClr val="222222"/>
                </a:solidFill>
              </a:rPr>
              <a:t>December 2025 - </a:t>
            </a:r>
            <a:r>
              <a:rPr lang="en" sz="1500">
                <a:solidFill>
                  <a:srgbClr val="222222"/>
                </a:solidFill>
              </a:rPr>
              <a:t>Feedback form will be made available for faculty</a:t>
            </a:r>
            <a:r>
              <a:rPr lang="en" sz="1500">
                <a:solidFill>
                  <a:srgbClr val="222222"/>
                </a:solidFill>
              </a:rPr>
              <a:t> </a:t>
            </a:r>
            <a:endParaRPr sz="1500">
              <a:solidFill>
                <a:srgbClr val="222222"/>
              </a:solidFill>
            </a:endParaRPr>
          </a:p>
          <a:p>
            <a:pPr indent="0" lvl="0" marL="457200" rtl="0" algn="l">
              <a:spcBef>
                <a:spcPts val="0"/>
              </a:spcBef>
              <a:spcAft>
                <a:spcPts val="0"/>
              </a:spcAft>
              <a:buNone/>
            </a:pPr>
            <a:r>
              <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rgbClr val="222222"/>
                </a:solidFill>
              </a:rPr>
              <a:t>January &amp; February 2026 - GECCo weekday “office hours” (in person and virtual) to gather feedback. Times and dates TBA. </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rgbClr val="222222"/>
                </a:solidFill>
              </a:rPr>
              <a:t>1/28 &amp; 2/18 - Unit Council Feedback</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rgbClr val="222222"/>
                </a:solidFill>
              </a:rPr>
              <a:t>2/25 - GE Faculty Forum after FA</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rgbClr val="222222"/>
                </a:solidFill>
              </a:rPr>
              <a:t>3/11 - Faculty Development Day Session</a:t>
            </a:r>
            <a:endParaRPr sz="1500">
              <a:solidFill>
                <a:srgbClr val="222222"/>
              </a:solidFill>
            </a:endParaRPr>
          </a:p>
          <a:p>
            <a:pPr indent="0" lvl="0" marL="457200" rtl="0" algn="l">
              <a:spcBef>
                <a:spcPts val="0"/>
              </a:spcBef>
              <a:spcAft>
                <a:spcPts val="0"/>
              </a:spcAft>
              <a:buNone/>
            </a:pPr>
            <a:r>
              <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chemeClr val="dk1"/>
                </a:solidFill>
              </a:rPr>
              <a:t>January - March 2026 - Gather administration, staff, and student feedback</a:t>
            </a:r>
            <a:endParaRPr sz="1500">
              <a:solidFill>
                <a:schemeClr val="dk1"/>
              </a:solidFill>
            </a:endParaRPr>
          </a:p>
          <a:p>
            <a:pPr indent="0" lvl="0" marL="457200" rtl="0" algn="l">
              <a:spcBef>
                <a:spcPts val="0"/>
              </a:spcBef>
              <a:spcAft>
                <a:spcPts val="0"/>
              </a:spcAft>
              <a:buNone/>
            </a:pPr>
            <a:r>
              <a:t/>
            </a: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4/8 - Final proposal to FA for vote </a:t>
            </a:r>
            <a:endParaRPr sz="15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292250"/>
            <a:ext cx="8520600" cy="572700"/>
          </a:xfrm>
          <a:prstGeom prst="rect">
            <a:avLst/>
          </a:prstGeom>
        </p:spPr>
        <p:txBody>
          <a:bodyPr anchorCtr="0" anchor="t" bIns="91425" lIns="91425" spcFirstLastPara="1" rIns="91425" wrap="square" tIns="91425">
            <a:normAutofit/>
          </a:bodyPr>
          <a:lstStyle/>
          <a:p>
            <a:pPr indent="0" lvl="0" marL="0" rtl="0" algn="ctr">
              <a:lnSpc>
                <a:spcPct val="115000"/>
              </a:lnSpc>
              <a:spcBef>
                <a:spcPts val="0"/>
              </a:spcBef>
              <a:spcAft>
                <a:spcPts val="1200"/>
              </a:spcAft>
              <a:buClr>
                <a:schemeClr val="dk1"/>
              </a:buClr>
              <a:buSzPts val="1100"/>
              <a:buFont typeface="Arial"/>
              <a:buNone/>
            </a:pPr>
            <a:r>
              <a:rPr b="1" lang="en" sz="1800">
                <a:solidFill>
                  <a:srgbClr val="222222"/>
                </a:solidFill>
              </a:rPr>
              <a:t>GECCo’s Guiding Principles</a:t>
            </a:r>
            <a:endParaRPr sz="1800"/>
          </a:p>
        </p:txBody>
      </p:sp>
      <p:sp>
        <p:nvSpPr>
          <p:cNvPr id="87" name="Google Shape;87;p18"/>
          <p:cNvSpPr txBox="1"/>
          <p:nvPr>
            <p:ph idx="1" type="body"/>
          </p:nvPr>
        </p:nvSpPr>
        <p:spPr>
          <a:xfrm>
            <a:off x="311700" y="923025"/>
            <a:ext cx="8520600" cy="3645900"/>
          </a:xfrm>
          <a:prstGeom prst="rect">
            <a:avLst/>
          </a:prstGeom>
        </p:spPr>
        <p:txBody>
          <a:bodyPr anchorCtr="0" anchor="t" bIns="91425" lIns="91425" spcFirstLastPara="1" rIns="91425" wrap="square" tIns="91425">
            <a:noAutofit/>
          </a:bodyPr>
          <a:lstStyle/>
          <a:p>
            <a:pPr indent="-330200" lvl="0" marL="457200" rtl="0" algn="l">
              <a:lnSpc>
                <a:spcPct val="150000"/>
              </a:lnSpc>
              <a:spcBef>
                <a:spcPts val="0"/>
              </a:spcBef>
              <a:spcAft>
                <a:spcPts val="0"/>
              </a:spcAft>
              <a:buClr>
                <a:schemeClr val="dk1"/>
              </a:buClr>
              <a:buSzPts val="1600"/>
              <a:buChar char="●"/>
            </a:pPr>
            <a:r>
              <a:rPr lang="en" sz="1600">
                <a:solidFill>
                  <a:srgbClr val="222222"/>
                </a:solidFill>
              </a:rPr>
              <a:t>H</a:t>
            </a:r>
            <a:r>
              <a:rPr lang="en" sz="1600">
                <a:solidFill>
                  <a:srgbClr val="222222"/>
                </a:solidFill>
              </a:rPr>
              <a:t>aving a General Education program that:</a:t>
            </a:r>
            <a:endParaRPr sz="1600">
              <a:solidFill>
                <a:schemeClr val="dk1"/>
              </a:solidFill>
            </a:endParaRPr>
          </a:p>
          <a:p>
            <a:pPr indent="-330200" lvl="1" marL="914400" rtl="0" algn="l">
              <a:lnSpc>
                <a:spcPct val="150000"/>
              </a:lnSpc>
              <a:spcBef>
                <a:spcPts val="0"/>
              </a:spcBef>
              <a:spcAft>
                <a:spcPts val="0"/>
              </a:spcAft>
              <a:buClr>
                <a:schemeClr val="dk1"/>
              </a:buClr>
              <a:buSzPts val="1600"/>
              <a:buChar char="○"/>
            </a:pPr>
            <a:r>
              <a:rPr lang="en" sz="1600">
                <a:solidFill>
                  <a:schemeClr val="dk1"/>
                </a:solidFill>
              </a:rPr>
              <a:t>Reflects the RCNJ Mission Elements.</a:t>
            </a:r>
            <a:endParaRPr sz="1600">
              <a:solidFill>
                <a:schemeClr val="dk1"/>
              </a:solidFill>
            </a:endParaRPr>
          </a:p>
          <a:p>
            <a:pPr indent="-330200" lvl="1" marL="914400" rtl="0" algn="l">
              <a:lnSpc>
                <a:spcPct val="150000"/>
              </a:lnSpc>
              <a:spcBef>
                <a:spcPts val="0"/>
              </a:spcBef>
              <a:spcAft>
                <a:spcPts val="0"/>
              </a:spcAft>
              <a:buClr>
                <a:schemeClr val="dk1"/>
              </a:buClr>
              <a:buSzPts val="1600"/>
              <a:buChar char="○"/>
            </a:pPr>
            <a:r>
              <a:rPr lang="en" sz="1600">
                <a:solidFill>
                  <a:schemeClr val="dk1"/>
                </a:solidFill>
              </a:rPr>
              <a:t>Incorporates competencies that align with and strengthen RCNJ’s liberal arts mission. This provides students necessary knowledge and skills and opens the GE curriculum to more programs.</a:t>
            </a:r>
            <a:endParaRPr sz="1600">
              <a:solidFill>
                <a:schemeClr val="dk1"/>
              </a:solidFill>
            </a:endParaRPr>
          </a:p>
          <a:p>
            <a:pPr indent="-330200" lvl="1" marL="914400" rtl="0" algn="l">
              <a:lnSpc>
                <a:spcPct val="150000"/>
              </a:lnSpc>
              <a:spcBef>
                <a:spcPts val="0"/>
              </a:spcBef>
              <a:spcAft>
                <a:spcPts val="0"/>
              </a:spcAft>
              <a:buClr>
                <a:schemeClr val="dk1"/>
              </a:buClr>
              <a:buSzPts val="1600"/>
              <a:buChar char="○"/>
            </a:pPr>
            <a:r>
              <a:rPr lang="en" sz="1600">
                <a:solidFill>
                  <a:schemeClr val="dk1"/>
                </a:solidFill>
              </a:rPr>
              <a:t>It is viewed through the lens of students including four-year as well as transfers from county colleges and other institutions.</a:t>
            </a:r>
            <a:endParaRPr sz="1600">
              <a:solidFill>
                <a:schemeClr val="dk1"/>
              </a:solidFill>
            </a:endParaRPr>
          </a:p>
          <a:p>
            <a:pPr indent="-330200" lvl="1" marL="914400" rtl="0" algn="l">
              <a:lnSpc>
                <a:spcPct val="150000"/>
              </a:lnSpc>
              <a:spcBef>
                <a:spcPts val="0"/>
              </a:spcBef>
              <a:spcAft>
                <a:spcPts val="0"/>
              </a:spcAft>
              <a:buClr>
                <a:schemeClr val="dk1"/>
              </a:buClr>
              <a:buSzPts val="1600"/>
              <a:buChar char="○"/>
            </a:pPr>
            <a:r>
              <a:rPr lang="en" sz="1600">
                <a:solidFill>
                  <a:schemeClr val="dk1"/>
                </a:solidFill>
              </a:rPr>
              <a:t>Is inspirational, important and manageable to students, faculty and staff.</a:t>
            </a:r>
            <a:endParaRPr sz="1600">
              <a:solidFill>
                <a:schemeClr val="dk1"/>
              </a:solidFill>
            </a:endParaRPr>
          </a:p>
          <a:p>
            <a:pPr indent="-330200" lvl="1" marL="914400" rtl="0" algn="l">
              <a:lnSpc>
                <a:spcPct val="150000"/>
              </a:lnSpc>
              <a:spcBef>
                <a:spcPts val="0"/>
              </a:spcBef>
              <a:spcAft>
                <a:spcPts val="0"/>
              </a:spcAft>
              <a:buClr>
                <a:schemeClr val="dk1"/>
              </a:buClr>
              <a:buSzPts val="1600"/>
              <a:buChar char="○"/>
            </a:pPr>
            <a:r>
              <a:rPr lang="en" sz="1600">
                <a:solidFill>
                  <a:schemeClr val="dk1"/>
                </a:solidFill>
              </a:rPr>
              <a:t>Meets Middle States Commission on Higher Education’s (MSCHE) accreditation requirements.</a:t>
            </a: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Highlights </a:t>
            </a:r>
            <a:r>
              <a:rPr lang="en"/>
              <a:t>of </a:t>
            </a:r>
            <a:r>
              <a:rPr lang="en"/>
              <a:t>Proposed</a:t>
            </a:r>
            <a:r>
              <a:rPr lang="en"/>
              <a:t> GE Program</a:t>
            </a:r>
            <a:endParaRPr/>
          </a:p>
        </p:txBody>
      </p:sp>
      <p:sp>
        <p:nvSpPr>
          <p:cNvPr id="93" name="Google Shape;93;p19"/>
          <p:cNvSpPr txBox="1"/>
          <p:nvPr>
            <p:ph idx="1" type="body"/>
          </p:nvPr>
        </p:nvSpPr>
        <p:spPr>
          <a:xfrm>
            <a:off x="311700" y="1152475"/>
            <a:ext cx="8520600" cy="3615600"/>
          </a:xfrm>
          <a:prstGeom prst="rect">
            <a:avLst/>
          </a:prstGeom>
        </p:spPr>
        <p:txBody>
          <a:bodyPr anchorCtr="0" anchor="t" bIns="91425" lIns="91425" spcFirstLastPara="1" rIns="91425" wrap="square" tIns="91425">
            <a:normAutofit lnSpcReduction="20000"/>
          </a:bodyPr>
          <a:lstStyle/>
          <a:p>
            <a:pPr indent="-330200" lvl="0" marL="457200" rtl="0" algn="l">
              <a:lnSpc>
                <a:spcPct val="115000"/>
              </a:lnSpc>
              <a:spcBef>
                <a:spcPts val="1000"/>
              </a:spcBef>
              <a:spcAft>
                <a:spcPts val="0"/>
              </a:spcAft>
              <a:buClr>
                <a:srgbClr val="222222"/>
              </a:buClr>
              <a:buSzPts val="1600"/>
              <a:buChar char="●"/>
            </a:pPr>
            <a:r>
              <a:rPr b="1" lang="en" sz="1600">
                <a:solidFill>
                  <a:srgbClr val="222222"/>
                </a:solidFill>
              </a:rPr>
              <a:t>Simplifies</a:t>
            </a:r>
            <a:r>
              <a:rPr lang="en" sz="1600">
                <a:solidFill>
                  <a:srgbClr val="222222"/>
                </a:solidFill>
              </a:rPr>
              <a:t> the GE program by </a:t>
            </a:r>
            <a:r>
              <a:rPr b="1" lang="en" sz="1600">
                <a:solidFill>
                  <a:srgbClr val="222222"/>
                </a:solidFill>
              </a:rPr>
              <a:t>reducing </a:t>
            </a:r>
            <a:r>
              <a:rPr lang="en" sz="1600">
                <a:solidFill>
                  <a:srgbClr val="222222"/>
                </a:solidFill>
              </a:rPr>
              <a:t>total overall courses to eight (32-33 credits), including two “stand alone courses” (FYS, CRWT). Students will now have more space in their schedule for minors and double-majors</a:t>
            </a:r>
            <a:r>
              <a:rPr lang="en" sz="1600">
                <a:solidFill>
                  <a:srgbClr val="222222"/>
                </a:solidFill>
              </a:rPr>
              <a:t>.</a:t>
            </a:r>
            <a:endParaRPr sz="1600">
              <a:solidFill>
                <a:srgbClr val="222222"/>
              </a:solidFill>
            </a:endParaRPr>
          </a:p>
          <a:p>
            <a:pPr indent="0" lvl="0" marL="457200" rtl="0" algn="l">
              <a:lnSpc>
                <a:spcPct val="115000"/>
              </a:lnSpc>
              <a:spcBef>
                <a:spcPts val="1000"/>
              </a:spcBef>
              <a:spcAft>
                <a:spcPts val="0"/>
              </a:spcAft>
              <a:buNone/>
            </a:pPr>
            <a:r>
              <a:t/>
            </a:r>
            <a:endParaRPr sz="1600">
              <a:solidFill>
                <a:srgbClr val="222222"/>
              </a:solidFill>
            </a:endParaRPr>
          </a:p>
          <a:p>
            <a:pPr indent="-330200" lvl="0" marL="457200" rtl="0" algn="l">
              <a:lnSpc>
                <a:spcPct val="115000"/>
              </a:lnSpc>
              <a:spcBef>
                <a:spcPts val="1000"/>
              </a:spcBef>
              <a:spcAft>
                <a:spcPts val="0"/>
              </a:spcAft>
              <a:buClr>
                <a:srgbClr val="222222"/>
              </a:buClr>
              <a:buSzPts val="1600"/>
              <a:buChar char="●"/>
            </a:pPr>
            <a:r>
              <a:rPr b="1" lang="en" sz="1600">
                <a:solidFill>
                  <a:srgbClr val="222222"/>
                </a:solidFill>
              </a:rPr>
              <a:t>Expands</a:t>
            </a:r>
            <a:r>
              <a:rPr lang="en" sz="1600">
                <a:solidFill>
                  <a:srgbClr val="222222"/>
                </a:solidFill>
              </a:rPr>
              <a:t> the GE program to include more disciplines through competency and attribute-based Student Learning Outcomes rather than disciplinary aligned categories.</a:t>
            </a:r>
            <a:endParaRPr sz="1600">
              <a:solidFill>
                <a:srgbClr val="222222"/>
              </a:solidFill>
            </a:endParaRPr>
          </a:p>
          <a:p>
            <a:pPr indent="0" lvl="0" marL="457200" rtl="0" algn="l">
              <a:lnSpc>
                <a:spcPct val="115000"/>
              </a:lnSpc>
              <a:spcBef>
                <a:spcPts val="1000"/>
              </a:spcBef>
              <a:spcAft>
                <a:spcPts val="0"/>
              </a:spcAft>
              <a:buNone/>
            </a:pPr>
            <a:r>
              <a:t/>
            </a:r>
            <a:endParaRPr sz="1600">
              <a:solidFill>
                <a:srgbClr val="222222"/>
              </a:solidFill>
            </a:endParaRPr>
          </a:p>
          <a:p>
            <a:pPr indent="-330200" lvl="0" marL="457200" rtl="0" algn="l">
              <a:lnSpc>
                <a:spcPct val="115000"/>
              </a:lnSpc>
              <a:spcBef>
                <a:spcPts val="1000"/>
              </a:spcBef>
              <a:spcAft>
                <a:spcPts val="0"/>
              </a:spcAft>
              <a:buClr>
                <a:srgbClr val="222222"/>
              </a:buClr>
              <a:buSzPts val="1600"/>
              <a:buChar char="●"/>
            </a:pPr>
            <a:r>
              <a:rPr b="1" lang="en" sz="1600">
                <a:solidFill>
                  <a:srgbClr val="222222"/>
                </a:solidFill>
              </a:rPr>
              <a:t>Streamlines </a:t>
            </a:r>
            <a:r>
              <a:rPr lang="en" sz="1600">
                <a:solidFill>
                  <a:srgbClr val="222222"/>
                </a:solidFill>
              </a:rPr>
              <a:t>the GE program by </a:t>
            </a:r>
            <a:r>
              <a:rPr b="1" lang="en" sz="1600">
                <a:solidFill>
                  <a:srgbClr val="222222"/>
                </a:solidFill>
              </a:rPr>
              <a:t>removing </a:t>
            </a:r>
            <a:r>
              <a:rPr lang="en" sz="1600">
                <a:solidFill>
                  <a:srgbClr val="222222"/>
                </a:solidFill>
              </a:rPr>
              <a:t>the “two out of three” school-based </a:t>
            </a:r>
            <a:r>
              <a:rPr lang="en" sz="1600">
                <a:solidFill>
                  <a:srgbClr val="222222"/>
                </a:solidFill>
                <a:highlight>
                  <a:schemeClr val="lt1"/>
                </a:highlight>
              </a:rPr>
              <a:t>requirement of th</a:t>
            </a:r>
            <a:r>
              <a:rPr lang="en" sz="1600">
                <a:solidFill>
                  <a:srgbClr val="222222"/>
                </a:solidFill>
              </a:rPr>
              <a:t>e current program that has caused confusion for students, and simplifies </a:t>
            </a:r>
            <a:r>
              <a:rPr b="1" lang="en" sz="1600">
                <a:solidFill>
                  <a:srgbClr val="222222"/>
                </a:solidFill>
              </a:rPr>
              <a:t>advisement </a:t>
            </a:r>
            <a:r>
              <a:rPr lang="en" sz="1600">
                <a:solidFill>
                  <a:srgbClr val="222222"/>
                </a:solidFill>
              </a:rPr>
              <a:t>for students, staff, and faculty.</a:t>
            </a:r>
            <a:endParaRPr sz="1600">
              <a:solidFill>
                <a:srgbClr val="222222"/>
              </a:solidFill>
            </a:endParaRPr>
          </a:p>
          <a:p>
            <a:pPr indent="0" lvl="0" marL="0" rtl="0" algn="l">
              <a:lnSpc>
                <a:spcPct val="115000"/>
              </a:lnSpc>
              <a:spcBef>
                <a:spcPts val="1000"/>
              </a:spcBef>
              <a:spcAft>
                <a:spcPts val="1000"/>
              </a:spcAft>
              <a:buNone/>
            </a:pPr>
            <a:r>
              <a:t/>
            </a:r>
            <a:endParaRPr sz="1600">
              <a:solidFill>
                <a:srgbClr val="22222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Highlights of Proposed GE Program</a:t>
            </a:r>
            <a:endParaRPr/>
          </a:p>
        </p:txBody>
      </p:sp>
      <p:sp>
        <p:nvSpPr>
          <p:cNvPr id="99" name="Google Shape;99;p20"/>
          <p:cNvSpPr txBox="1"/>
          <p:nvPr>
            <p:ph idx="1" type="body"/>
          </p:nvPr>
        </p:nvSpPr>
        <p:spPr>
          <a:xfrm>
            <a:off x="342000" y="928625"/>
            <a:ext cx="8460000" cy="4068900"/>
          </a:xfrm>
          <a:prstGeom prst="rect">
            <a:avLst/>
          </a:prstGeom>
        </p:spPr>
        <p:txBody>
          <a:bodyPr anchorCtr="0" anchor="t" bIns="91425" lIns="91425" spcFirstLastPara="1" rIns="91425" wrap="square" tIns="91425">
            <a:noAutofit/>
          </a:bodyPr>
          <a:lstStyle/>
          <a:p>
            <a:pPr indent="-330200" lvl="0" marL="457200" rtl="0" algn="l">
              <a:lnSpc>
                <a:spcPct val="115000"/>
              </a:lnSpc>
              <a:spcBef>
                <a:spcPts val="1000"/>
              </a:spcBef>
              <a:spcAft>
                <a:spcPts val="0"/>
              </a:spcAft>
              <a:buClr>
                <a:srgbClr val="222222"/>
              </a:buClr>
              <a:buSzPts val="1600"/>
              <a:buChar char="●"/>
            </a:pPr>
            <a:r>
              <a:rPr b="1" lang="en" sz="1600">
                <a:solidFill>
                  <a:srgbClr val="222222"/>
                </a:solidFill>
              </a:rPr>
              <a:t>Provides flexibility</a:t>
            </a:r>
            <a:r>
              <a:rPr lang="en" sz="1600">
                <a:solidFill>
                  <a:srgbClr val="222222"/>
                </a:solidFill>
              </a:rPr>
              <a:t> by allowing students to take GE courses in almost any order that fits their scheduling needs, with the exception of WI and FYS in their first semester.</a:t>
            </a:r>
            <a:br>
              <a:rPr lang="en" sz="1600">
                <a:solidFill>
                  <a:srgbClr val="222222"/>
                </a:solidFill>
              </a:rPr>
            </a:br>
            <a:endParaRPr sz="1600">
              <a:solidFill>
                <a:srgbClr val="222222"/>
              </a:solidFill>
            </a:endParaRPr>
          </a:p>
          <a:p>
            <a:pPr indent="-330200" lvl="0" marL="457200" rtl="0" algn="l">
              <a:spcBef>
                <a:spcPts val="0"/>
              </a:spcBef>
              <a:spcAft>
                <a:spcPts val="0"/>
              </a:spcAft>
              <a:buClr>
                <a:srgbClr val="222222"/>
              </a:buClr>
              <a:buSzPts val="1600"/>
              <a:buChar char="●"/>
            </a:pPr>
            <a:r>
              <a:rPr b="1" lang="en" sz="1600">
                <a:solidFill>
                  <a:srgbClr val="222222"/>
                </a:solidFill>
              </a:rPr>
              <a:t>Simplifies </a:t>
            </a:r>
            <a:r>
              <a:rPr lang="en" sz="1600">
                <a:solidFill>
                  <a:srgbClr val="222222"/>
                </a:solidFill>
              </a:rPr>
              <a:t>instruction and assessment by </a:t>
            </a:r>
            <a:r>
              <a:rPr b="1" lang="en" sz="1600">
                <a:solidFill>
                  <a:srgbClr val="222222"/>
                </a:solidFill>
              </a:rPr>
              <a:t>reducing </a:t>
            </a:r>
            <a:r>
              <a:rPr lang="en" sz="1600">
                <a:solidFill>
                  <a:srgbClr val="222222"/>
                </a:solidFill>
              </a:rPr>
              <a:t>the number of student learning outcomes</a:t>
            </a:r>
            <a:endParaRPr sz="1600">
              <a:solidFill>
                <a:srgbClr val="222222"/>
              </a:solidFill>
            </a:endParaRPr>
          </a:p>
          <a:p>
            <a:pPr indent="-330200" lvl="1" marL="914400" rtl="0" algn="l">
              <a:spcBef>
                <a:spcPts val="0"/>
              </a:spcBef>
              <a:spcAft>
                <a:spcPts val="0"/>
              </a:spcAft>
              <a:buClr>
                <a:srgbClr val="222222"/>
              </a:buClr>
              <a:buSzPts val="1600"/>
              <a:buChar char="○"/>
            </a:pPr>
            <a:r>
              <a:rPr b="1" lang="en" sz="1600">
                <a:solidFill>
                  <a:srgbClr val="222222"/>
                </a:solidFill>
              </a:rPr>
              <a:t>Reduce </a:t>
            </a:r>
            <a:r>
              <a:rPr lang="en" sz="1600">
                <a:solidFill>
                  <a:srgbClr val="222222"/>
                </a:solidFill>
              </a:rPr>
              <a:t>the total number of outcomes by about 50%</a:t>
            </a:r>
            <a:endParaRPr sz="1600">
              <a:solidFill>
                <a:srgbClr val="222222"/>
              </a:solidFill>
            </a:endParaRPr>
          </a:p>
          <a:p>
            <a:pPr indent="-330200" lvl="1" marL="914400" rtl="0" algn="l">
              <a:spcBef>
                <a:spcPts val="0"/>
              </a:spcBef>
              <a:spcAft>
                <a:spcPts val="0"/>
              </a:spcAft>
              <a:buClr>
                <a:srgbClr val="222222"/>
              </a:buClr>
              <a:buSzPts val="1600"/>
              <a:buChar char="○"/>
            </a:pPr>
            <a:r>
              <a:rPr lang="en" sz="1600">
                <a:solidFill>
                  <a:srgbClr val="222222"/>
                </a:solidFill>
              </a:rPr>
              <a:t>Makes GE program </a:t>
            </a:r>
            <a:r>
              <a:rPr b="1" lang="en" sz="1600">
                <a:solidFill>
                  <a:srgbClr val="222222"/>
                </a:solidFill>
              </a:rPr>
              <a:t>more </a:t>
            </a:r>
            <a:r>
              <a:rPr b="1" lang="en" sz="1600">
                <a:solidFill>
                  <a:srgbClr val="222222"/>
                </a:solidFill>
              </a:rPr>
              <a:t>equitable</a:t>
            </a:r>
            <a:r>
              <a:rPr lang="en" sz="1600">
                <a:solidFill>
                  <a:srgbClr val="222222"/>
                </a:solidFill>
              </a:rPr>
              <a:t> for students and faculty  </a:t>
            </a:r>
            <a:br>
              <a:rPr lang="en" sz="1600">
                <a:solidFill>
                  <a:srgbClr val="222222"/>
                </a:solidFill>
              </a:rPr>
            </a:br>
            <a:endParaRPr sz="1600">
              <a:solidFill>
                <a:srgbClr val="222222"/>
              </a:solidFill>
              <a:highlight>
                <a:schemeClr val="accent6"/>
              </a:highlight>
            </a:endParaRPr>
          </a:p>
          <a:p>
            <a:pPr indent="-330200" lvl="0" marL="457200" rtl="0" algn="l">
              <a:spcBef>
                <a:spcPts val="0"/>
              </a:spcBef>
              <a:spcAft>
                <a:spcPts val="0"/>
              </a:spcAft>
              <a:buClr>
                <a:srgbClr val="222222"/>
              </a:buClr>
              <a:buSzPts val="1600"/>
              <a:buChar char="●"/>
            </a:pPr>
            <a:r>
              <a:rPr lang="en" sz="1600">
                <a:solidFill>
                  <a:srgbClr val="222222"/>
                </a:solidFill>
              </a:rPr>
              <a:t>Courses will occur at 100- or 200-level with no prerequisites outside of developmental courses and CRWT 102 for WI courses </a:t>
            </a:r>
            <a:endParaRPr sz="1600">
              <a:solidFill>
                <a:srgbClr val="222222"/>
              </a:solidFill>
            </a:endParaRPr>
          </a:p>
          <a:p>
            <a:pPr indent="-330200" lvl="1" marL="914400" rtl="0" algn="l">
              <a:spcBef>
                <a:spcPts val="0"/>
              </a:spcBef>
              <a:spcAft>
                <a:spcPts val="0"/>
              </a:spcAft>
              <a:buClr>
                <a:srgbClr val="222222"/>
              </a:buClr>
              <a:buSzPts val="1600"/>
              <a:buChar char="○"/>
            </a:pPr>
            <a:r>
              <a:rPr lang="en" sz="1600">
                <a:solidFill>
                  <a:srgbClr val="222222"/>
                </a:solidFill>
              </a:rPr>
              <a:t>All courses in the Creative category will be WI </a:t>
            </a:r>
            <a:endParaRPr sz="1600">
              <a:solidFill>
                <a:srgbClr val="222222"/>
              </a:solidFill>
            </a:endParaRPr>
          </a:p>
          <a:p>
            <a:pPr indent="-330200" lvl="1" marL="914400" rtl="0" algn="l">
              <a:spcBef>
                <a:spcPts val="0"/>
              </a:spcBef>
              <a:spcAft>
                <a:spcPts val="0"/>
              </a:spcAft>
              <a:buClr>
                <a:srgbClr val="222222"/>
              </a:buClr>
              <a:buSzPts val="1600"/>
              <a:buChar char="○"/>
            </a:pPr>
            <a:r>
              <a:rPr lang="en" sz="1600">
                <a:solidFill>
                  <a:srgbClr val="222222"/>
                </a:solidFill>
              </a:rPr>
              <a:t>300- and 400-level language courses will still be eligible for inclusion in the GE program </a:t>
            </a:r>
            <a:endParaRPr sz="1600">
              <a:solidFill>
                <a:srgbClr val="222222"/>
              </a:solidFill>
              <a:highlight>
                <a:schemeClr val="accent6"/>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graphicFrame>
        <p:nvGraphicFramePr>
          <p:cNvPr id="104" name="Google Shape;104;p21"/>
          <p:cNvGraphicFramePr/>
          <p:nvPr/>
        </p:nvGraphicFramePr>
        <p:xfrm>
          <a:off x="114613" y="502775"/>
          <a:ext cx="3000000" cy="3000000"/>
        </p:xfrm>
        <a:graphic>
          <a:graphicData uri="http://schemas.openxmlformats.org/drawingml/2006/table">
            <a:tbl>
              <a:tblPr bandRow="1">
                <a:noFill/>
                <a:tableStyleId>{C842202E-8037-467F-AF9A-159F2D350918}</a:tableStyleId>
              </a:tblPr>
              <a:tblGrid>
                <a:gridCol w="1059200"/>
                <a:gridCol w="1099300"/>
                <a:gridCol w="906725"/>
                <a:gridCol w="382850"/>
                <a:gridCol w="721800"/>
                <a:gridCol w="879300"/>
                <a:gridCol w="923950"/>
                <a:gridCol w="382850"/>
                <a:gridCol w="860825"/>
                <a:gridCol w="916275"/>
                <a:gridCol w="675275"/>
              </a:tblGrid>
              <a:tr h="399575">
                <a:tc>
                  <a:txBody>
                    <a:bodyPr/>
                    <a:lstStyle/>
                    <a:p>
                      <a:pPr indent="0" lvl="0" marL="0" rtl="0" algn="l">
                        <a:lnSpc>
                          <a:spcPct val="115000"/>
                        </a:lnSpc>
                        <a:spcBef>
                          <a:spcPts val="0"/>
                        </a:spcBef>
                        <a:spcAft>
                          <a:spcPts val="0"/>
                        </a:spcAft>
                        <a:buNone/>
                      </a:pPr>
                      <a:r>
                        <a:rPr b="1" lang="en" sz="1200">
                          <a:latin typeface="Garamond"/>
                          <a:ea typeface="Garamond"/>
                          <a:cs typeface="Garamond"/>
                          <a:sym typeface="Garamond"/>
                        </a:rPr>
                        <a:t>Attributes:</a:t>
                      </a:r>
                      <a:endParaRPr b="1" sz="1200">
                        <a:latin typeface="Garamond"/>
                        <a:ea typeface="Garamond"/>
                        <a:cs typeface="Garamond"/>
                        <a:sym typeface="Garamond"/>
                      </a:endParaRPr>
                    </a:p>
                  </a:txBody>
                  <a:tcPr marT="0" marB="0" marR="68575" marL="68575" anchor="ctr">
                    <a:lnB cap="flat" cmpd="sng" w="635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Interdisciplinary</a:t>
                      </a:r>
                      <a:endParaRPr sz="1200">
                        <a:latin typeface="Garamond"/>
                        <a:ea typeface="Garamond"/>
                        <a:cs typeface="Garamond"/>
                        <a:sym typeface="Garamond"/>
                      </a:endParaRPr>
                    </a:p>
                  </a:txBody>
                  <a:tcPr marT="0" marB="0" marR="68575" marL="68575" anchor="ctr">
                    <a:lnB cap="flat" cmpd="sng" w="635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International</a:t>
                      </a:r>
                      <a:endParaRPr sz="1200">
                        <a:latin typeface="Garamond"/>
                        <a:ea typeface="Garamond"/>
                        <a:cs typeface="Garamond"/>
                        <a:sym typeface="Garamond"/>
                      </a:endParaRPr>
                    </a:p>
                  </a:txBody>
                  <a:tcPr marT="0" marB="0" marR="68575" marL="68575" anchor="ctr">
                    <a:lnB cap="flat" cmpd="sng" w="6350">
                      <a:solidFill>
                        <a:srgbClr val="000000"/>
                      </a:solidFill>
                      <a:prstDash val="solid"/>
                      <a:round/>
                      <a:headEnd len="sm" w="sm" type="none"/>
                      <a:tailEnd len="sm" w="sm" type="none"/>
                    </a:lnB>
                  </a:tcPr>
                </a:tc>
                <a:tc gridSpan="2">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Experiential</a:t>
                      </a:r>
                      <a:endParaRPr sz="1200">
                        <a:latin typeface="Garamond"/>
                        <a:ea typeface="Garamond"/>
                        <a:cs typeface="Garamond"/>
                        <a:sym typeface="Garamond"/>
                      </a:endParaRPr>
                    </a:p>
                  </a:txBody>
                  <a:tcPr marT="0" marB="0" marR="68575" marL="68575" anchor="ctr">
                    <a:lnB cap="flat" cmpd="sng" w="6350">
                      <a:solidFill>
                        <a:srgbClr val="000000"/>
                      </a:solidFill>
                      <a:prstDash val="solid"/>
                      <a:round/>
                      <a:headEnd len="sm" w="sm" type="none"/>
                      <a:tailEnd len="sm" w="sm" type="none"/>
                    </a:lnB>
                  </a:tcPr>
                </a:tc>
                <a:tc hMerge="1"/>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Information Literacy</a:t>
                      </a:r>
                      <a:endParaRPr sz="1200">
                        <a:latin typeface="Garamond"/>
                        <a:ea typeface="Garamond"/>
                        <a:cs typeface="Garamond"/>
                        <a:sym typeface="Garamond"/>
                      </a:endParaRPr>
                    </a:p>
                  </a:txBody>
                  <a:tcPr marT="0" marB="0" marR="68575" marL="68575" anchor="ctr">
                    <a:lnB cap="flat" cmpd="sng" w="6350">
                      <a:solidFill>
                        <a:srgbClr val="000000"/>
                      </a:solidFill>
                      <a:prstDash val="solid"/>
                      <a:round/>
                      <a:headEnd len="sm" w="sm" type="none"/>
                      <a:tailEnd len="sm" w="sm" type="none"/>
                    </a:lnB>
                  </a:tcPr>
                </a:tc>
                <a:tc gridSpan="2">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Communication Skills</a:t>
                      </a:r>
                      <a:endParaRPr sz="1200">
                        <a:latin typeface="Garamond"/>
                        <a:ea typeface="Garamond"/>
                        <a:cs typeface="Garamond"/>
                        <a:sym typeface="Garamond"/>
                      </a:endParaRPr>
                    </a:p>
                  </a:txBody>
                  <a:tcPr marT="0" marB="0" marR="68575" marL="68575" anchor="ctr">
                    <a:lnB cap="flat" cmpd="sng" w="6350">
                      <a:solidFill>
                        <a:srgbClr val="000000"/>
                      </a:solidFill>
                      <a:prstDash val="solid"/>
                      <a:round/>
                      <a:headEnd len="sm" w="sm" type="none"/>
                      <a:tailEnd len="sm" w="sm" type="none"/>
                    </a:lnB>
                  </a:tcPr>
                </a:tc>
                <a:tc hMerge="1"/>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Technology</a:t>
                      </a:r>
                      <a:endParaRPr sz="1200">
                        <a:latin typeface="Garamond"/>
                        <a:ea typeface="Garamond"/>
                        <a:cs typeface="Garamond"/>
                        <a:sym typeface="Garamond"/>
                      </a:endParaRPr>
                    </a:p>
                  </a:txBody>
                  <a:tcPr marT="0" marB="0" marR="68575" marL="68575" anchor="ctr">
                    <a:lnB cap="flat" cmpd="sng" w="635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Sustainability</a:t>
                      </a:r>
                      <a:endParaRPr sz="1200">
                        <a:latin typeface="Garamond"/>
                        <a:ea typeface="Garamond"/>
                        <a:cs typeface="Garamond"/>
                        <a:sym typeface="Garamond"/>
                      </a:endParaRPr>
                    </a:p>
                  </a:txBody>
                  <a:tcPr marT="0" marB="0" marR="68575" marL="68575" anchor="ctr">
                    <a:lnB cap="flat" cmpd="sng" w="635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Ethics</a:t>
                      </a:r>
                      <a:endParaRPr sz="1200">
                        <a:latin typeface="Garamond"/>
                        <a:ea typeface="Garamond"/>
                        <a:cs typeface="Garamond"/>
                        <a:sym typeface="Garamond"/>
                      </a:endParaRPr>
                    </a:p>
                  </a:txBody>
                  <a:tcPr marT="0" marB="0" marR="68575" marL="68575" anchor="ctr">
                    <a:lnB cap="flat" cmpd="sng" w="6350">
                      <a:solidFill>
                        <a:srgbClr val="000000"/>
                      </a:solidFill>
                      <a:prstDash val="solid"/>
                      <a:round/>
                      <a:headEnd len="sm" w="sm" type="none"/>
                      <a:tailEnd len="sm" w="sm" type="none"/>
                    </a:lnB>
                  </a:tcPr>
                </a:tc>
              </a:tr>
              <a:tr h="363175">
                <a:tc gridSpan="11">
                  <a:txBody>
                    <a:bodyPr/>
                    <a:lstStyle/>
                    <a:p>
                      <a:pPr indent="0" lvl="0" marL="0" rtl="0" algn="l">
                        <a:lnSpc>
                          <a:spcPct val="115000"/>
                        </a:lnSpc>
                        <a:spcBef>
                          <a:spcPts val="0"/>
                        </a:spcBef>
                        <a:spcAft>
                          <a:spcPts val="0"/>
                        </a:spcAft>
                        <a:buNone/>
                      </a:pPr>
                      <a:r>
                        <a:rPr b="1" lang="en" sz="1200">
                          <a:latin typeface="Garamond"/>
                          <a:ea typeface="Garamond"/>
                          <a:cs typeface="Garamond"/>
                          <a:sym typeface="Garamond"/>
                        </a:rPr>
                        <a:t>Individual Courses</a:t>
                      </a:r>
                      <a:endParaRPr sz="1200">
                        <a:latin typeface="Garamond"/>
                        <a:ea typeface="Garamond"/>
                        <a:cs typeface="Garamond"/>
                        <a:sym typeface="Garamond"/>
                      </a:endParaRPr>
                    </a:p>
                  </a:txBody>
                  <a:tcPr marT="0" marB="0" marR="68575" marL="68575" anchor="ctr">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hMerge="1"/>
                <a:tc hMerge="1"/>
                <a:tc hMerge="1"/>
                <a:tc hMerge="1"/>
                <a:tc hMerge="1"/>
                <a:tc hMerge="1"/>
                <a:tc hMerge="1"/>
                <a:tc hMerge="1"/>
                <a:tc hMerge="1"/>
                <a:tc hMerge="1"/>
              </a:tr>
              <a:tr h="199800">
                <a:tc>
                  <a:txBody>
                    <a:bodyPr/>
                    <a:lstStyle/>
                    <a:p>
                      <a:pPr indent="0" lvl="0" marL="0" rtl="0" algn="l">
                        <a:lnSpc>
                          <a:spcPct val="115000"/>
                        </a:lnSpc>
                        <a:spcBef>
                          <a:spcPts val="0"/>
                        </a:spcBef>
                        <a:spcAft>
                          <a:spcPts val="0"/>
                        </a:spcAft>
                        <a:buNone/>
                      </a:pPr>
                      <a:r>
                        <a:rPr lang="en" sz="1200">
                          <a:latin typeface="Garamond"/>
                          <a:ea typeface="Garamond"/>
                          <a:cs typeface="Garamond"/>
                          <a:sym typeface="Garamond"/>
                        </a:rPr>
                        <a:t>FYS</a:t>
                      </a:r>
                      <a:endParaRPr sz="1200">
                        <a:latin typeface="Garamond"/>
                        <a:ea typeface="Garamond"/>
                        <a:cs typeface="Garamond"/>
                        <a:sym typeface="Garamond"/>
                      </a:endParaRPr>
                    </a:p>
                  </a:txBody>
                  <a:tcPr marT="0" marB="0" marR="68575" marL="68575" anchor="ctr">
                    <a:lnT cap="flat" cmpd="sng" w="6350">
                      <a:solidFill>
                        <a:srgbClr val="000000"/>
                      </a:solidFill>
                      <a:prstDash val="solid"/>
                      <a:round/>
                      <a:headEnd len="sm" w="sm" type="none"/>
                      <a:tailEnd len="sm" w="sm" type="none"/>
                    </a:lnT>
                  </a:tcP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lnT cap="flat" cmpd="sng" w="6350">
                      <a:solidFill>
                        <a:srgbClr val="000000"/>
                      </a:solidFill>
                      <a:prstDash val="solid"/>
                      <a:round/>
                      <a:headEnd len="sm" w="sm" type="none"/>
                      <a:tailEnd len="sm" w="sm" type="none"/>
                    </a:lnT>
                  </a:tcP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lnT cap="flat" cmpd="sng" w="6350">
                      <a:solidFill>
                        <a:srgbClr val="000000"/>
                      </a:solidFill>
                      <a:prstDash val="solid"/>
                      <a:round/>
                      <a:headEnd len="sm" w="sm" type="none"/>
                      <a:tailEnd len="sm" w="sm" type="none"/>
                    </a:lnT>
                  </a:tcPr>
                </a:tc>
                <a:tc gridSpan="2">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a:t>
                      </a:r>
                      <a:endParaRPr sz="1200">
                        <a:latin typeface="Garamond"/>
                        <a:ea typeface="Garamond"/>
                        <a:cs typeface="Garamond"/>
                        <a:sym typeface="Garamond"/>
                      </a:endParaRPr>
                    </a:p>
                  </a:txBody>
                  <a:tcPr marT="0" marB="0" marR="68575" marL="68575" anchor="ctr">
                    <a:lnT cap="flat" cmpd="sng" w="6350">
                      <a:solidFill>
                        <a:srgbClr val="000000"/>
                      </a:solidFill>
                      <a:prstDash val="solid"/>
                      <a:round/>
                      <a:headEnd len="sm" w="sm" type="none"/>
                      <a:tailEnd len="sm" w="sm" type="none"/>
                    </a:lnT>
                  </a:tcPr>
                </a:tc>
                <a:tc hMerge="1"/>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a:t>
                      </a:r>
                      <a:endParaRPr sz="1200">
                        <a:latin typeface="Garamond"/>
                        <a:ea typeface="Garamond"/>
                        <a:cs typeface="Garamond"/>
                        <a:sym typeface="Garamond"/>
                      </a:endParaRPr>
                    </a:p>
                  </a:txBody>
                  <a:tcPr marT="0" marB="0" marR="68575" marL="68575" anchor="ctr">
                    <a:lnT cap="flat" cmpd="sng" w="6350">
                      <a:solidFill>
                        <a:srgbClr val="000000"/>
                      </a:solidFill>
                      <a:prstDash val="solid"/>
                      <a:round/>
                      <a:headEnd len="sm" w="sm" type="none"/>
                      <a:tailEnd len="sm" w="sm" type="none"/>
                    </a:lnT>
                  </a:tcPr>
                </a:tc>
                <a:tc gridSpan="2">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 (oral)</a:t>
                      </a:r>
                      <a:endParaRPr sz="1200">
                        <a:latin typeface="Garamond"/>
                        <a:ea typeface="Garamond"/>
                        <a:cs typeface="Garamond"/>
                        <a:sym typeface="Garamond"/>
                      </a:endParaRPr>
                    </a:p>
                  </a:txBody>
                  <a:tcPr marT="0" marB="0" marR="68575" marL="68575" anchor="ctr">
                    <a:lnT cap="flat" cmpd="sng" w="6350">
                      <a:solidFill>
                        <a:srgbClr val="000000"/>
                      </a:solidFill>
                      <a:prstDash val="solid"/>
                      <a:round/>
                      <a:headEnd len="sm" w="sm" type="none"/>
                      <a:tailEnd len="sm" w="sm" type="none"/>
                    </a:lnT>
                  </a:tcPr>
                </a:tc>
                <a:tc hMerge="1"/>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a:t>
                      </a:r>
                      <a:endParaRPr sz="1200">
                        <a:latin typeface="Garamond"/>
                        <a:ea typeface="Garamond"/>
                        <a:cs typeface="Garamond"/>
                        <a:sym typeface="Garamond"/>
                      </a:endParaRPr>
                    </a:p>
                  </a:txBody>
                  <a:tcPr marT="0" marB="0" marR="68575" marL="68575" anchor="ctr">
                    <a:lnT cap="flat" cmpd="sng" w="6350">
                      <a:solidFill>
                        <a:srgbClr val="000000"/>
                      </a:solidFill>
                      <a:prstDash val="solid"/>
                      <a:round/>
                      <a:headEnd len="sm" w="sm" type="none"/>
                      <a:tailEnd len="sm" w="sm" type="none"/>
                    </a:lnT>
                  </a:tcP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lnT cap="flat" cmpd="sng" w="6350">
                      <a:solidFill>
                        <a:srgbClr val="000000"/>
                      </a:solidFill>
                      <a:prstDash val="solid"/>
                      <a:round/>
                      <a:headEnd len="sm" w="sm" type="none"/>
                      <a:tailEnd len="sm" w="sm" type="none"/>
                    </a:lnT>
                  </a:tcP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lnT cap="flat" cmpd="sng" w="6350">
                      <a:solidFill>
                        <a:srgbClr val="000000"/>
                      </a:solidFill>
                      <a:prstDash val="solid"/>
                      <a:round/>
                      <a:headEnd len="sm" w="sm" type="none"/>
                      <a:tailEnd len="sm" w="sm" type="none"/>
                    </a:lnT>
                  </a:tcPr>
                </a:tc>
              </a:tr>
              <a:tr h="594875">
                <a:tc>
                  <a:txBody>
                    <a:bodyPr/>
                    <a:lstStyle/>
                    <a:p>
                      <a:pPr indent="0" lvl="0" marL="0" rtl="0" algn="l">
                        <a:lnSpc>
                          <a:spcPct val="115000"/>
                        </a:lnSpc>
                        <a:spcBef>
                          <a:spcPts val="0"/>
                        </a:spcBef>
                        <a:spcAft>
                          <a:spcPts val="0"/>
                        </a:spcAft>
                        <a:buNone/>
                      </a:pPr>
                      <a:r>
                        <a:rPr lang="en" sz="1200">
                          <a:latin typeface="Garamond"/>
                          <a:ea typeface="Garamond"/>
                          <a:cs typeface="Garamond"/>
                          <a:sym typeface="Garamond"/>
                        </a:rPr>
                        <a:t>CRWT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 (written, WI)</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r>
              <a:tr h="276675">
                <a:tc gridSpan="11">
                  <a:txBody>
                    <a:bodyPr/>
                    <a:lstStyle/>
                    <a:p>
                      <a:pPr indent="0" lvl="0" marL="0" rtl="0" algn="l">
                        <a:lnSpc>
                          <a:spcPct val="115000"/>
                        </a:lnSpc>
                        <a:spcBef>
                          <a:spcPts val="0"/>
                        </a:spcBef>
                        <a:spcAft>
                          <a:spcPts val="0"/>
                        </a:spcAft>
                        <a:buNone/>
                      </a:pPr>
                      <a:r>
                        <a:rPr b="1" lang="en" sz="1200">
                          <a:latin typeface="Garamond"/>
                          <a:ea typeface="Garamond"/>
                          <a:cs typeface="Garamond"/>
                          <a:sym typeface="Garamond"/>
                        </a:rPr>
                        <a:t>Competencies (Menu of Courses)</a:t>
                      </a:r>
                      <a:endParaRPr b="1" sz="1200">
                        <a:solidFill>
                          <a:srgbClr val="7F7F7F"/>
                        </a:solidFill>
                        <a:latin typeface="Garamond"/>
                        <a:ea typeface="Garamond"/>
                        <a:cs typeface="Garamond"/>
                        <a:sym typeface="Garamond"/>
                      </a:endParaRPr>
                    </a:p>
                  </a:txBody>
                  <a:tcPr marT="0" marB="0" marR="68575" marL="68575" anchor="ctr"/>
                </a:tc>
                <a:tc hMerge="1"/>
                <a:tc hMerge="1"/>
                <a:tc hMerge="1"/>
                <a:tc hMerge="1"/>
                <a:tc hMerge="1"/>
                <a:tc hMerge="1"/>
                <a:tc hMerge="1"/>
                <a:tc hMerge="1"/>
                <a:tc hMerge="1"/>
                <a:tc hMerge="1"/>
              </a:tr>
              <a:tr h="199800">
                <a:tc>
                  <a:txBody>
                    <a:bodyPr/>
                    <a:lstStyle/>
                    <a:p>
                      <a:pPr indent="0" lvl="0" marL="0" rtl="0" algn="l">
                        <a:spcBef>
                          <a:spcPts val="0"/>
                        </a:spcBef>
                        <a:spcAft>
                          <a:spcPts val="0"/>
                        </a:spcAft>
                        <a:buNone/>
                      </a:pPr>
                      <a:r>
                        <a:rPr lang="en" sz="1200">
                          <a:latin typeface="Garamond"/>
                          <a:ea typeface="Garamond"/>
                          <a:cs typeface="Garamond"/>
                          <a:sym typeface="Garamond"/>
                        </a:rPr>
                        <a:t>Civics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a:t>
                      </a:r>
                      <a:endParaRPr sz="1200">
                        <a:latin typeface="Garamond"/>
                        <a:ea typeface="Garamond"/>
                        <a:cs typeface="Garamond"/>
                        <a:sym typeface="Garamond"/>
                      </a:endParaRPr>
                    </a:p>
                  </a:txBody>
                  <a:tcPr marT="0" marB="0" marR="68575" marL="68575" anchor="ctr"/>
                </a:tc>
              </a:tr>
              <a:tr h="199800">
                <a:tc>
                  <a:txBody>
                    <a:bodyPr/>
                    <a:lstStyle/>
                    <a:p>
                      <a:pPr indent="0" lvl="0" marL="0" rtl="0" algn="l">
                        <a:spcBef>
                          <a:spcPts val="0"/>
                        </a:spcBef>
                        <a:spcAft>
                          <a:spcPts val="0"/>
                        </a:spcAft>
                        <a:buNone/>
                      </a:pPr>
                      <a:r>
                        <a:rPr lang="en" sz="1200">
                          <a:latin typeface="Garamond"/>
                          <a:ea typeface="Garamond"/>
                          <a:cs typeface="Garamond"/>
                          <a:sym typeface="Garamond"/>
                        </a:rPr>
                        <a:t>Creative</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 (written, WI)</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r>
              <a:tr h="199800">
                <a:tc>
                  <a:txBody>
                    <a:bodyPr/>
                    <a:lstStyle/>
                    <a:p>
                      <a:pPr indent="0" lvl="0" marL="0" rtl="0" algn="l">
                        <a:lnSpc>
                          <a:spcPct val="115000"/>
                        </a:lnSpc>
                        <a:spcBef>
                          <a:spcPts val="0"/>
                        </a:spcBef>
                        <a:spcAft>
                          <a:spcPts val="0"/>
                        </a:spcAft>
                        <a:buNone/>
                      </a:pPr>
                      <a:r>
                        <a:rPr lang="en" sz="1200">
                          <a:latin typeface="Garamond"/>
                          <a:ea typeface="Garamond"/>
                          <a:cs typeface="Garamond"/>
                          <a:sym typeface="Garamond"/>
                        </a:rPr>
                        <a:t>Inclusiveness</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r>
              <a:tr h="199800">
                <a:tc>
                  <a:txBody>
                    <a:bodyPr/>
                    <a:lstStyle/>
                    <a:p>
                      <a:pPr indent="0" lvl="0" marL="0" rtl="0" algn="l">
                        <a:spcBef>
                          <a:spcPts val="0"/>
                        </a:spcBef>
                        <a:spcAft>
                          <a:spcPts val="0"/>
                        </a:spcAft>
                        <a:buNone/>
                      </a:pPr>
                      <a:r>
                        <a:rPr lang="en" sz="1200">
                          <a:latin typeface="Garamond"/>
                          <a:ea typeface="Garamond"/>
                          <a:cs typeface="Garamond"/>
                          <a:sym typeface="Garamond"/>
                        </a:rPr>
                        <a:t>Quantitative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r>
              <a:tr h="199800">
                <a:tc>
                  <a:txBody>
                    <a:bodyPr/>
                    <a:lstStyle/>
                    <a:p>
                      <a:pPr indent="0" lvl="0" marL="0" rtl="0" algn="l">
                        <a:spcBef>
                          <a:spcPts val="0"/>
                        </a:spcBef>
                        <a:spcAft>
                          <a:spcPts val="0"/>
                        </a:spcAft>
                        <a:buNone/>
                      </a:pPr>
                      <a:r>
                        <a:rPr lang="en" sz="1200">
                          <a:latin typeface="Garamond"/>
                          <a:ea typeface="Garamond"/>
                          <a:cs typeface="Garamond"/>
                          <a:sym typeface="Garamond"/>
                        </a:rPr>
                        <a:t>Scientific </a:t>
                      </a:r>
                      <a:r>
                        <a:rPr lang="en" sz="1200">
                          <a:solidFill>
                            <a:srgbClr val="F4B083"/>
                          </a:solidFill>
                          <a:latin typeface="Garamond"/>
                          <a:ea typeface="Garamond"/>
                          <a:cs typeface="Garamond"/>
                          <a:sym typeface="Garamond"/>
                        </a:rPr>
                        <a:t>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r>
              <a:tr h="199800">
                <a:tc>
                  <a:txBody>
                    <a:bodyPr/>
                    <a:lstStyle/>
                    <a:p>
                      <a:pPr indent="0" lvl="0" marL="0" rtl="0" algn="l">
                        <a:spcBef>
                          <a:spcPts val="0"/>
                        </a:spcBef>
                        <a:spcAft>
                          <a:spcPts val="0"/>
                        </a:spcAft>
                        <a:buNone/>
                      </a:pPr>
                      <a:r>
                        <a:rPr lang="en" sz="1200">
                          <a:latin typeface="Garamond"/>
                          <a:ea typeface="Garamond"/>
                          <a:cs typeface="Garamond"/>
                          <a:sym typeface="Garamond"/>
                        </a:rPr>
                        <a:t>World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rPr lang="en" sz="1200">
                          <a:latin typeface="Garamond"/>
                          <a:ea typeface="Garamond"/>
                          <a:cs typeface="Garamond"/>
                          <a:sym typeface="Garamond"/>
                        </a:rPr>
                        <a:t>X</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gridSpan="2">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hMerge="1"/>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c>
                  <a:txBody>
                    <a:bodyPr/>
                    <a:lstStyle/>
                    <a:p>
                      <a:pPr indent="0" lvl="0" marL="0" rtl="0" algn="ctr">
                        <a:lnSpc>
                          <a:spcPct val="115000"/>
                        </a:lnSpc>
                        <a:spcBef>
                          <a:spcPts val="0"/>
                        </a:spcBef>
                        <a:spcAft>
                          <a:spcPts val="0"/>
                        </a:spcAft>
                        <a:buNone/>
                      </a:pPr>
                      <a:r>
                        <a:t/>
                      </a:r>
                      <a:endParaRPr sz="1200">
                        <a:latin typeface="Garamond"/>
                        <a:ea typeface="Garamond"/>
                        <a:cs typeface="Garamond"/>
                        <a:sym typeface="Garamond"/>
                      </a:endParaRPr>
                    </a:p>
                  </a:txBody>
                  <a:tcPr marT="0" marB="0" marR="68575" marL="68575" anchor="ctr"/>
                </a:tc>
              </a:tr>
            </a:tbl>
          </a:graphicData>
        </a:graphic>
      </p:graphicFrame>
      <p:sp>
        <p:nvSpPr>
          <p:cNvPr id="105" name="Google Shape;105;p21"/>
          <p:cNvSpPr txBox="1"/>
          <p:nvPr>
            <p:ph type="title"/>
          </p:nvPr>
        </p:nvSpPr>
        <p:spPr>
          <a:xfrm>
            <a:off x="311700" y="139475"/>
            <a:ext cx="8520600" cy="363300"/>
          </a:xfrm>
          <a:prstGeom prst="rect">
            <a:avLst/>
          </a:prstGeom>
        </p:spPr>
        <p:txBody>
          <a:bodyPr anchorCtr="0" anchor="t" bIns="91425" lIns="91425" spcFirstLastPara="1" rIns="91425" wrap="square" tIns="91425">
            <a:normAutofit fontScale="90000"/>
          </a:bodyPr>
          <a:lstStyle/>
          <a:p>
            <a:pPr indent="0" lvl="0" marL="0" rtl="0" algn="ctr">
              <a:lnSpc>
                <a:spcPct val="115000"/>
              </a:lnSpc>
              <a:spcBef>
                <a:spcPts val="0"/>
              </a:spcBef>
              <a:spcAft>
                <a:spcPts val="0"/>
              </a:spcAft>
              <a:buClr>
                <a:schemeClr val="dk1"/>
              </a:buClr>
              <a:buSzPct val="73333"/>
              <a:buFont typeface="Arial"/>
              <a:buNone/>
            </a:pPr>
            <a:r>
              <a:rPr b="1" lang="en" sz="1500"/>
              <a:t>General Education Curriculum Map</a:t>
            </a:r>
            <a:endParaRPr/>
          </a:p>
        </p:txBody>
      </p:sp>
      <p:sp>
        <p:nvSpPr>
          <p:cNvPr id="106" name="Google Shape;106;p21"/>
          <p:cNvSpPr txBox="1"/>
          <p:nvPr/>
        </p:nvSpPr>
        <p:spPr>
          <a:xfrm>
            <a:off x="203400" y="3984925"/>
            <a:ext cx="8737200" cy="7941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1000"/>
              </a:spcBef>
              <a:spcAft>
                <a:spcPts val="1000"/>
              </a:spcAft>
              <a:buNone/>
            </a:pPr>
            <a:r>
              <a:rPr lang="en" sz="1200">
                <a:solidFill>
                  <a:srgbClr val="222222"/>
                </a:solidFill>
                <a:latin typeface="Garamond"/>
                <a:ea typeface="Garamond"/>
                <a:cs typeface="Garamond"/>
                <a:sym typeface="Garamond"/>
              </a:rPr>
              <a:t>The GE program is </a:t>
            </a:r>
            <a:r>
              <a:rPr b="1" lang="en" sz="1200">
                <a:solidFill>
                  <a:srgbClr val="222222"/>
                </a:solidFill>
                <a:latin typeface="Garamond"/>
                <a:ea typeface="Garamond"/>
                <a:cs typeface="Garamond"/>
                <a:sym typeface="Garamond"/>
              </a:rPr>
              <a:t>mission-driven</a:t>
            </a:r>
            <a:r>
              <a:rPr lang="en" sz="1200">
                <a:solidFill>
                  <a:srgbClr val="222222"/>
                </a:solidFill>
                <a:latin typeface="Garamond"/>
                <a:ea typeface="Garamond"/>
                <a:cs typeface="Garamond"/>
                <a:sym typeface="Garamond"/>
              </a:rPr>
              <a:t> with </a:t>
            </a:r>
            <a:r>
              <a:rPr b="1" lang="en" sz="1200">
                <a:solidFill>
                  <a:srgbClr val="222222"/>
                </a:solidFill>
                <a:latin typeface="Garamond"/>
                <a:ea typeface="Garamond"/>
                <a:cs typeface="Garamond"/>
                <a:sym typeface="Garamond"/>
              </a:rPr>
              <a:t>interdisciplinary </a:t>
            </a:r>
            <a:r>
              <a:rPr lang="en" sz="1200">
                <a:solidFill>
                  <a:srgbClr val="222222"/>
                </a:solidFill>
                <a:latin typeface="Garamond"/>
                <a:ea typeface="Garamond"/>
                <a:cs typeface="Garamond"/>
                <a:sym typeface="Garamond"/>
              </a:rPr>
              <a:t>competencies and meets MSCHE requirements. The draft curriculum map rows are two standalone courses (FYS, CRWT) and six </a:t>
            </a:r>
            <a:r>
              <a:rPr i="1" lang="en" sz="1200">
                <a:solidFill>
                  <a:srgbClr val="222222"/>
                </a:solidFill>
                <a:latin typeface="Garamond"/>
                <a:ea typeface="Garamond"/>
                <a:cs typeface="Garamond"/>
                <a:sym typeface="Garamond"/>
              </a:rPr>
              <a:t>competency </a:t>
            </a:r>
            <a:r>
              <a:rPr lang="en" sz="1200">
                <a:solidFill>
                  <a:srgbClr val="222222"/>
                </a:solidFill>
                <a:latin typeface="Garamond"/>
                <a:ea typeface="Garamond"/>
                <a:cs typeface="Garamond"/>
                <a:sym typeface="Garamond"/>
              </a:rPr>
              <a:t>categories with menus of courses. The curriculum map columns are </a:t>
            </a:r>
            <a:r>
              <a:rPr i="1" lang="en" sz="1200">
                <a:solidFill>
                  <a:srgbClr val="222222"/>
                </a:solidFill>
                <a:latin typeface="Garamond"/>
                <a:ea typeface="Garamond"/>
                <a:cs typeface="Garamond"/>
                <a:sym typeface="Garamond"/>
              </a:rPr>
              <a:t>attributes </a:t>
            </a:r>
            <a:r>
              <a:rPr lang="en" sz="1200">
                <a:solidFill>
                  <a:srgbClr val="222222"/>
                </a:solidFill>
                <a:latin typeface="Garamond"/>
                <a:ea typeface="Garamond"/>
                <a:cs typeface="Garamond"/>
                <a:sym typeface="Garamond"/>
              </a:rPr>
              <a:t>derived from the RCNJ mission and MSCHE requirements.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2"/>
          <p:cNvSpPr txBox="1"/>
          <p:nvPr>
            <p:ph type="title"/>
          </p:nvPr>
        </p:nvSpPr>
        <p:spPr>
          <a:xfrm>
            <a:off x="265500" y="1233175"/>
            <a:ext cx="4045200" cy="14823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Revision Timeline &amp; Next Steps</a:t>
            </a:r>
            <a:endParaRPr/>
          </a:p>
        </p:txBody>
      </p:sp>
      <p:sp>
        <p:nvSpPr>
          <p:cNvPr id="112" name="Google Shape;112;p22"/>
          <p:cNvSpPr txBox="1"/>
          <p:nvPr>
            <p:ph idx="2" type="body"/>
          </p:nvPr>
        </p:nvSpPr>
        <p:spPr>
          <a:xfrm>
            <a:off x="4802925" y="119850"/>
            <a:ext cx="4246500" cy="4909200"/>
          </a:xfrm>
          <a:prstGeom prst="rect">
            <a:avLst/>
          </a:prstGeom>
        </p:spPr>
        <p:txBody>
          <a:bodyPr anchorCtr="0" anchor="ctr" bIns="91425" lIns="91425" spcFirstLastPara="1" rIns="91425" wrap="square" tIns="91425">
            <a:noAutofit/>
          </a:bodyPr>
          <a:lstStyle/>
          <a:p>
            <a:pPr indent="-323850" lvl="0" marL="457200" rtl="0" algn="l">
              <a:spcBef>
                <a:spcPts val="0"/>
              </a:spcBef>
              <a:spcAft>
                <a:spcPts val="0"/>
              </a:spcAft>
              <a:buClr>
                <a:schemeClr val="dk1"/>
              </a:buClr>
              <a:buSzPts val="1500"/>
              <a:buChar char="●"/>
            </a:pPr>
            <a:r>
              <a:rPr lang="en" sz="1500">
                <a:solidFill>
                  <a:srgbClr val="222222"/>
                </a:solidFill>
              </a:rPr>
              <a:t>December 2025 - </a:t>
            </a:r>
            <a:r>
              <a:rPr lang="en" sz="1500">
                <a:solidFill>
                  <a:srgbClr val="222222"/>
                </a:solidFill>
              </a:rPr>
              <a:t>Feedback form will be made available for faculty</a:t>
            </a:r>
            <a:r>
              <a:rPr lang="en" sz="1500">
                <a:solidFill>
                  <a:srgbClr val="222222"/>
                </a:solidFill>
              </a:rPr>
              <a:t> </a:t>
            </a:r>
            <a:endParaRPr sz="1500">
              <a:solidFill>
                <a:srgbClr val="222222"/>
              </a:solidFill>
            </a:endParaRPr>
          </a:p>
          <a:p>
            <a:pPr indent="0" lvl="0" marL="457200" rtl="0" algn="l">
              <a:spcBef>
                <a:spcPts val="0"/>
              </a:spcBef>
              <a:spcAft>
                <a:spcPts val="0"/>
              </a:spcAft>
              <a:buNone/>
            </a:pPr>
            <a:r>
              <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rgbClr val="222222"/>
                </a:solidFill>
              </a:rPr>
              <a:t>January &amp; February 2026 - GECCo weekday “office hours” (in person and virtual) to gather feedback. Times and dates TBA. </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rgbClr val="222222"/>
                </a:solidFill>
              </a:rPr>
              <a:t>1/28 &amp; 2/18 - Unit Council Feedback</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rgbClr val="222222"/>
                </a:solidFill>
              </a:rPr>
              <a:t>2/25 - GE Faculty Forum after FA</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rgbClr val="222222"/>
                </a:solidFill>
              </a:rPr>
              <a:t>3/11 - Faculty Development Day Session</a:t>
            </a:r>
            <a:endParaRPr sz="1500">
              <a:solidFill>
                <a:srgbClr val="222222"/>
              </a:solidFill>
            </a:endParaRPr>
          </a:p>
          <a:p>
            <a:pPr indent="0" lvl="0" marL="457200" rtl="0" algn="l">
              <a:spcBef>
                <a:spcPts val="0"/>
              </a:spcBef>
              <a:spcAft>
                <a:spcPts val="0"/>
              </a:spcAft>
              <a:buNone/>
            </a:pPr>
            <a:r>
              <a:t/>
            </a:r>
            <a:endParaRPr sz="1500">
              <a:solidFill>
                <a:srgbClr val="222222"/>
              </a:solidFill>
            </a:endParaRPr>
          </a:p>
          <a:p>
            <a:pPr indent="-323850" lvl="0" marL="457200" rtl="0" algn="l">
              <a:spcBef>
                <a:spcPts val="0"/>
              </a:spcBef>
              <a:spcAft>
                <a:spcPts val="0"/>
              </a:spcAft>
              <a:buClr>
                <a:schemeClr val="dk1"/>
              </a:buClr>
              <a:buSzPts val="1500"/>
              <a:buChar char="●"/>
            </a:pPr>
            <a:r>
              <a:rPr lang="en" sz="1500">
                <a:solidFill>
                  <a:schemeClr val="dk1"/>
                </a:solidFill>
              </a:rPr>
              <a:t>January - March 2026 - Gather administration, staff, and student feedback</a:t>
            </a:r>
            <a:endParaRPr sz="1500">
              <a:solidFill>
                <a:schemeClr val="dk1"/>
              </a:solidFill>
            </a:endParaRPr>
          </a:p>
          <a:p>
            <a:pPr indent="0" lvl="0" marL="457200" rtl="0" algn="l">
              <a:spcBef>
                <a:spcPts val="0"/>
              </a:spcBef>
              <a:spcAft>
                <a:spcPts val="0"/>
              </a:spcAft>
              <a:buNone/>
            </a:pPr>
            <a:r>
              <a:t/>
            </a: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4/8 - Final proposal to FA for vote </a:t>
            </a:r>
            <a:endParaRPr sz="15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