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qrAPdwJQwUQBN6bamiXKuXMcA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a58bfec5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a58bfe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Transparency, accuracy and automation with curricular review process that pushes to the Catalog. </a:t>
            </a:r>
            <a:endParaRPr sz="2400"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Accessible and ADA compliant</a:t>
            </a:r>
            <a:endParaRPr sz="2400"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Modern design, easy navigation and searches that encapsulate all relevant student information</a:t>
            </a:r>
            <a:endParaRPr sz="2400">
              <a:solidFill>
                <a:schemeClr val="dk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Design and flexibility speaks to internal/external audiences</a:t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2dfcb138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72dfcb138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a58bfec5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a58bfec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2dfcb138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72dfcb13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2dfcb138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72dfcb1388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2dfcb1388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72dfcb138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" type="subTitle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5183188" y="1363287"/>
            <a:ext cx="6172200" cy="449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6"/>
          <p:cNvSpPr txBox="1"/>
          <p:nvPr>
            <p:ph type="title"/>
          </p:nvPr>
        </p:nvSpPr>
        <p:spPr>
          <a:xfrm>
            <a:off x="839788" y="1404851"/>
            <a:ext cx="3932237" cy="191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839788" y="3424844"/>
            <a:ext cx="3932237" cy="2444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/>
          <p:nvPr>
            <p:ph type="title"/>
          </p:nvPr>
        </p:nvSpPr>
        <p:spPr>
          <a:xfrm>
            <a:off x="2726574" y="365125"/>
            <a:ext cx="86272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 rot="5400000">
            <a:off x="2290200" y="-105338"/>
            <a:ext cx="4830301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/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8"/>
          <p:cNvSpPr txBox="1"/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6"/>
          <p:cNvSpPr txBox="1"/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7"/>
          <p:cNvSpPr txBox="1"/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1"/>
          <p:cNvSpPr txBox="1"/>
          <p:nvPr>
            <p:ph type="title"/>
          </p:nvPr>
        </p:nvSpPr>
        <p:spPr>
          <a:xfrm>
            <a:off x="838200" y="365125"/>
            <a:ext cx="87962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2"/>
          <p:cNvSpPr txBox="1"/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86798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Cataloghelp@ramapo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atalog.ramapo.edu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827325" y="1951900"/>
            <a:ext cx="8661300" cy="28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5500">
                <a:latin typeface="Arial"/>
                <a:ea typeface="Arial"/>
                <a:cs typeface="Arial"/>
                <a:sym typeface="Arial"/>
              </a:rPr>
              <a:t>CourseDog @ Ramapo </a:t>
            </a:r>
            <a:r>
              <a:rPr b="1" lang="en-US" sz="4700">
                <a:latin typeface="Arial"/>
                <a:ea typeface="Arial"/>
                <a:cs typeface="Arial"/>
                <a:sym typeface="Arial"/>
              </a:rPr>
              <a:t>Keeping the Roadrunner Curriculum on Track</a:t>
            </a:r>
            <a:endParaRPr b="1" sz="4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t/>
            </a:r>
            <a:endParaRPr/>
          </a:p>
        </p:txBody>
      </p:sp>
      <p:pic>
        <p:nvPicPr>
          <p:cNvPr descr="Academic Operations Platform | Coursedog" id="117" name="Google Shape;11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063" y="4647100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Connect with us</a:t>
            </a:r>
            <a:endParaRPr/>
          </a:p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838200" y="2305049"/>
            <a:ext cx="10439400" cy="3871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 u="sng">
                <a:solidFill>
                  <a:schemeClr val="hlink"/>
                </a:solidFill>
                <a:hlinkClick r:id="rId3"/>
              </a:rPr>
              <a:t>Cataloghelp@ramapo.edu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/>
              <a:t>Faculty Training Sessions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Tues 9/9 @ 3:30 - 5pm (In Person) - IDC Lab LC 201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Fri 9/12 @ 10:30 - 12:00pm (Webex)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Weds 9/17 @ 1-2:30pm (In Person) - IDC LC 201</a:t>
            </a:r>
            <a:endParaRPr b="1" sz="36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a58bfec54_0_0"/>
          <p:cNvSpPr txBox="1"/>
          <p:nvPr>
            <p:ph type="title"/>
          </p:nvPr>
        </p:nvSpPr>
        <p:spPr>
          <a:xfrm>
            <a:off x="2734574" y="363537"/>
            <a:ext cx="8619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CourseDog? </a:t>
            </a:r>
            <a:endParaRPr/>
          </a:p>
        </p:txBody>
      </p:sp>
      <p:sp>
        <p:nvSpPr>
          <p:cNvPr id="123" name="Google Shape;123;g37a58bfec54_0_0"/>
          <p:cNvSpPr txBox="1"/>
          <p:nvPr>
            <p:ph idx="1" type="body"/>
          </p:nvPr>
        </p:nvSpPr>
        <p:spPr>
          <a:xfrm>
            <a:off x="2000250" y="1997075"/>
            <a:ext cx="8820300" cy="3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CourseDog is RCNJ’s online platform for:</a:t>
            </a:r>
            <a:endParaRPr sz="3400"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3400"/>
              <a:buAutoNum type="arabicPeriod"/>
            </a:pPr>
            <a:r>
              <a:rPr lang="en-US" sz="3400"/>
              <a:t>Catalog </a:t>
            </a:r>
            <a:endParaRPr sz="3400"/>
          </a:p>
          <a:p>
            <a:pPr indent="-266700" lvl="0" marL="228600" rtl="0" algn="l">
              <a:spcBef>
                <a:spcPts val="1000"/>
              </a:spcBef>
              <a:spcAft>
                <a:spcPts val="0"/>
              </a:spcAft>
              <a:buSzPts val="3400"/>
              <a:buAutoNum type="arabicPeriod"/>
            </a:pPr>
            <a:r>
              <a:rPr lang="en-US" sz="3400"/>
              <a:t>Curriculum (forms and system)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2734574" y="363537"/>
            <a:ext cx="9333602" cy="146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Why did we move to CourseDog?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922788" y="1946245"/>
            <a:ext cx="10431011" cy="4230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Modern design and improved user-experience for Catalog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Catalog-Curriculum automation and integration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Elimination of emailed PDF forms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Elimination of manual updates of the catalog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Transparency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Automation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Easier Archival Process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>
            <p:ph type="title"/>
          </p:nvPr>
        </p:nvSpPr>
        <p:spPr>
          <a:xfrm>
            <a:off x="372374" y="109056"/>
            <a:ext cx="9333602" cy="146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CourseDog Catalog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Landing Page</a:t>
            </a:r>
            <a:endParaRPr/>
          </a:p>
        </p:txBody>
      </p:sp>
      <p:pic>
        <p:nvPicPr>
          <p:cNvPr id="135" name="Google Shape;135;p9" title="Screenshot 2025-08-04 at 1.36.51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375" y="1461275"/>
            <a:ext cx="10275875" cy="51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2dfcb1388_0_1"/>
          <p:cNvSpPr txBox="1"/>
          <p:nvPr>
            <p:ph type="title"/>
          </p:nvPr>
        </p:nvSpPr>
        <p:spPr>
          <a:xfrm>
            <a:off x="2734574" y="363537"/>
            <a:ext cx="9333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How did we transition to the CourseDog Catalog?</a:t>
            </a:r>
            <a:endParaRPr/>
          </a:p>
        </p:txBody>
      </p:sp>
      <p:sp>
        <p:nvSpPr>
          <p:cNvPr id="141" name="Google Shape;141;g372dfcb1388_0_1"/>
          <p:cNvSpPr txBox="1"/>
          <p:nvPr>
            <p:ph idx="1" type="body"/>
          </p:nvPr>
        </p:nvSpPr>
        <p:spPr>
          <a:xfrm>
            <a:off x="922800" y="1412850"/>
            <a:ext cx="10451700" cy="5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Reviewed design elements and key content of Ramapo Catalog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Considered best practices from other CourseDog schools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2024-25 degree requirements were imported or manually built and validated </a:t>
            </a:r>
            <a:r>
              <a:rPr lang="en-US"/>
              <a:t>against</a:t>
            </a:r>
            <a:r>
              <a:rPr lang="en-US"/>
              <a:t> previous catalog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24-25 changes submitted prior to February were included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July soft-launch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Cataloghelp@ramapo.edu email open to receive feedback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Adjustments to programs and faculty are on-going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a58bfec54_0_5"/>
          <p:cNvSpPr txBox="1"/>
          <p:nvPr>
            <p:ph type="title"/>
          </p:nvPr>
        </p:nvSpPr>
        <p:spPr>
          <a:xfrm>
            <a:off x="2734575" y="363525"/>
            <a:ext cx="9291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features of the 2025-26 Catalog</a:t>
            </a:r>
            <a:endParaRPr/>
          </a:p>
        </p:txBody>
      </p:sp>
      <p:sp>
        <p:nvSpPr>
          <p:cNvPr id="147" name="Google Shape;147;g37a58bfec54_0_5"/>
          <p:cNvSpPr txBox="1"/>
          <p:nvPr>
            <p:ph idx="1" type="body"/>
          </p:nvPr>
        </p:nvSpPr>
        <p:spPr>
          <a:xfrm>
            <a:off x="8267125" y="2090575"/>
            <a:ext cx="3911100" cy="408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Static URL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https://catalog.ramapo.edu/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Enhanced search by program or course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Quick links </a:t>
            </a:r>
            <a:endParaRPr sz="2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600"/>
              <a:t>Academic policies now integrated </a:t>
            </a:r>
            <a:endParaRPr sz="2600"/>
          </a:p>
        </p:txBody>
      </p:sp>
      <p:pic>
        <p:nvPicPr>
          <p:cNvPr id="148" name="Google Shape;148;g37a58bfec54_0_5" title="Screenshot 2025-09-02 at 10.45.42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" y="1970850"/>
            <a:ext cx="8350423" cy="4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7a58bfec54_0_5"/>
          <p:cNvSpPr/>
          <p:nvPr/>
        </p:nvSpPr>
        <p:spPr>
          <a:xfrm>
            <a:off x="176775" y="3267250"/>
            <a:ext cx="1929300" cy="2525700"/>
          </a:xfrm>
          <a:prstGeom prst="flowChartAlternateProcess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7a58bfec54_0_5"/>
          <p:cNvSpPr/>
          <p:nvPr/>
        </p:nvSpPr>
        <p:spPr>
          <a:xfrm>
            <a:off x="2136075" y="3067350"/>
            <a:ext cx="4231800" cy="3229200"/>
          </a:xfrm>
          <a:prstGeom prst="flowChartAlternateProcess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7a58bfec54_0_5"/>
          <p:cNvSpPr/>
          <p:nvPr/>
        </p:nvSpPr>
        <p:spPr>
          <a:xfrm rot="8861050">
            <a:off x="7449687" y="1968828"/>
            <a:ext cx="1408567" cy="115597"/>
          </a:xfrm>
          <a:prstGeom prst="rightArrow">
            <a:avLst>
              <a:gd fmla="val 10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7a58bfec54_0_5"/>
          <p:cNvSpPr/>
          <p:nvPr/>
        </p:nvSpPr>
        <p:spPr>
          <a:xfrm>
            <a:off x="6397875" y="3146900"/>
            <a:ext cx="1882500" cy="266700"/>
          </a:xfrm>
          <a:prstGeom prst="flowChartAlternateProcess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2dfcb1388_0_7"/>
          <p:cNvSpPr txBox="1"/>
          <p:nvPr>
            <p:ph type="title"/>
          </p:nvPr>
        </p:nvSpPr>
        <p:spPr>
          <a:xfrm>
            <a:off x="2734574" y="363537"/>
            <a:ext cx="861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What’s next for CourseDog Catalog?</a:t>
            </a:r>
            <a:endParaRPr/>
          </a:p>
        </p:txBody>
      </p:sp>
      <p:sp>
        <p:nvSpPr>
          <p:cNvPr id="158" name="Google Shape;158;g372dfcb1388_0_7"/>
          <p:cNvSpPr txBox="1"/>
          <p:nvPr>
            <p:ph idx="1" type="body"/>
          </p:nvPr>
        </p:nvSpPr>
        <p:spPr>
          <a:xfrm>
            <a:off x="838200" y="1825625"/>
            <a:ext cx="10515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Mid-year update will be published in December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Conversations with Convening groups and Deans about </a:t>
            </a:r>
            <a:r>
              <a:rPr lang="en-US"/>
              <a:t>curricular</a:t>
            </a:r>
            <a:r>
              <a:rPr lang="en-US"/>
              <a:t> </a:t>
            </a:r>
            <a:r>
              <a:rPr lang="en-US"/>
              <a:t>clean up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Planned enhancements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Graduation Plans</a:t>
            </a:r>
            <a:endParaRPr sz="2800"/>
          </a:p>
          <a:p>
            <a:pPr indent="-4064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Pre-requisites </a:t>
            </a:r>
            <a:endParaRPr sz="2800"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Integrate community feedback for 2026-27 Catalog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cademic Operations Platform | Coursedog" id="159" name="Google Shape;159;g372dfcb138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4867275"/>
            <a:ext cx="22955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2dfcb1388_0_12"/>
          <p:cNvSpPr txBox="1"/>
          <p:nvPr>
            <p:ph type="title"/>
          </p:nvPr>
        </p:nvSpPr>
        <p:spPr>
          <a:xfrm>
            <a:off x="2734574" y="363537"/>
            <a:ext cx="9333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/>
              <a:t>How did we prepare for the transition to CourseDog for Curriculum?</a:t>
            </a:r>
            <a:endParaRPr/>
          </a:p>
        </p:txBody>
      </p:sp>
      <p:sp>
        <p:nvSpPr>
          <p:cNvPr id="165" name="Google Shape;165;g372dfcb1388_0_12"/>
          <p:cNvSpPr txBox="1"/>
          <p:nvPr>
            <p:ph idx="1" type="body"/>
          </p:nvPr>
        </p:nvSpPr>
        <p:spPr>
          <a:xfrm>
            <a:off x="922800" y="1946250"/>
            <a:ext cx="104517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Reviewed design elements and key content of Ramapo curriculum forms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Forms and workflows were built and tested in Spring 2024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Testing and updates with faculty and Deans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Curriculum, users and roles are loaded in the system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2dfcb1388_0_17"/>
          <p:cNvSpPr txBox="1"/>
          <p:nvPr>
            <p:ph type="title"/>
          </p:nvPr>
        </p:nvSpPr>
        <p:spPr>
          <a:xfrm>
            <a:off x="2734575" y="363525"/>
            <a:ext cx="8980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What’s next for Curriculum?</a:t>
            </a:r>
            <a:endParaRPr/>
          </a:p>
        </p:txBody>
      </p:sp>
      <p:sp>
        <p:nvSpPr>
          <p:cNvPr id="171" name="Google Shape;171;g372dfcb1388_0_17"/>
          <p:cNvSpPr txBox="1"/>
          <p:nvPr>
            <p:ph idx="1" type="body"/>
          </p:nvPr>
        </p:nvSpPr>
        <p:spPr>
          <a:xfrm>
            <a:off x="838200" y="1413550"/>
            <a:ext cx="10515600" cy="52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Training &amp; Support  </a:t>
            </a:r>
            <a:endParaRPr b="1"/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Faculty Training Sessions</a:t>
            </a:r>
            <a:endParaRPr/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Tues 9/9 @ 3:30 - 5pm (In Person) - IDC Lab LC 201</a:t>
            </a:r>
            <a:endParaRPr/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Fri 9/12 @ 10:30 - 12:00pm (Webex)</a:t>
            </a:r>
            <a:endParaRPr/>
          </a:p>
          <a:p>
            <a:pPr indent="-32575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○"/>
            </a:pPr>
            <a:r>
              <a:rPr lang="en-US"/>
              <a:t>Weds 9/17 @ 1-2:30pm (In Person) - IDC LC 201</a:t>
            </a:r>
            <a:endParaRPr/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Drop-in Hours for proposal support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Proposal Submissions</a:t>
            </a:r>
            <a:endParaRPr b="1"/>
          </a:p>
          <a:p>
            <a:pPr indent="-3797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Char char="○"/>
            </a:pPr>
            <a:r>
              <a:rPr lang="en-US"/>
              <a:t>Complete a curriculum cycle in CourseDog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US"/>
              <a:t>Feedback</a:t>
            </a:r>
            <a:endParaRPr b="1"/>
          </a:p>
          <a:p>
            <a:pPr indent="-3797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Char char="○"/>
            </a:pPr>
            <a:r>
              <a:rPr lang="en-US"/>
              <a:t>Collect feedback from user groups</a:t>
            </a:r>
            <a:endParaRPr/>
          </a:p>
          <a:p>
            <a:pPr indent="-3797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6666"/>
              <a:buChar char="○"/>
            </a:pPr>
            <a:r>
              <a:rPr lang="en-US"/>
              <a:t>Update the forms and workflows to improve the process for ‘26-27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2025-03-24T20:07:31Z</dcterms:created>
  <dc:creator>Jeneen Kelly</dc:creator>
</cp:coreProperties>
</file>