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rial Black" panose="020B0A04020102020204" pitchFamily="34" charset="0"/>
      <p:regular r:id="rId7"/>
      <p:bold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J3IuIKTAq3Y7MnlS13lO5/vPw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bc7f367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4bc7f367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d01e72d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34d01e72d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beb5f469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4beb5f469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2"/>
          <p:cNvSpPr txBox="1">
            <a:spLocks noGrp="1"/>
          </p:cNvSpPr>
          <p:nvPr>
            <p:ph type="ctrTitle"/>
          </p:nvPr>
        </p:nvSpPr>
        <p:spPr>
          <a:xfrm>
            <a:off x="827314" y="1371600"/>
            <a:ext cx="8588829" cy="288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ubTitle" idx="1"/>
          </p:nvPr>
        </p:nvSpPr>
        <p:spPr>
          <a:xfrm>
            <a:off x="838200" y="4550230"/>
            <a:ext cx="7772400" cy="151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>
            <a:off x="2726574" y="365125"/>
            <a:ext cx="86272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 rot="5400000">
            <a:off x="2290200" y="-105338"/>
            <a:ext cx="4830301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859047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962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2701636" y="365125"/>
            <a:ext cx="8653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7987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5183188" y="1363287"/>
            <a:ext cx="6172200" cy="449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>
            <a:off x="839788" y="1404851"/>
            <a:ext cx="3932237" cy="191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>
            <a:off x="839788" y="3424844"/>
            <a:ext cx="3932237" cy="2444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self-stud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viceprovost@ramapo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838189" y="1052475"/>
            <a:ext cx="8588700" cy="28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Black"/>
              <a:buNone/>
            </a:pPr>
            <a:r>
              <a:rPr lang="en-US" sz="5400"/>
              <a:t>Middle States 2027</a:t>
            </a:r>
            <a:endParaRPr sz="5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Black"/>
              <a:buNone/>
            </a:pPr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838200" y="4550230"/>
            <a:ext cx="7772400" cy="1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 dirty="0"/>
              <a:t>April 30, 2025</a:t>
            </a:r>
            <a:endParaRPr sz="32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900" dirty="0"/>
              <a:t>Faculty Assembly</a:t>
            </a:r>
            <a:endParaRPr sz="2900" dirty="0"/>
          </a:p>
        </p:txBody>
      </p:sp>
      <p:pic>
        <p:nvPicPr>
          <p:cNvPr id="97" name="Google Shape;9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5505" y="2844100"/>
            <a:ext cx="3635000" cy="14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bc7f3676f_0_0"/>
          <p:cNvSpPr txBox="1">
            <a:spLocks noGrp="1"/>
          </p:cNvSpPr>
          <p:nvPr>
            <p:ph type="title"/>
          </p:nvPr>
        </p:nvSpPr>
        <p:spPr>
          <a:xfrm>
            <a:off x="838201" y="0"/>
            <a:ext cx="8590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Middle States Planning</a:t>
            </a:r>
            <a:endParaRPr/>
          </a:p>
        </p:txBody>
      </p:sp>
      <p:sp>
        <p:nvSpPr>
          <p:cNvPr id="103" name="Google Shape;103;g34bc7f3676f_0_0"/>
          <p:cNvSpPr txBox="1">
            <a:spLocks noGrp="1"/>
          </p:cNvSpPr>
          <p:nvPr>
            <p:ph type="body" idx="1"/>
          </p:nvPr>
        </p:nvSpPr>
        <p:spPr>
          <a:xfrm>
            <a:off x="5693000" y="1407588"/>
            <a:ext cx="6169200" cy="4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9144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300" b="1" u="sng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Standards for Accreditation</a:t>
            </a:r>
            <a:endParaRPr sz="2300" b="1" u="sng"/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/>
              <a:t>Mission &amp; Goals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/>
              <a:t>Ethics &amp; Integrity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/>
              <a:t>Design &amp; Delivery of Student Learning Experience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/>
              <a:t>Support of Student Experience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/>
              <a:t>Educational Effectiveness Assessment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/>
              <a:t>Planning, Resources, Institutional Improvement</a:t>
            </a: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/>
              <a:t>Governance, Leadership, Administration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 sz="2300" b="1"/>
          </a:p>
          <a:p>
            <a:pPr marL="825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US" sz="2300"/>
              <a:t>             &amp; Compliance and Layout</a:t>
            </a:r>
            <a:endParaRPr sz="2300"/>
          </a:p>
        </p:txBody>
      </p:sp>
      <p:sp>
        <p:nvSpPr>
          <p:cNvPr id="104" name="Google Shape;104;g34bc7f3676f_0_0"/>
          <p:cNvSpPr txBox="1">
            <a:spLocks noGrp="1"/>
          </p:cNvSpPr>
          <p:nvPr>
            <p:ph type="body" idx="1"/>
          </p:nvPr>
        </p:nvSpPr>
        <p:spPr>
          <a:xfrm>
            <a:off x="720900" y="1366650"/>
            <a:ext cx="4847100" cy="3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300" b="1" u="sng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/>
              <a:t>Self-Study Process</a:t>
            </a:r>
            <a:endParaRPr sz="2400" b="1" u="sng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Reflective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Evidence-based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Disciplined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Strength and Weakness 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Valuable</a:t>
            </a:r>
            <a:endParaRPr sz="2400" dirty="0"/>
          </a:p>
        </p:txBody>
      </p:sp>
      <p:sp>
        <p:nvSpPr>
          <p:cNvPr id="105" name="Google Shape;105;g34bc7f3676f_0_0"/>
          <p:cNvSpPr txBox="1"/>
          <p:nvPr/>
        </p:nvSpPr>
        <p:spPr>
          <a:xfrm>
            <a:off x="2902684" y="6082888"/>
            <a:ext cx="6869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 Self-Study was in 2020: </a:t>
            </a:r>
            <a:r>
              <a:rPr lang="en-US" sz="2000" b="0" i="0" u="none" strike="noStrike" cap="none">
                <a:solidFill>
                  <a:srgbClr val="CB1E1E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www.ramapo.edu/self-study/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d01e72dcd_0_0"/>
          <p:cNvSpPr txBox="1">
            <a:spLocks noGrp="1"/>
          </p:cNvSpPr>
          <p:nvPr>
            <p:ph type="title"/>
          </p:nvPr>
        </p:nvSpPr>
        <p:spPr>
          <a:xfrm>
            <a:off x="838201" y="0"/>
            <a:ext cx="8590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Middle States Planning</a:t>
            </a:r>
            <a:endParaRPr/>
          </a:p>
        </p:txBody>
      </p:sp>
      <p:sp>
        <p:nvSpPr>
          <p:cNvPr id="111" name="Google Shape;111;g34d01e72dcd_0_0"/>
          <p:cNvSpPr txBox="1">
            <a:spLocks noGrp="1"/>
          </p:cNvSpPr>
          <p:nvPr>
            <p:ph type="body" idx="1"/>
          </p:nvPr>
        </p:nvSpPr>
        <p:spPr>
          <a:xfrm>
            <a:off x="450025" y="1325700"/>
            <a:ext cx="10827000" cy="5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0234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758"/>
              <a:buChar char="●"/>
            </a:pPr>
            <a:r>
              <a:rPr lang="en-US" sz="1758" dirty="0"/>
              <a:t>April 2025: Self-Study Team to be confirmed </a:t>
            </a:r>
            <a:endParaRPr sz="1758" dirty="0"/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endParaRPr sz="100" dirty="0"/>
          </a:p>
          <a:p>
            <a:pPr marL="914400" lvl="1" indent="-335789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88"/>
              <a:buChar char="○"/>
            </a:pPr>
            <a:r>
              <a:rPr lang="en-US" sz="1687" dirty="0"/>
              <a:t>Accreditation Liaison Officer (ALO): Joyce Shim, Vice Provost</a:t>
            </a:r>
            <a:endParaRPr sz="1687" dirty="0"/>
          </a:p>
          <a:p>
            <a:pPr marL="9144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endParaRPr sz="488" dirty="0"/>
          </a:p>
          <a:p>
            <a:pPr marL="914400" lvl="1" indent="-335789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688"/>
              <a:buChar char="○"/>
            </a:pPr>
            <a:r>
              <a:rPr lang="en-US" sz="1687" dirty="0"/>
              <a:t>Executive Steering Committee: </a:t>
            </a:r>
            <a:endParaRPr sz="1687" dirty="0"/>
          </a:p>
          <a:p>
            <a:pPr marL="1371600" lvl="2" indent="-3357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88"/>
              <a:buChar char="■"/>
            </a:pPr>
            <a:r>
              <a:rPr lang="en-US" sz="1687" dirty="0"/>
              <a:t>Co-Chairs: </a:t>
            </a:r>
            <a:endParaRPr sz="1687" dirty="0"/>
          </a:p>
          <a:p>
            <a:pPr marL="1828800" lvl="3" indent="-3357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88"/>
              <a:buChar char="●"/>
            </a:pPr>
            <a:r>
              <a:rPr lang="en-US" sz="1687" dirty="0"/>
              <a:t>Leah Warner: Professor of Psychology, SSHS</a:t>
            </a:r>
            <a:endParaRPr sz="1687" dirty="0"/>
          </a:p>
          <a:p>
            <a:pPr marL="1828800" lvl="3" indent="-3357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88"/>
              <a:buChar char="●"/>
            </a:pPr>
            <a:r>
              <a:rPr lang="en-US" sz="1687" dirty="0"/>
              <a:t>Joe Connell: Assistant Vice President, Student Success</a:t>
            </a:r>
            <a:endParaRPr sz="1687" dirty="0"/>
          </a:p>
          <a:p>
            <a:pPr marL="1371600" lvl="2" indent="-3357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88"/>
              <a:buChar char="■"/>
            </a:pPr>
            <a:r>
              <a:rPr lang="en-US" sz="1687" dirty="0"/>
              <a:t>Members: </a:t>
            </a:r>
            <a:endParaRPr sz="1687" dirty="0"/>
          </a:p>
          <a:p>
            <a:pPr marL="1828800" lvl="3" indent="-3357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88"/>
              <a:buChar char="●"/>
            </a:pPr>
            <a:r>
              <a:rPr lang="en-US" sz="1687" dirty="0">
                <a:solidFill>
                  <a:srgbClr val="000000"/>
                </a:solidFill>
              </a:rPr>
              <a:t>Mike Unger: Director of Assessment &amp; Associate Professor of Political Science, HGS</a:t>
            </a:r>
            <a:endParaRPr sz="1687" dirty="0">
              <a:solidFill>
                <a:srgbClr val="000000"/>
              </a:solidFill>
            </a:endParaRPr>
          </a:p>
          <a:p>
            <a:pPr marL="1828800" lvl="3" indent="-3357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88"/>
              <a:buChar char="●"/>
            </a:pPr>
            <a:r>
              <a:rPr lang="en-US" sz="1687" dirty="0" err="1"/>
              <a:t>Fariba</a:t>
            </a:r>
            <a:r>
              <a:rPr lang="en-US" sz="1687" dirty="0"/>
              <a:t> </a:t>
            </a:r>
            <a:r>
              <a:rPr lang="en-US" sz="1687" dirty="0" err="1"/>
              <a:t>Nosrati</a:t>
            </a:r>
            <a:r>
              <a:rPr lang="en-US" sz="1687" dirty="0"/>
              <a:t>: Assistant Professor of Information Tech Management, ASB</a:t>
            </a:r>
            <a:endParaRPr sz="1687" dirty="0"/>
          </a:p>
          <a:p>
            <a:pPr marL="1828800" lvl="3" indent="-3357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8"/>
              <a:buChar char="●"/>
            </a:pPr>
            <a:r>
              <a:rPr lang="en-US" sz="1687" dirty="0">
                <a:solidFill>
                  <a:srgbClr val="000000"/>
                </a:solidFill>
              </a:rPr>
              <a:t>Gurvinder </a:t>
            </a:r>
            <a:r>
              <a:rPr lang="en-US" sz="1687" dirty="0" err="1">
                <a:solidFill>
                  <a:srgbClr val="000000"/>
                </a:solidFill>
              </a:rPr>
              <a:t>Khaneja</a:t>
            </a:r>
            <a:r>
              <a:rPr lang="en-US" sz="1687" dirty="0">
                <a:solidFill>
                  <a:srgbClr val="000000"/>
                </a:solidFill>
              </a:rPr>
              <a:t>: Director of Institutional Research</a:t>
            </a:r>
            <a:endParaRPr sz="1687" dirty="0">
              <a:solidFill>
                <a:srgbClr val="000000"/>
              </a:solidFill>
            </a:endParaRPr>
          </a:p>
          <a:p>
            <a:pPr marL="1828800" lvl="3" indent="-3357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8"/>
              <a:buChar char="●"/>
            </a:pPr>
            <a:r>
              <a:rPr lang="en-US" sz="1687" dirty="0">
                <a:solidFill>
                  <a:srgbClr val="000000"/>
                </a:solidFill>
              </a:rPr>
              <a:t>Student Leader: TBD</a:t>
            </a:r>
            <a:endParaRPr sz="1687" dirty="0">
              <a:solidFill>
                <a:srgbClr val="000000"/>
              </a:solidFill>
            </a:endParaRPr>
          </a:p>
          <a:p>
            <a:pPr marL="1371600" lvl="2" indent="-33578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8"/>
              <a:buChar char="■"/>
            </a:pPr>
            <a:r>
              <a:rPr lang="en-US" sz="1687" dirty="0">
                <a:solidFill>
                  <a:srgbClr val="000000"/>
                </a:solidFill>
              </a:rPr>
              <a:t>Lead Writer: Regina Clark, Associate Professor of Journalism, CA</a:t>
            </a:r>
            <a:endParaRPr sz="1687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endParaRPr sz="488" dirty="0">
              <a:solidFill>
                <a:srgbClr val="000000"/>
              </a:solidFill>
            </a:endParaRPr>
          </a:p>
          <a:p>
            <a:pPr marL="914400" lvl="1" indent="-335789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88"/>
              <a:buChar char="○"/>
            </a:pPr>
            <a:r>
              <a:rPr lang="en-US" sz="1687" dirty="0">
                <a:solidFill>
                  <a:srgbClr val="000000"/>
                </a:solidFill>
              </a:rPr>
              <a:t>Steering Committee (Exec Steering </a:t>
            </a:r>
            <a:r>
              <a:rPr lang="en-US" sz="1687" dirty="0" err="1">
                <a:solidFill>
                  <a:srgbClr val="000000"/>
                </a:solidFill>
              </a:rPr>
              <a:t>Cmt</a:t>
            </a:r>
            <a:r>
              <a:rPr lang="en-US" sz="1687" dirty="0">
                <a:solidFill>
                  <a:srgbClr val="000000"/>
                </a:solidFill>
              </a:rPr>
              <a:t> and Co-Chairs for each Standard) and Standard members: All agreed and confirmed - By function and expertise &amp; a balance between colleagues with experience and new members</a:t>
            </a:r>
            <a:endParaRPr sz="1687" dirty="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88" dirty="0">
              <a:solidFill>
                <a:srgbClr val="000000"/>
              </a:solidFill>
            </a:endParaRPr>
          </a:p>
          <a:p>
            <a:pPr marL="914400" lvl="0" indent="0" algn="ctr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en-US" sz="1687" b="1" i="1" dirty="0">
                <a:solidFill>
                  <a:srgbClr val="000000"/>
                </a:solidFill>
              </a:rPr>
              <a:t>Additional general call at Faculty Assembly</a:t>
            </a:r>
            <a:endParaRPr sz="1687" dirty="0"/>
          </a:p>
          <a:p>
            <a:pPr marL="0" lvl="0" indent="0" algn="ctr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endParaRPr sz="15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beb5f4690_0_1"/>
          <p:cNvSpPr txBox="1">
            <a:spLocks noGrp="1"/>
          </p:cNvSpPr>
          <p:nvPr>
            <p:ph type="title"/>
          </p:nvPr>
        </p:nvSpPr>
        <p:spPr>
          <a:xfrm>
            <a:off x="838201" y="0"/>
            <a:ext cx="8590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Middle States Planning</a:t>
            </a:r>
            <a:endParaRPr/>
          </a:p>
        </p:txBody>
      </p:sp>
      <p:sp>
        <p:nvSpPr>
          <p:cNvPr id="117" name="Google Shape;117;g34beb5f4690_0_1"/>
          <p:cNvSpPr txBox="1">
            <a:spLocks noGrp="1"/>
          </p:cNvSpPr>
          <p:nvPr>
            <p:ph type="body" idx="1"/>
          </p:nvPr>
        </p:nvSpPr>
        <p:spPr>
          <a:xfrm>
            <a:off x="509400" y="1508050"/>
            <a:ext cx="10844400" cy="5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795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None/>
            </a:pPr>
            <a:endParaRPr lang="en-US" sz="1900" dirty="0"/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May 2025: Formal invitations by President </a:t>
            </a:r>
            <a:r>
              <a:rPr lang="en-US" sz="1900" dirty="0" err="1"/>
              <a:t>Jebb</a:t>
            </a:r>
            <a:r>
              <a:rPr lang="en-US" sz="1900" dirty="0"/>
              <a:t>, campus announcement, and first self-study team meeting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Summer 2025: Initial data work and collection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September 2025: Campus Kick-Off and MSCHE Self-Study Institute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Fall 2026: Submission of Self-Study</a:t>
            </a:r>
            <a:endParaRPr sz="1900" dirty="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 dirty="0"/>
              <a:t>Spring 2027: MSCHE Campus Visit</a:t>
            </a:r>
            <a:endParaRPr dirty="0"/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 i="1" dirty="0"/>
          </a:p>
          <a:p>
            <a:pPr marL="36576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200" b="1" dirty="0"/>
              <a:t>All Hands on Deck!</a:t>
            </a:r>
            <a:endParaRPr sz="22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900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/>
              <a:t>Any interest, question or/and feedback, 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/>
              <a:t>please contact Vice Provost Joyce Shim (</a:t>
            </a:r>
            <a:r>
              <a:rPr lang="en-US" sz="1900" u="sng" dirty="0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viceprovost@ramapo.edu</a:t>
            </a:r>
            <a:r>
              <a:rPr lang="en-US" sz="1900" dirty="0"/>
              <a:t>) </a:t>
            </a:r>
            <a:endParaRPr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Widescreen</PresentationFormat>
  <Paragraphs>54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 Black</vt:lpstr>
      <vt:lpstr>Arial</vt:lpstr>
      <vt:lpstr>Office Theme</vt:lpstr>
      <vt:lpstr>Middle States 2027 </vt:lpstr>
      <vt:lpstr>Middle States Planning</vt:lpstr>
      <vt:lpstr>Middle States Planning</vt:lpstr>
      <vt:lpstr>Middle States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States 2027 </dc:title>
  <dc:creator>mmiddle2</dc:creator>
  <cp:lastModifiedBy>JoyceYonghee Shim</cp:lastModifiedBy>
  <cp:revision>1</cp:revision>
  <dcterms:created xsi:type="dcterms:W3CDTF">2025-04-10T13:51:08Z</dcterms:created>
  <dcterms:modified xsi:type="dcterms:W3CDTF">2025-04-24T18:15:47Z</dcterms:modified>
</cp:coreProperties>
</file>