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346f08859e5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346f08859e5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46f08859e5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46f08859e5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34363d23ce3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34363d23ce3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34363d23ce3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34363d23ce3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4363d23ce3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34363d23ce3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46f08859e5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46f08859e5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46f08859e5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46f08859e5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46f08859e5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46f08859e5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GE Town Hall</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April 2, 2025</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id="60" name="Google Shape;60;p14" title="ramapo college general education town hall event.jpg"/>
          <p:cNvPicPr preferRelativeResize="0"/>
          <p:nvPr/>
        </p:nvPicPr>
        <p:blipFill>
          <a:blip r:embed="rId3">
            <a:alphaModFix/>
          </a:blip>
          <a:stretch>
            <a:fillRect/>
          </a:stretch>
        </p:blipFill>
        <p:spPr>
          <a:xfrm>
            <a:off x="3033225" y="101800"/>
            <a:ext cx="5939531" cy="3357124"/>
          </a:xfrm>
          <a:prstGeom prst="rect">
            <a:avLst/>
          </a:prstGeom>
          <a:noFill/>
          <a:ln>
            <a:noFill/>
          </a:ln>
        </p:spPr>
      </p:pic>
      <p:sp>
        <p:nvSpPr>
          <p:cNvPr id="61" name="Google Shape;61;p14"/>
          <p:cNvSpPr txBox="1"/>
          <p:nvPr/>
        </p:nvSpPr>
        <p:spPr>
          <a:xfrm>
            <a:off x="3453438" y="3642550"/>
            <a:ext cx="5099100" cy="12621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
              <a:t>“</a:t>
            </a:r>
            <a:r>
              <a:rPr lang="en"/>
              <a:t>A visually appealing illustration of a Ramapo College general education town hall event, depicting a diverse group of students and faculty engaged in lively discussion, with a bright and airy atmosphere in a spacious hall, rendered in a photorealistic style with warm lighting and natural color tones.”</a:t>
            </a:r>
            <a:endParaRPr/>
          </a:p>
        </p:txBody>
      </p:sp>
      <p:sp>
        <p:nvSpPr>
          <p:cNvPr id="62" name="Google Shape;62;p14"/>
          <p:cNvSpPr txBox="1"/>
          <p:nvPr/>
        </p:nvSpPr>
        <p:spPr>
          <a:xfrm>
            <a:off x="315750" y="403000"/>
            <a:ext cx="2061900" cy="1169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600">
                <a:solidFill>
                  <a:schemeClr val="dk1"/>
                </a:solidFill>
              </a:rPr>
              <a:t>Prompt:</a:t>
            </a:r>
            <a:r>
              <a:rPr lang="en" sz="1600">
                <a:solidFill>
                  <a:schemeClr val="dk1"/>
                </a:solidFill>
              </a:rPr>
              <a:t> “ramapo college general </a:t>
            </a:r>
            <a:r>
              <a:rPr lang="en" sz="1600">
                <a:solidFill>
                  <a:schemeClr val="dk1"/>
                </a:solidFill>
              </a:rPr>
              <a:t>education</a:t>
            </a:r>
            <a:r>
              <a:rPr lang="en" sz="1600">
                <a:solidFill>
                  <a:schemeClr val="dk1"/>
                </a:solidFill>
              </a:rPr>
              <a:t> town hall event”</a:t>
            </a:r>
            <a:endParaRPr sz="16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1005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Faculty GE Survey </a:t>
            </a:r>
            <a:r>
              <a:rPr lang="en"/>
              <a:t>Summary: </a:t>
            </a:r>
            <a:r>
              <a:rPr lang="en"/>
              <a:t>Preliminary Findings</a:t>
            </a:r>
            <a:endParaRPr/>
          </a:p>
        </p:txBody>
      </p:sp>
      <p:sp>
        <p:nvSpPr>
          <p:cNvPr id="68" name="Google Shape;68;p15"/>
          <p:cNvSpPr txBox="1"/>
          <p:nvPr>
            <p:ph idx="1" type="body"/>
          </p:nvPr>
        </p:nvSpPr>
        <p:spPr>
          <a:xfrm>
            <a:off x="489750" y="877100"/>
            <a:ext cx="8520600" cy="3990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Survey distributed by email and promoted in Unit Councils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48 responses as of April 1</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24% of 198 Faculty based on Fall 2023</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Q1: </a:t>
            </a:r>
            <a:r>
              <a:rPr lang="en">
                <a:solidFill>
                  <a:schemeClr val="dk1"/>
                </a:solidFill>
              </a:rPr>
              <a:t>Do you think [the] description accurately reflects the current GE program at RCNJ? Why or why not?</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41 Responses (85% of the sample)</a:t>
            </a:r>
            <a:endParaRPr>
              <a:solidFill>
                <a:schemeClr val="dk1"/>
              </a:solidFill>
            </a:endParaRPr>
          </a:p>
          <a:p>
            <a:pPr indent="-317500" lvl="2" marL="1371600" rtl="0" algn="l">
              <a:spcBef>
                <a:spcPts val="0"/>
              </a:spcBef>
              <a:spcAft>
                <a:spcPts val="0"/>
              </a:spcAft>
              <a:buClr>
                <a:schemeClr val="dk1"/>
              </a:buClr>
              <a:buSzPts val="1400"/>
              <a:buChar char="■"/>
            </a:pPr>
            <a:r>
              <a:rPr lang="en">
                <a:solidFill>
                  <a:schemeClr val="dk1"/>
                </a:solidFill>
              </a:rPr>
              <a:t>Yes: 11</a:t>
            </a:r>
            <a:endParaRPr>
              <a:solidFill>
                <a:schemeClr val="dk1"/>
              </a:solidFill>
            </a:endParaRPr>
          </a:p>
          <a:p>
            <a:pPr indent="-317500" lvl="2" marL="1371600" rtl="0" algn="l">
              <a:spcBef>
                <a:spcPts val="0"/>
              </a:spcBef>
              <a:spcAft>
                <a:spcPts val="0"/>
              </a:spcAft>
              <a:buClr>
                <a:schemeClr val="dk1"/>
              </a:buClr>
              <a:buSzPts val="1400"/>
              <a:buChar char="■"/>
            </a:pPr>
            <a:r>
              <a:rPr lang="en">
                <a:solidFill>
                  <a:schemeClr val="dk1"/>
                </a:solidFill>
              </a:rPr>
              <a:t>Mixed: 11</a:t>
            </a:r>
            <a:endParaRPr>
              <a:solidFill>
                <a:schemeClr val="dk1"/>
              </a:solidFill>
            </a:endParaRPr>
          </a:p>
          <a:p>
            <a:pPr indent="-317500" lvl="2" marL="1371600" rtl="0" algn="l">
              <a:spcBef>
                <a:spcPts val="0"/>
              </a:spcBef>
              <a:spcAft>
                <a:spcPts val="0"/>
              </a:spcAft>
              <a:buClr>
                <a:schemeClr val="dk1"/>
              </a:buClr>
              <a:buSzPts val="1400"/>
              <a:buChar char="■"/>
            </a:pPr>
            <a:r>
              <a:rPr lang="en">
                <a:solidFill>
                  <a:schemeClr val="dk1"/>
                </a:solidFill>
              </a:rPr>
              <a:t>No: 19</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Q2: What are the strengths of the current GE program?</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40 Responses (83% of the sample)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Q3: What are the strengths of the current GE program?</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48 Responses (100% of the sample)</a:t>
            </a:r>
            <a:endParaRPr>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Faculty GE Survey: </a:t>
            </a:r>
            <a:r>
              <a:rPr lang="en"/>
              <a:t>Key Takeaways</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Clr>
                <a:schemeClr val="dk1"/>
              </a:buClr>
              <a:buSzPts val="1700"/>
              <a:buChar char="●"/>
            </a:pPr>
            <a:r>
              <a:rPr lang="en" sz="1700">
                <a:solidFill>
                  <a:schemeClr val="dk1"/>
                </a:solidFill>
              </a:rPr>
              <a:t>Widespread support for GE changes</a:t>
            </a:r>
            <a:endParaRPr sz="1700">
              <a:solidFill>
                <a:schemeClr val="dk1"/>
              </a:solidFill>
            </a:endParaRPr>
          </a:p>
          <a:p>
            <a:pPr indent="-336550" lvl="0" marL="457200" rtl="0" algn="l">
              <a:spcBef>
                <a:spcPts val="0"/>
              </a:spcBef>
              <a:spcAft>
                <a:spcPts val="0"/>
              </a:spcAft>
              <a:buClr>
                <a:schemeClr val="dk1"/>
              </a:buClr>
              <a:buSzPts val="1700"/>
              <a:buChar char="●"/>
            </a:pPr>
            <a:r>
              <a:rPr lang="en" sz="1700">
                <a:solidFill>
                  <a:schemeClr val="dk1"/>
                </a:solidFill>
              </a:rPr>
              <a:t>Respondents see the GE program as too big in terms of required number of credits and course offerings, too complicated, lacking coherent vision while still missing particular elements (e.g., civic engagement, sustainability, financial literacy…)</a:t>
            </a:r>
            <a:endParaRPr sz="1700">
              <a:solidFill>
                <a:schemeClr val="dk1"/>
              </a:solidFill>
            </a:endParaRPr>
          </a:p>
          <a:p>
            <a:pPr indent="-336550" lvl="0" marL="457200" rtl="0" algn="l">
              <a:spcBef>
                <a:spcPts val="0"/>
              </a:spcBef>
              <a:spcAft>
                <a:spcPts val="0"/>
              </a:spcAft>
              <a:buClr>
                <a:schemeClr val="dk1"/>
              </a:buClr>
              <a:buSzPts val="1700"/>
              <a:buChar char="●"/>
            </a:pPr>
            <a:r>
              <a:rPr lang="en" sz="1700">
                <a:solidFill>
                  <a:schemeClr val="dk1"/>
                </a:solidFill>
              </a:rPr>
              <a:t>Respondents like variety of courses / interdisciplinary nature, coverage of different disciplines</a:t>
            </a:r>
            <a:endParaRPr sz="1700">
              <a:solidFill>
                <a:schemeClr val="dk1"/>
              </a:solidFill>
            </a:endParaRPr>
          </a:p>
          <a:p>
            <a:pPr indent="-336550" lvl="0" marL="457200" rtl="0" algn="l">
              <a:spcBef>
                <a:spcPts val="0"/>
              </a:spcBef>
              <a:spcAft>
                <a:spcPts val="0"/>
              </a:spcAft>
              <a:buClr>
                <a:schemeClr val="dk1"/>
              </a:buClr>
              <a:buSzPts val="1700"/>
              <a:buChar char="●"/>
            </a:pPr>
            <a:r>
              <a:rPr lang="en" sz="1700">
                <a:solidFill>
                  <a:schemeClr val="dk1"/>
                </a:solidFill>
              </a:rPr>
              <a:t>Respondents perceive students have difficulty understanding and navigating the GE program, and some question whether its useful for student.</a:t>
            </a:r>
            <a:endParaRPr sz="1700">
              <a:solidFill>
                <a:schemeClr val="dk1"/>
              </a:solidFill>
            </a:endParaRPr>
          </a:p>
          <a:p>
            <a:pPr indent="-336550" lvl="0" marL="457200" rtl="0" algn="l">
              <a:spcBef>
                <a:spcPts val="0"/>
              </a:spcBef>
              <a:spcAft>
                <a:spcPts val="0"/>
              </a:spcAft>
              <a:buClr>
                <a:schemeClr val="dk1"/>
              </a:buClr>
              <a:buSzPts val="1700"/>
              <a:buChar char="●"/>
            </a:pPr>
            <a:r>
              <a:rPr lang="en" sz="1700">
                <a:solidFill>
                  <a:schemeClr val="dk1"/>
                </a:solidFill>
              </a:rPr>
              <a:t>Respondents noted need for more GE program oversight, assessment data sharing and management</a:t>
            </a:r>
            <a:endParaRPr sz="17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(Some) Comments about GE program from </a:t>
            </a:r>
            <a:r>
              <a:rPr lang="en"/>
              <a:t>SGA</a:t>
            </a:r>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30200" lvl="0" marL="457200" rtl="0" algn="l">
              <a:lnSpc>
                <a:spcPct val="150000"/>
              </a:lnSpc>
              <a:spcBef>
                <a:spcPts val="0"/>
              </a:spcBef>
              <a:spcAft>
                <a:spcPts val="0"/>
              </a:spcAft>
              <a:buClr>
                <a:schemeClr val="dk1"/>
              </a:buClr>
              <a:buSzPts val="1600"/>
              <a:buChar char="●"/>
            </a:pPr>
            <a:r>
              <a:rPr lang="en" sz="1600">
                <a:solidFill>
                  <a:schemeClr val="dk1"/>
                </a:solidFill>
              </a:rPr>
              <a:t>Broadening</a:t>
            </a:r>
            <a:r>
              <a:rPr lang="en" sz="1600">
                <a:solidFill>
                  <a:schemeClr val="dk1"/>
                </a:solidFill>
              </a:rPr>
              <a:t> GE course offerings:</a:t>
            </a:r>
            <a:endParaRPr sz="1600">
              <a:solidFill>
                <a:schemeClr val="dk1"/>
              </a:solidFill>
            </a:endParaRPr>
          </a:p>
          <a:p>
            <a:pPr indent="-330200" lvl="1" marL="914400" rtl="0" algn="l">
              <a:lnSpc>
                <a:spcPct val="150000"/>
              </a:lnSpc>
              <a:spcBef>
                <a:spcPts val="0"/>
              </a:spcBef>
              <a:spcAft>
                <a:spcPts val="0"/>
              </a:spcAft>
              <a:buClr>
                <a:schemeClr val="dk1"/>
              </a:buClr>
              <a:buSzPts val="1600"/>
              <a:buChar char="○"/>
            </a:pPr>
            <a:r>
              <a:rPr lang="en" sz="1600">
                <a:solidFill>
                  <a:schemeClr val="dk1"/>
                </a:solidFill>
              </a:rPr>
              <a:t>ASL</a:t>
            </a:r>
            <a:endParaRPr sz="1600">
              <a:solidFill>
                <a:schemeClr val="dk1"/>
              </a:solidFill>
            </a:endParaRPr>
          </a:p>
          <a:p>
            <a:pPr indent="-330200" lvl="1" marL="914400" rtl="0" algn="l">
              <a:lnSpc>
                <a:spcPct val="150000"/>
              </a:lnSpc>
              <a:spcBef>
                <a:spcPts val="0"/>
              </a:spcBef>
              <a:spcAft>
                <a:spcPts val="0"/>
              </a:spcAft>
              <a:buClr>
                <a:schemeClr val="dk1"/>
              </a:buClr>
              <a:buSzPts val="1600"/>
              <a:buChar char="○"/>
            </a:pPr>
            <a:r>
              <a:rPr lang="en" sz="1600">
                <a:solidFill>
                  <a:schemeClr val="dk1"/>
                </a:solidFill>
              </a:rPr>
              <a:t>Financial literacy</a:t>
            </a:r>
            <a:endParaRPr sz="1600">
              <a:solidFill>
                <a:schemeClr val="dk1"/>
              </a:solidFill>
            </a:endParaRPr>
          </a:p>
          <a:p>
            <a:pPr indent="-330200" lvl="1" marL="914400" rtl="0" algn="l">
              <a:lnSpc>
                <a:spcPct val="150000"/>
              </a:lnSpc>
              <a:spcBef>
                <a:spcPts val="0"/>
              </a:spcBef>
              <a:spcAft>
                <a:spcPts val="0"/>
              </a:spcAft>
              <a:buClr>
                <a:schemeClr val="dk1"/>
              </a:buClr>
              <a:buSzPts val="1600"/>
              <a:buChar char="○"/>
            </a:pPr>
            <a:r>
              <a:rPr lang="en" sz="1600">
                <a:solidFill>
                  <a:schemeClr val="dk1"/>
                </a:solidFill>
              </a:rPr>
              <a:t>Home economics/general life skills </a:t>
            </a:r>
            <a:endParaRPr sz="1600">
              <a:solidFill>
                <a:schemeClr val="dk1"/>
              </a:solidFill>
            </a:endParaRPr>
          </a:p>
          <a:p>
            <a:pPr indent="-330200" lvl="0" marL="457200" rtl="0" algn="l">
              <a:lnSpc>
                <a:spcPct val="150000"/>
              </a:lnSpc>
              <a:spcBef>
                <a:spcPts val="0"/>
              </a:spcBef>
              <a:spcAft>
                <a:spcPts val="0"/>
              </a:spcAft>
              <a:buClr>
                <a:schemeClr val="dk1"/>
              </a:buClr>
              <a:buSzPts val="1600"/>
              <a:buChar char="●"/>
            </a:pPr>
            <a:r>
              <a:rPr lang="en" sz="1600">
                <a:solidFill>
                  <a:schemeClr val="dk1"/>
                </a:solidFill>
              </a:rPr>
              <a:t>Testing out of GE courses</a:t>
            </a:r>
            <a:endParaRPr sz="1600">
              <a:solidFill>
                <a:schemeClr val="dk1"/>
              </a:solidFill>
            </a:endParaRPr>
          </a:p>
          <a:p>
            <a:pPr indent="-330200" lvl="0" marL="457200" rtl="0" algn="l">
              <a:lnSpc>
                <a:spcPct val="150000"/>
              </a:lnSpc>
              <a:spcBef>
                <a:spcPts val="0"/>
              </a:spcBef>
              <a:spcAft>
                <a:spcPts val="0"/>
              </a:spcAft>
              <a:buClr>
                <a:schemeClr val="dk1"/>
              </a:buClr>
              <a:buSzPts val="1600"/>
              <a:buChar char="●"/>
            </a:pPr>
            <a:r>
              <a:rPr lang="en" sz="1600">
                <a:solidFill>
                  <a:schemeClr val="dk1"/>
                </a:solidFill>
              </a:rPr>
              <a:t>Students expressed concerns about </a:t>
            </a:r>
            <a:r>
              <a:rPr lang="en" sz="1600">
                <a:solidFill>
                  <a:schemeClr val="dk1"/>
                </a:solidFill>
              </a:rPr>
              <a:t>transferring</a:t>
            </a:r>
            <a:r>
              <a:rPr lang="en" sz="1600">
                <a:solidFill>
                  <a:schemeClr val="dk1"/>
                </a:solidFill>
              </a:rPr>
              <a:t> GE credits into RCNJ </a:t>
            </a:r>
            <a:endParaRPr sz="16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Next Steps</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Clr>
                <a:schemeClr val="dk1"/>
              </a:buClr>
              <a:buSzPts val="2200"/>
              <a:buChar char="●"/>
            </a:pPr>
            <a:r>
              <a:rPr lang="en" sz="2200">
                <a:solidFill>
                  <a:schemeClr val="dk1"/>
                </a:solidFill>
              </a:rPr>
              <a:t>Gathering information from stakeholders through meetings</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Office of Student Success, Registrar, Transfer office</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CAP, Academic Structures, etc…</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Additional </a:t>
            </a:r>
            <a:r>
              <a:rPr lang="en" sz="2200">
                <a:solidFill>
                  <a:schemeClr val="dk1"/>
                </a:solidFill>
              </a:rPr>
              <a:t>survey</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Adjunct</a:t>
            </a:r>
            <a:r>
              <a:rPr lang="en" sz="2200">
                <a:solidFill>
                  <a:schemeClr val="dk1"/>
                </a:solidFill>
              </a:rPr>
              <a:t> faculty &amp; Staff</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GECCo summer retreat &amp; planning</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Making survey responses and </a:t>
            </a:r>
            <a:r>
              <a:rPr lang="en" sz="2200">
                <a:solidFill>
                  <a:schemeClr val="dk1"/>
                </a:solidFill>
              </a:rPr>
              <a:t>findings</a:t>
            </a:r>
            <a:r>
              <a:rPr lang="en" sz="2200">
                <a:solidFill>
                  <a:schemeClr val="dk1"/>
                </a:solidFill>
              </a:rPr>
              <a:t> public</a:t>
            </a:r>
            <a:endParaRPr sz="2200">
              <a:solidFill>
                <a:schemeClr val="dk1"/>
              </a:solidFill>
            </a:endParaRPr>
          </a:p>
          <a:p>
            <a:pPr indent="0" lvl="0" marL="0" rtl="0" algn="l">
              <a:spcBef>
                <a:spcPts val="1200"/>
              </a:spcBef>
              <a:spcAft>
                <a:spcPts val="1200"/>
              </a:spcAft>
              <a:buNone/>
            </a:pPr>
            <a:r>
              <a:t/>
            </a:r>
            <a:endParaRPr sz="22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t>Discussion Question</a:t>
            </a:r>
            <a:endParaRPr sz="3000"/>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t/>
            </a:r>
            <a:endParaRPr sz="2500">
              <a:solidFill>
                <a:schemeClr val="dk1"/>
              </a:solidFill>
            </a:endParaRPr>
          </a:p>
          <a:p>
            <a:pPr indent="0" lvl="0" marL="0" rtl="0" algn="l">
              <a:lnSpc>
                <a:spcPct val="150000"/>
              </a:lnSpc>
              <a:spcBef>
                <a:spcPts val="1200"/>
              </a:spcBef>
              <a:spcAft>
                <a:spcPts val="1200"/>
              </a:spcAft>
              <a:buNone/>
            </a:pPr>
            <a:r>
              <a:rPr lang="en" sz="2500">
                <a:solidFill>
                  <a:schemeClr val="dk1"/>
                </a:solidFill>
              </a:rPr>
              <a:t>Given the feedback we received, and your own perception of the Gen Ed, what elements would you like to keep, and which elements would you like to change?</a:t>
            </a: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Q2: Strengths</a:t>
            </a:r>
            <a:endParaRPr/>
          </a:p>
        </p:txBody>
      </p:sp>
      <p:sp>
        <p:nvSpPr>
          <p:cNvPr id="98" name="Google Shape;98;p20"/>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99" name="Google Shape;99;p20"/>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00" name="Google Shape;100;p20" title="Chart"/>
          <p:cNvPicPr preferRelativeResize="0"/>
          <p:nvPr/>
        </p:nvPicPr>
        <p:blipFill>
          <a:blip r:embed="rId3">
            <a:alphaModFix/>
          </a:blip>
          <a:stretch>
            <a:fillRect/>
          </a:stretch>
        </p:blipFill>
        <p:spPr>
          <a:xfrm>
            <a:off x="1454127" y="1138495"/>
            <a:ext cx="6477054" cy="400500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Q3: Weaknesses</a:t>
            </a:r>
            <a:endParaRPr/>
          </a:p>
        </p:txBody>
      </p:sp>
      <p:sp>
        <p:nvSpPr>
          <p:cNvPr id="106" name="Google Shape;106;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07" name="Google Shape;107;p21" title="Chart"/>
          <p:cNvPicPr preferRelativeResize="0"/>
          <p:nvPr/>
        </p:nvPicPr>
        <p:blipFill>
          <a:blip r:embed="rId3">
            <a:alphaModFix/>
          </a:blip>
          <a:stretch>
            <a:fillRect/>
          </a:stretch>
        </p:blipFill>
        <p:spPr>
          <a:xfrm>
            <a:off x="1739575" y="1107225"/>
            <a:ext cx="6383601" cy="39471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