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12"/>
    <p:restoredTop sz="94625"/>
  </p:normalViewPr>
  <p:slideViewPr>
    <p:cSldViewPr snapToGrid="0" snapToObjects="1">
      <p:cViewPr>
        <p:scale>
          <a:sx n="75" d="100"/>
          <a:sy n="75" d="100"/>
        </p:scale>
        <p:origin x="400" y="-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7AE5175-1C91-5043-BB21-B884915DF3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B98B4E-2E3E-4347-A023-04027A075E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7314" y="1371600"/>
            <a:ext cx="8588829" cy="2885623"/>
          </a:xfrm>
        </p:spPr>
        <p:txBody>
          <a:bodyPr anchor="ctr" anchorCtr="0"/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08902E-C874-334E-B892-8F49CF0B86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550230"/>
            <a:ext cx="7772400" cy="1513113"/>
          </a:xfrm>
        </p:spPr>
        <p:txBody>
          <a:bodyPr anchor="ctr" anchorCtr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C4E7D9-7871-9C44-AEAB-2E9F150D8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62C9-745F-D148-9383-9FE007AA26B2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AEE91-A16B-5C49-9DD3-B7BA6B180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2932B-B978-D248-8210-9049FDE3D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090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DC3CA08-8509-DC47-A60C-B9827E2A71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665720-E491-A34E-8E2F-60B1E641C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62C9-745F-D148-9383-9FE007AA26B2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7574EC-90C6-9046-B64D-6882B45AC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1D033F-EC83-034A-8D2F-DBC38AB37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126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D002658-63EC-8F43-9B93-8F4FDBC548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761AA6-9B2B-6C4C-9201-1E54FD130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9A98C-8A97-0A41-AF02-7B1A0F0A6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63287"/>
            <a:ext cx="6172200" cy="4497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50B398-3B01-9542-A9E1-950C122FA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DEAE15-C206-FF4F-BC48-B5973A2E1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62C9-745F-D148-9383-9FE007AA26B2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6C9699-9A75-D749-84C0-2A826E94C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4BEC65-4294-EB48-83F1-7CC5430DB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254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B9C8BBD-7064-5741-B671-8EF2DE719A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07790D-AED3-C848-B102-F1A3C63EC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04851"/>
            <a:ext cx="3932237" cy="1915013"/>
          </a:xfrm>
        </p:spPr>
        <p:txBody>
          <a:bodyPr anchor="ctr" anchorCtr="0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C902DA-6D77-5C42-9AE7-93B16066EA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283A11-BC70-7A4A-8134-411A8397E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4844"/>
            <a:ext cx="3932237" cy="244414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62D0CB-EB7A-084F-91EA-CAAF8DCE2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62C9-745F-D148-9383-9FE007AA26B2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24D4A3-2E04-5A49-899D-80FB14C5F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27CC1D-B58A-FE4B-BC37-D6ADCF9A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208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1C8BA62-DEDB-4D45-85D2-82537D1441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552166-5EBE-7744-B409-EB93A1B0B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6574" y="365125"/>
            <a:ext cx="86272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534865-2E41-1F4D-BED3-4B74C84604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2C49B-4E0A-584D-9CC2-3B1E2C527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62C9-745F-D148-9383-9FE007AA26B2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9C3C36-DFDA-4140-965F-2FA5844D9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8843B-8D37-F044-BDF1-79C5786C7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406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9036C56-8377-BB43-B728-775732862C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2BE9DC-273B-194B-BC5E-FB06B8D9CA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CB4AC8-97E2-464D-9EC5-2754B234E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346661"/>
            <a:ext cx="7734300" cy="48303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FDCC4-9CA5-EA43-81E8-48D044432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62C9-745F-D148-9383-9FE007AA26B2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C6C286-A8E2-714A-B5FC-85F5371A0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78022E-4C80-5F4E-B1F1-D892BA415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711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B60496-0DB7-E647-AE20-D07E5AA412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D20389-BA8F-704F-9750-7536177C8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61635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EFAA4-C7BB-604B-90CB-961AF003F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40FFB-2868-514B-803F-DB2F1173C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62C9-745F-D148-9383-9FE007AA26B2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1BDC5-DDED-6146-879E-5D3E0014D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D39F8-25C0-C64F-AF6F-86AAF9B92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588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95355FF-5A16-E84F-B704-1CF01BA9B3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D20389-BA8F-704F-9750-7536177C8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0453" y="320675"/>
            <a:ext cx="8593347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EFAA4-C7BB-604B-90CB-961AF003F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40FFB-2868-514B-803F-DB2F1173C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62C9-745F-D148-9383-9FE007AA26B2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1BDC5-DDED-6146-879E-5D3E0014D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D39F8-25C0-C64F-AF6F-86AAF9B92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135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2390C78-2A8A-5A4C-9467-D59DA057CC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D20389-BA8F-704F-9750-7536177C8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59047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EFAA4-C7BB-604B-90CB-961AF003F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40FFB-2868-514B-803F-DB2F1173C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62C9-745F-D148-9383-9FE007AA26B2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1BDC5-DDED-6146-879E-5D3E0014D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D39F8-25C0-C64F-AF6F-86AAF9B92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889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CD27586-82C4-5042-BCD8-3B832B31B5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D20389-BA8F-704F-9750-7536177C8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4574" y="363537"/>
            <a:ext cx="8619226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EFAA4-C7BB-604B-90CB-961AF003F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40FFB-2868-514B-803F-DB2F1173C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62C9-745F-D148-9383-9FE007AA26B2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1BDC5-DDED-6146-879E-5D3E0014D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D39F8-25C0-C64F-AF6F-86AAF9B92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778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59BE638-D22D-964C-9C0E-0C223D1E16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18DBE9-072B-7241-8A87-71975F078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ctr" anchorCtr="0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90ED09-B9EE-084E-82F8-32CFEFE5B0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526643-5CAD-CD44-B814-180BDDDDF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62C9-745F-D148-9383-9FE007AA26B2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FCC28-1FB5-E54C-9D07-7BE932DCA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7225A-88E4-6E43-B0E8-EE0330BA2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243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BEA7C0A-33A0-7E43-A747-A81C2AFE56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CF4EEE-DC01-684F-83BF-8FCBEE302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9625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78EED-1FD4-D94A-97D0-F847F86795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6B8DD1-7C85-624C-B205-44A74D12AE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AEBE36-2F6E-0347-9313-4065B2C9C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62C9-745F-D148-9383-9FE007AA26B2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D8711D-1157-DB4F-9CC3-187EDC717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6C7687-6A98-7043-90C4-21063642E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119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6CF3A1E-AC7A-934A-BA2B-FACB91B1BB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B1DCE7-4BBF-2B49-B53B-0F4112F4B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1636" y="365125"/>
            <a:ext cx="865375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2CD234-176B-C840-B26F-FDA48DC0B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ECF719-3078-6B42-8583-5BA3EFFDE2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1E490F-C95E-0842-A74B-2D85F92481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4FFC72-488A-944B-ADAF-AFD187635F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ADAE21-1C92-E24E-A06D-D4C4D9348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62C9-745F-D148-9383-9FE007AA26B2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E98D20-7B5F-9F43-AFB2-8C28EE364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143AEA-3E6A-224E-9903-3F6EF9B99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80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F50488D-F2DD-8648-9047-BB25F990C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851582-F1C5-4846-8D4D-A82356313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679873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F12522-5972-5544-B2B0-569B74622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62C9-745F-D148-9383-9FE007AA26B2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5DA1CB-FAF7-ED44-9564-1F0DCBCA0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518600-5988-B84F-B98F-31918F31C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13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5A5D83-D6EE-0D46-97E5-BD8C32577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A53595-CFB4-4F42-B39C-95BF25B4B0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088D6-B061-7F4A-9C87-7DDB38C5A0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862C9-745F-D148-9383-9FE007AA26B2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6C2F4A-951D-5E4E-B60F-E3F96F17D1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DC374-17D3-CB49-B67E-DD6B2AA544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EC658-5955-2042-9124-E010C3F96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529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amapo.edu/provost/home/comprehensive-academic-plan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mapo.edu/fa/arc/college-wide-policies-courses/" TargetMode="External"/><Relationship Id="rId2" Type="http://schemas.openxmlformats.org/officeDocument/2006/relationships/hyperlink" Target="https://docs.google.com/document/d/1N2FfGEr925jJ_29fMZViR4a4hd3hJt1u/edit?usp=drive_link&amp;ouid=100979385288373238966&amp;rtpof=true&amp;sd=true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CE3A2-AEA2-CF4F-9837-C07F02560E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Academic Review Committee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286B83-20BA-4346-92EB-392DD2F982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latin typeface="+mj-lt"/>
              </a:rPr>
              <a:t>ARC 2024-2025: End of Year Report</a:t>
            </a:r>
          </a:p>
          <a:p>
            <a:r>
              <a:rPr lang="en-US" sz="2000" b="1" dirty="0" smtClean="0">
                <a:latin typeface="+mj-lt"/>
              </a:rPr>
              <a:t>April 30, 2025</a:t>
            </a:r>
            <a:endParaRPr lang="en-US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4855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B148A-C619-4E40-9CDE-B683377EF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ARC: 2024-2025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BE113-6B0E-EF46-8C46-BCA3CDCFE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>
                <a:latin typeface="+mj-lt"/>
              </a:rPr>
              <a:t>Very productive year: 60 proposals</a:t>
            </a:r>
          </a:p>
          <a:p>
            <a:endParaRPr lang="en-US" u="sng" dirty="0" smtClean="0">
              <a:latin typeface="+mj-lt"/>
            </a:endParaRPr>
          </a:p>
          <a:p>
            <a:pPr lvl="1"/>
            <a:r>
              <a:rPr lang="en-US" dirty="0" smtClean="0">
                <a:latin typeface="+mj-lt"/>
              </a:rPr>
              <a:t>23 course revisions (20 undergrad, 3 grad)</a:t>
            </a:r>
          </a:p>
          <a:p>
            <a:pPr lvl="1"/>
            <a:endParaRPr lang="en-US" dirty="0" smtClean="0">
              <a:latin typeface="+mj-lt"/>
            </a:endParaRPr>
          </a:p>
          <a:p>
            <a:pPr lvl="1"/>
            <a:r>
              <a:rPr lang="en-US" dirty="0" smtClean="0">
                <a:latin typeface="+mj-lt"/>
              </a:rPr>
              <a:t>21 program revisions (18 undergrad, 3 grad)</a:t>
            </a:r>
          </a:p>
          <a:p>
            <a:pPr lvl="1"/>
            <a:endParaRPr lang="en-US" dirty="0" smtClean="0">
              <a:latin typeface="+mj-lt"/>
            </a:endParaRPr>
          </a:p>
          <a:p>
            <a:pPr lvl="1"/>
            <a:r>
              <a:rPr lang="en-US" dirty="0" smtClean="0">
                <a:latin typeface="+mj-lt"/>
              </a:rPr>
              <a:t>14 new courses (10 undergrad, 4 grad)</a:t>
            </a:r>
          </a:p>
          <a:p>
            <a:pPr lvl="1"/>
            <a:endParaRPr lang="en-US" dirty="0" smtClean="0">
              <a:latin typeface="+mj-lt"/>
            </a:endParaRPr>
          </a:p>
          <a:p>
            <a:pPr lvl="1"/>
            <a:r>
              <a:rPr lang="en-US" dirty="0" smtClean="0">
                <a:latin typeface="+mj-lt"/>
              </a:rPr>
              <a:t>2 new programs (1 undergrad, 1 grad)</a:t>
            </a:r>
          </a:p>
          <a:p>
            <a:pPr lvl="1"/>
            <a:endParaRPr lang="en-US" dirty="0" smtClean="0">
              <a:latin typeface="+mj-lt"/>
            </a:endParaRPr>
          </a:p>
          <a:p>
            <a:pPr lvl="1"/>
            <a:endParaRPr lang="en-US" dirty="0" smtClean="0">
              <a:latin typeface="+mj-lt"/>
            </a:endParaRPr>
          </a:p>
          <a:p>
            <a:pPr lvl="1"/>
            <a:endParaRPr lang="en-US" dirty="0" smtClean="0">
              <a:latin typeface="+mj-lt"/>
            </a:endParaRPr>
          </a:p>
          <a:p>
            <a:pPr lvl="1"/>
            <a:endParaRPr lang="en-US" dirty="0" smtClean="0">
              <a:latin typeface="+mj-lt"/>
            </a:endParaRPr>
          </a:p>
          <a:p>
            <a:pPr lvl="1"/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845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B148A-C619-4E40-9CDE-B683377EF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ARC: 2025-2026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BE113-6B0E-EF46-8C46-BCA3CDCFE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>
                <a:latin typeface="+mj-lt"/>
              </a:rPr>
              <a:t>Looking ahead:</a:t>
            </a:r>
          </a:p>
          <a:p>
            <a:endParaRPr lang="en-US" u="sng" dirty="0" smtClean="0">
              <a:latin typeface="+mj-lt"/>
            </a:endParaRPr>
          </a:p>
          <a:p>
            <a:pPr lvl="1"/>
            <a:r>
              <a:rPr lang="en-US" dirty="0" err="1" smtClean="0">
                <a:latin typeface="+mj-lt"/>
              </a:rPr>
              <a:t>CourseDog</a:t>
            </a:r>
            <a:r>
              <a:rPr lang="en-US" dirty="0" smtClean="0">
                <a:latin typeface="+mj-lt"/>
              </a:rPr>
              <a:t> roll-out</a:t>
            </a:r>
          </a:p>
          <a:p>
            <a:pPr lvl="1"/>
            <a:endParaRPr lang="en-US" dirty="0" smtClean="0">
              <a:latin typeface="+mj-lt"/>
            </a:endParaRPr>
          </a:p>
          <a:p>
            <a:pPr lvl="1"/>
            <a:endParaRPr lang="en-US" dirty="0">
              <a:latin typeface="+mj-lt"/>
            </a:endParaRPr>
          </a:p>
          <a:p>
            <a:pPr lvl="1"/>
            <a:r>
              <a:rPr lang="en-US" dirty="0" smtClean="0">
                <a:latin typeface="+mj-lt"/>
                <a:hlinkClick r:id="rId2"/>
              </a:rPr>
              <a:t>Task forces </a:t>
            </a:r>
            <a:r>
              <a:rPr lang="en-US" dirty="0" smtClean="0">
                <a:latin typeface="+mj-lt"/>
              </a:rPr>
              <a:t>deliberating</a:t>
            </a:r>
          </a:p>
          <a:p>
            <a:pPr lvl="1"/>
            <a:endParaRPr lang="en-US" dirty="0" smtClean="0">
              <a:latin typeface="+mj-lt"/>
            </a:endParaRPr>
          </a:p>
          <a:p>
            <a:pPr lvl="1"/>
            <a:endParaRPr lang="en-US" dirty="0">
              <a:latin typeface="+mj-lt"/>
            </a:endParaRPr>
          </a:p>
          <a:p>
            <a:pPr lvl="1"/>
            <a:r>
              <a:rPr lang="en-US" dirty="0" smtClean="0">
                <a:latin typeface="+mj-lt"/>
              </a:rPr>
              <a:t>Reminder: Oct. 15 and Feb. 15 dates</a:t>
            </a:r>
          </a:p>
          <a:p>
            <a:pPr lvl="1"/>
            <a:endParaRPr lang="en-US" dirty="0" smtClean="0">
              <a:latin typeface="+mj-lt"/>
            </a:endParaRPr>
          </a:p>
          <a:p>
            <a:pPr lvl="1"/>
            <a:endParaRPr lang="en-US" dirty="0" smtClean="0">
              <a:latin typeface="+mj-lt"/>
            </a:endParaRPr>
          </a:p>
          <a:p>
            <a:pPr lvl="1"/>
            <a:endParaRPr lang="en-US" dirty="0" smtClean="0">
              <a:latin typeface="+mj-lt"/>
            </a:endParaRPr>
          </a:p>
          <a:p>
            <a:pPr lvl="1"/>
            <a:endParaRPr lang="en-US" dirty="0" smtClean="0">
              <a:latin typeface="+mj-lt"/>
            </a:endParaRPr>
          </a:p>
          <a:p>
            <a:pPr lvl="1"/>
            <a:endParaRPr lang="en-US" dirty="0" smtClean="0">
              <a:latin typeface="+mj-lt"/>
            </a:endParaRPr>
          </a:p>
          <a:p>
            <a:pPr lvl="1"/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5339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E17FE-22C7-7A4B-9520-D7E78A506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0453" y="320675"/>
            <a:ext cx="881348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Voting Item: Addition to the ARC Manual (Topics Courses)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D5469-744D-B242-98E2-349791BA9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133" y="1744133"/>
            <a:ext cx="11099799" cy="530860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6200" dirty="0"/>
              <a:t>Faculty sometimes teach generic “topics courses” before formally submitting a new course proposal to ARC (e.g., HIST 290, Topics). Teaching topics courses can be a good way to test students’ interest in the subject, or </a:t>
            </a:r>
            <a:r>
              <a:rPr lang="en-US" sz="6200" dirty="0" smtClean="0"/>
              <a:t>doing so </a:t>
            </a:r>
            <a:r>
              <a:rPr lang="en-US" sz="6200" dirty="0"/>
              <a:t>can allow faculty to teach timely topics before new courses are approved by ARC. To facilitate student registration, faculty are able to work with </a:t>
            </a:r>
            <a:r>
              <a:rPr lang="en-US" sz="6200" dirty="0" smtClean="0"/>
              <a:t>their unit </a:t>
            </a:r>
            <a:r>
              <a:rPr lang="en-US" sz="6200" dirty="0"/>
              <a:t>admins and the registrar’s office to input a specific sub-title and a short description for their topics course into that semester’s schedule (e.g., “HIST 290, Topics: America in the 1920s. This course covers …”). </a:t>
            </a:r>
            <a:endParaRPr lang="en-US" sz="62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6200" dirty="0"/>
              <a:t/>
            </a:r>
            <a:br>
              <a:rPr lang="en-US" sz="6200" dirty="0"/>
            </a:br>
            <a:r>
              <a:rPr lang="en-US" sz="6200" dirty="0"/>
              <a:t>A faculty member should not plan, however, to teach the same course more than two times as a </a:t>
            </a:r>
            <a:r>
              <a:rPr lang="en-US" sz="6200" dirty="0" smtClean="0"/>
              <a:t>topics </a:t>
            </a:r>
            <a:r>
              <a:rPr lang="en-US" sz="6200" dirty="0"/>
              <a:t>course. Faculty members are expected to apply for ARC approval </a:t>
            </a:r>
            <a:r>
              <a:rPr lang="en-US" sz="6200" dirty="0" smtClean="0"/>
              <a:t>(as a new course proposal) for </a:t>
            </a:r>
            <a:r>
              <a:rPr lang="en-US" sz="6200" dirty="0"/>
              <a:t>a topics course during the first or second semester they are teaching </a:t>
            </a:r>
            <a:r>
              <a:rPr lang="en-US" sz="6200" dirty="0" smtClean="0"/>
              <a:t>it. </a:t>
            </a:r>
            <a:r>
              <a:rPr lang="en-US" sz="6200" dirty="0"/>
              <a:t>Deans and conveners are urged to keep track of how many times a certain topics course is taught, and to support faculty in applying for ARC approval during the first or second semester that </a:t>
            </a:r>
            <a:r>
              <a:rPr lang="en-US" sz="6200" dirty="0" smtClean="0"/>
              <a:t>their </a:t>
            </a:r>
            <a:r>
              <a:rPr lang="en-US" sz="6200" dirty="0"/>
              <a:t>topics course </a:t>
            </a:r>
            <a:r>
              <a:rPr lang="en-US" sz="6200" dirty="0" smtClean="0"/>
              <a:t>is run. </a:t>
            </a:r>
            <a:endParaRPr lang="en-US" sz="6200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54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DB86F-8989-9845-A461-693A1824C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Info Item: Syllabus Template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80E3F-ABFB-B14C-BF2D-51A4D984C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New </a:t>
            </a:r>
            <a:r>
              <a:rPr lang="en-US" b="1" dirty="0" smtClean="0">
                <a:hlinkClick r:id="rId2"/>
              </a:rPr>
              <a:t>syllabus template </a:t>
            </a:r>
            <a:r>
              <a:rPr lang="en-US" b="1" dirty="0" smtClean="0"/>
              <a:t>for 2025-2026:</a:t>
            </a:r>
          </a:p>
          <a:p>
            <a:endParaRPr lang="en-US" b="1" dirty="0" smtClean="0"/>
          </a:p>
          <a:p>
            <a:pPr lvl="1"/>
            <a:r>
              <a:rPr lang="en-US" b="1" dirty="0" smtClean="0">
                <a:hlinkClick r:id="rId3"/>
              </a:rPr>
              <a:t>College policy link</a:t>
            </a:r>
            <a:endParaRPr lang="en-US" b="1" dirty="0" smtClean="0"/>
          </a:p>
          <a:p>
            <a:pPr lvl="1"/>
            <a:endParaRPr lang="en-US" b="1" dirty="0"/>
          </a:p>
          <a:p>
            <a:pPr lvl="1"/>
            <a:r>
              <a:rPr lang="en-US" b="1" dirty="0" smtClean="0"/>
              <a:t>Removal of office phone numbers/mailbox (optional to add); unit/school office location &amp; phone number mandatory</a:t>
            </a:r>
          </a:p>
          <a:p>
            <a:pPr lvl="1"/>
            <a:endParaRPr lang="en-US" b="1" dirty="0"/>
          </a:p>
          <a:p>
            <a:pPr lvl="1"/>
            <a:r>
              <a:rPr lang="en-US" b="1" dirty="0" smtClean="0"/>
              <a:t>Removal of faculty title (optional to add)</a:t>
            </a:r>
          </a:p>
          <a:p>
            <a:pPr lvl="1"/>
            <a:endParaRPr lang="en-US" b="1" dirty="0"/>
          </a:p>
          <a:p>
            <a:pPr lvl="1"/>
            <a:r>
              <a:rPr lang="en-US" b="1" dirty="0" smtClean="0"/>
              <a:t>Full bibliographic citations (reading materials)</a:t>
            </a:r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3991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Ramapo Bold">
      <a:dk1>
        <a:srgbClr val="000000"/>
      </a:dk1>
      <a:lt1>
        <a:srgbClr val="FFFFFF"/>
      </a:lt1>
      <a:dk2>
        <a:srgbClr val="862633"/>
      </a:dk2>
      <a:lt2>
        <a:srgbClr val="FCFCFB"/>
      </a:lt2>
      <a:accent1>
        <a:srgbClr val="24282A"/>
      </a:accent1>
      <a:accent2>
        <a:srgbClr val="545658"/>
      </a:accent2>
      <a:accent3>
        <a:srgbClr val="D7D2CB"/>
      </a:accent3>
      <a:accent4>
        <a:srgbClr val="EAE9E5"/>
      </a:accent4>
      <a:accent5>
        <a:srgbClr val="CBA051"/>
      </a:accent5>
      <a:accent6>
        <a:srgbClr val="D50032"/>
      </a:accent6>
      <a:hlink>
        <a:srgbClr val="862633"/>
      </a:hlink>
      <a:folHlink>
        <a:srgbClr val="DAC093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017DB2F1-55F0-3543-B584-C7E55D31B72E}" vid="{01196221-1589-4449-AC62-F38E4A8D6EB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ARC 2024-25 EOY Report</Template>
  <TotalTime>54</TotalTime>
  <Words>256</Words>
  <Application>Microsoft Office PowerPoint</Application>
  <PresentationFormat>Widescreen</PresentationFormat>
  <Paragraphs>45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Arial Black</vt:lpstr>
      <vt:lpstr>Office Theme</vt:lpstr>
      <vt:lpstr>Academic Review Committee</vt:lpstr>
      <vt:lpstr>ARC: 2024-2025</vt:lpstr>
      <vt:lpstr>ARC: 2025-2026</vt:lpstr>
      <vt:lpstr>Voting Item: Addition to the ARC Manual (Topics Courses)</vt:lpstr>
      <vt:lpstr>Info Item: Syllabus Template</vt:lpstr>
    </vt:vector>
  </TitlesOfParts>
  <Company>Ramapo College of NJ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Academic Review Committee</dc:title>
  <dc:creator>staranto</dc:creator>
  <cp:lastModifiedBy>staranto</cp:lastModifiedBy>
  <cp:revision>9</cp:revision>
  <dcterms:created xsi:type="dcterms:W3CDTF">2025-04-24T15:33:44Z</dcterms:created>
  <dcterms:modified xsi:type="dcterms:W3CDTF">2025-04-24T16:28:43Z</dcterms:modified>
</cp:coreProperties>
</file>