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11" roundtripDataSignature="AMtx7miwRf3SH4EjuCGjeOYJDdo19VIPyg=="/>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4" name="Adam Fried"/>
  <p:cmAuthor clrIdx="1" id="1" initials="" lastIdx="2" name="Julie Norflus-Good"/>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11" Type="http://customschemas.google.com/relationships/presentationmetadata" Target="metadata"/><Relationship Id="rId10" Type="http://schemas.openxmlformats.org/officeDocument/2006/relationships/slide" Target="slides/slide4.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5-02-23T13:11:36.157">
    <p:pos x="6000" y="0"/>
    <p:text>We have to many slides...the last one was 2 slides.  We do not present the deck.</p:text>
    <p:extLst>
      <p:ext uri="{C676402C-5697-4E1C-873F-D02D1690AC5C}">
        <p15:threadingInfo timeZoneBias="0"/>
      </p:ext>
      <p:ext uri="http://customooxmlschemas.google.com/">
        <go:slidesCustomData xmlns:go="http://customooxmlschemas.google.com/" commentPostId="AAABem6_xeg"/>
      </p:ext>
    </p:extLst>
  </p:cm>
  <p:cm authorId="1" idx="1" dt="2025-02-23T01:35:30.181">
    <p:pos x="6000" y="0"/>
    <p:text>@afried1@ramapo.edu  All i did was separate them out - I can condense them... let me know.</p:text>
    <p:extLst>
      <p:ext uri="{C676402C-5697-4E1C-873F-D02D1690AC5C}">
        <p15:threadingInfo timeZoneBias="0">
          <p15:parentCm authorId="0" idx="1"/>
        </p15:threadingInfo>
      </p:ext>
      <p:ext uri="http://customooxmlschemas.google.com/">
        <go:slidesCustomData xmlns:go="http://customooxmlschemas.google.com/" commentPostId="AAABem6_xek"/>
      </p:ext>
    </p:extLst>
  </p:cm>
  <p:cm authorId="0" idx="2" dt="2025-02-23T02:18:55.680">
    <p:pos x="6000" y="0"/>
    <p:text>I squeezed it down.... It looks good.</p:text>
    <p:extLst>
      <p:ext uri="{C676402C-5697-4E1C-873F-D02D1690AC5C}">
        <p15:threadingInfo timeZoneBias="0">
          <p15:parentCm authorId="0" idx="1"/>
        </p15:threadingInfo>
      </p:ext>
      <p:ext uri="http://customooxmlschemas.google.com/">
        <go:slidesCustomData xmlns:go="http://customooxmlschemas.google.com/" commentPostId="AAABem6_xeo"/>
      </p:ext>
    </p:extLst>
  </p:cm>
  <p:cm authorId="0" idx="3" dt="2025-02-23T02:21:42.797">
    <p:pos x="6000" y="0"/>
    <p:text>Core looks perfect</p:text>
    <p:extLst>
      <p:ext uri="{C676402C-5697-4E1C-873F-D02D1690AC5C}">
        <p15:threadingInfo timeZoneBias="0">
          <p15:parentCm authorId="0" idx="1"/>
        </p15:threadingInfo>
      </p:ext>
      <p:ext uri="http://customooxmlschemas.google.com/">
        <go:slidesCustomData xmlns:go="http://customooxmlschemas.google.com/" commentPostId="AAABem6_xes"/>
      </p:ext>
    </p:extLst>
  </p:cm>
  <p:cm authorId="1" idx="2" dt="2025-02-23T03:35:43.521">
    <p:pos x="6000" y="0"/>
    <p:text>@afried1@ramapo.edu AWESOME let me know what else.....</p:text>
    <p:extLst>
      <p:ext uri="{C676402C-5697-4E1C-873F-D02D1690AC5C}">
        <p15:threadingInfo timeZoneBias="0">
          <p15:parentCm authorId="0" idx="1"/>
        </p15:threadingInfo>
      </p:ext>
      <p:ext uri="http://customooxmlschemas.google.com/">
        <go:slidesCustomData xmlns:go="http://customooxmlschemas.google.com/" commentPostId="AAABenJcXzQ"/>
      </p:ext>
    </p:extLst>
  </p:cm>
  <p:cm authorId="0" idx="4" dt="2025-02-23T13:11:36.157">
    <p:pos x="6000" y="0"/>
    <p:text>I think we're good.  I'll CC you and send it through....</p:text>
    <p:extLst>
      <p:ext uri="{C676402C-5697-4E1C-873F-D02D1690AC5C}">
        <p15:threadingInfo timeZoneBias="0">
          <p15:parentCm authorId="0" idx="1"/>
        </p15:threadingInfo>
      </p:ext>
      <p:ext uri="http://customooxmlschemas.google.com/">
        <go:slidesCustomData xmlns:go="http://customooxmlschemas.google.com/" commentPostId="AAABdNn2r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1" name="Google Shape;91;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6" name="Google Shape;96;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339144fd185_2_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1" name="Google Shape;101;g339144fd185_2_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 name="Google Shape;18;p2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36"/>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3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3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7"/>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37"/>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1" name="Google Shape;81;p3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3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27"/>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7"/>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24" name="Google Shape;24;p2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2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29"/>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9"/>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0" name="Google Shape;30;p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30"/>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6" name="Google Shape;36;p30"/>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7" name="Google Shape;37;p3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3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3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31"/>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3" name="Google Shape;43;p31"/>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4" name="Google Shape;44;p31"/>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5" name="Google Shape;45;p31"/>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6" name="Google Shape;46;p3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3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3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3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3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3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3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3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3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34"/>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34"/>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61" name="Google Shape;61;p34"/>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2" name="Google Shape;62;p3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3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3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35"/>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35"/>
          <p:cNvSpPr/>
          <p:nvPr>
            <p:ph idx="2" type="pic"/>
          </p:nvPr>
        </p:nvSpPr>
        <p:spPr>
          <a:xfrm>
            <a:off x="1792288" y="612775"/>
            <a:ext cx="5486400" cy="4114800"/>
          </a:xfrm>
          <a:prstGeom prst="rect">
            <a:avLst/>
          </a:prstGeom>
          <a:noFill/>
          <a:ln>
            <a:noFill/>
          </a:ln>
        </p:spPr>
      </p:sp>
      <p:sp>
        <p:nvSpPr>
          <p:cNvPr id="68" name="Google Shape;68;p35"/>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9" name="Google Shape;69;p3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3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3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2"/>
          <p:cNvSpPr txBox="1"/>
          <p:nvPr>
            <p:ph type="title"/>
          </p:nvPr>
        </p:nvSpPr>
        <p:spPr>
          <a:xfrm>
            <a:off x="457200" y="1158854"/>
            <a:ext cx="8229600" cy="3092400"/>
          </a:xfrm>
          <a:prstGeom prst="rect">
            <a:avLst/>
          </a:prstGeom>
          <a:noFill/>
          <a:ln>
            <a:noFill/>
          </a:ln>
        </p:spPr>
        <p:txBody>
          <a:bodyPr anchorCtr="0" anchor="ctr" bIns="45700" lIns="91425" spcFirstLastPara="1" rIns="91425" wrap="square" tIns="45700">
            <a:normAutofit/>
          </a:bodyPr>
          <a:lstStyle/>
          <a:p>
            <a:pPr indent="0" lvl="0" marL="0" rtl="0" algn="ctr">
              <a:lnSpc>
                <a:spcPct val="115000"/>
              </a:lnSpc>
              <a:spcBef>
                <a:spcPts val="0"/>
              </a:spcBef>
              <a:spcAft>
                <a:spcPts val="0"/>
              </a:spcAft>
              <a:buClr>
                <a:schemeClr val="dk1"/>
              </a:buClr>
              <a:buSzPts val="1100"/>
              <a:buFont typeface="Arial"/>
              <a:buNone/>
            </a:pPr>
            <a:r>
              <a:rPr b="1" lang="en-US" sz="2900">
                <a:latin typeface="Arial"/>
                <a:ea typeface="Arial"/>
                <a:cs typeface="Arial"/>
                <a:sym typeface="Arial"/>
              </a:rPr>
              <a:t>Proposal for New Concentration:</a:t>
            </a:r>
            <a:endParaRPr b="1" sz="2900">
              <a:latin typeface="Arial"/>
              <a:ea typeface="Arial"/>
              <a:cs typeface="Arial"/>
              <a:sym typeface="Arial"/>
            </a:endParaRPr>
          </a:p>
          <a:p>
            <a:pPr indent="0" lvl="0" marL="0" rtl="0" algn="ctr">
              <a:lnSpc>
                <a:spcPct val="115000"/>
              </a:lnSpc>
              <a:spcBef>
                <a:spcPts val="0"/>
              </a:spcBef>
              <a:spcAft>
                <a:spcPts val="0"/>
              </a:spcAft>
              <a:buClr>
                <a:schemeClr val="dk1"/>
              </a:buClr>
              <a:buSzPts val="1100"/>
              <a:buFont typeface="Arial"/>
              <a:buNone/>
            </a:pPr>
            <a:r>
              <a:rPr b="1" lang="en-US" sz="2900">
                <a:latin typeface="Arial"/>
                <a:ea typeface="Arial"/>
                <a:cs typeface="Arial"/>
                <a:sym typeface="Arial"/>
              </a:rPr>
              <a:t>Elementary Education BS</a:t>
            </a:r>
            <a:endParaRPr b="1" sz="2900">
              <a:latin typeface="Arial"/>
              <a:ea typeface="Arial"/>
              <a:cs typeface="Arial"/>
              <a:sym typeface="Arial"/>
            </a:endParaRPr>
          </a:p>
          <a:p>
            <a:pPr indent="0" lvl="0" marL="0" rtl="0" algn="ctr">
              <a:lnSpc>
                <a:spcPct val="115000"/>
              </a:lnSpc>
              <a:spcBef>
                <a:spcPts val="0"/>
              </a:spcBef>
              <a:spcAft>
                <a:spcPts val="0"/>
              </a:spcAft>
              <a:buClr>
                <a:schemeClr val="dk1"/>
              </a:buClr>
              <a:buSzPts val="1100"/>
              <a:buFont typeface="Arial"/>
              <a:buNone/>
            </a:pPr>
            <a:r>
              <a:rPr b="1" lang="en-US" sz="2400">
                <a:latin typeface="Arial"/>
                <a:ea typeface="Arial"/>
                <a:cs typeface="Arial"/>
                <a:sym typeface="Arial"/>
              </a:rPr>
              <a:t>and</a:t>
            </a:r>
            <a:endParaRPr b="1" sz="2400">
              <a:latin typeface="Arial"/>
              <a:ea typeface="Arial"/>
              <a:cs typeface="Arial"/>
              <a:sym typeface="Arial"/>
            </a:endParaRPr>
          </a:p>
          <a:p>
            <a:pPr indent="0" lvl="0" marL="0" rtl="0" algn="ctr">
              <a:lnSpc>
                <a:spcPct val="115000"/>
              </a:lnSpc>
              <a:spcBef>
                <a:spcPts val="0"/>
              </a:spcBef>
              <a:spcAft>
                <a:spcPts val="0"/>
              </a:spcAft>
              <a:buClr>
                <a:schemeClr val="dk1"/>
              </a:buClr>
              <a:buSzPts val="1100"/>
              <a:buFont typeface="Arial"/>
              <a:buNone/>
            </a:pPr>
            <a:r>
              <a:rPr b="1" lang="en-US" sz="2900">
                <a:latin typeface="Arial"/>
                <a:ea typeface="Arial"/>
                <a:cs typeface="Arial"/>
                <a:sym typeface="Arial"/>
              </a:rPr>
              <a:t>Special Education MA 4+1 </a:t>
            </a:r>
            <a:endParaRPr b="1" sz="2900">
              <a:latin typeface="Arial"/>
              <a:ea typeface="Arial"/>
              <a:cs typeface="Arial"/>
              <a:sym typeface="Arial"/>
            </a:endParaRPr>
          </a:p>
          <a:p>
            <a:pPr indent="0" lvl="0" marL="0" rtl="0" algn="ctr">
              <a:lnSpc>
                <a:spcPct val="115000"/>
              </a:lnSpc>
              <a:spcBef>
                <a:spcPts val="0"/>
              </a:spcBef>
              <a:spcAft>
                <a:spcPts val="0"/>
              </a:spcAft>
              <a:buClr>
                <a:schemeClr val="dk1"/>
              </a:buClr>
              <a:buSzPts val="1100"/>
              <a:buFont typeface="Arial"/>
              <a:buNone/>
            </a:pPr>
            <a:r>
              <a:rPr b="1" lang="en-US" sz="2900">
                <a:latin typeface="Arial"/>
                <a:ea typeface="Arial"/>
                <a:cs typeface="Arial"/>
                <a:sym typeface="Arial"/>
              </a:rPr>
              <a:t>with a TA to Teacher Concentration</a:t>
            </a:r>
            <a:endParaRPr sz="59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4"/>
          <p:cNvSpPr txBox="1"/>
          <p:nvPr>
            <p:ph idx="1" type="body"/>
          </p:nvPr>
        </p:nvSpPr>
        <p:spPr>
          <a:xfrm>
            <a:off x="457200" y="375200"/>
            <a:ext cx="8229600" cy="60885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800"/>
              <a:buNone/>
            </a:pPr>
            <a:r>
              <a:rPr b="1" lang="en-US" sz="1800"/>
              <a:t>Rationale: </a:t>
            </a:r>
            <a:endParaRPr b="1" sz="1800"/>
          </a:p>
          <a:p>
            <a:pPr indent="0" lvl="0" marL="0" rtl="0" algn="l">
              <a:lnSpc>
                <a:spcPct val="100000"/>
              </a:lnSpc>
              <a:spcBef>
                <a:spcPts val="0"/>
              </a:spcBef>
              <a:spcAft>
                <a:spcPts val="0"/>
              </a:spcAft>
              <a:buClr>
                <a:schemeClr val="dk1"/>
              </a:buClr>
              <a:buSzPts val="2800"/>
              <a:buNone/>
            </a:pPr>
            <a:br>
              <a:rPr lang="en-US" sz="1800"/>
            </a:br>
            <a:r>
              <a:rPr lang="en-US" sz="1800"/>
              <a:t>The TA to Teacher concentration addresses New Jersey’s demand for qualified teachers, thereby contributing to a brighter future for students statewide.</a:t>
            </a:r>
            <a:endParaRPr sz="1800"/>
          </a:p>
          <a:p>
            <a:pPr indent="0" lvl="0" marL="0" rtl="0" algn="l">
              <a:lnSpc>
                <a:spcPct val="100000"/>
              </a:lnSpc>
              <a:spcBef>
                <a:spcPts val="0"/>
              </a:spcBef>
              <a:spcAft>
                <a:spcPts val="0"/>
              </a:spcAft>
              <a:buClr>
                <a:schemeClr val="dk1"/>
              </a:buClr>
              <a:buSzPts val="2800"/>
              <a:buNone/>
            </a:pPr>
            <a:r>
              <a:t/>
            </a:r>
            <a:endParaRPr sz="1800"/>
          </a:p>
          <a:p>
            <a:pPr indent="0" lvl="0" marL="0" rtl="0" algn="l">
              <a:lnSpc>
                <a:spcPct val="100000"/>
              </a:lnSpc>
              <a:spcBef>
                <a:spcPts val="0"/>
              </a:spcBef>
              <a:spcAft>
                <a:spcPts val="0"/>
              </a:spcAft>
              <a:buClr>
                <a:schemeClr val="dk1"/>
              </a:buClr>
              <a:buSzPts val="2800"/>
              <a:buNone/>
            </a:pPr>
            <a:r>
              <a:rPr lang="en-US" sz="1800"/>
              <a:t>This program targets instructional aides (teacher assistants) in public schools who are seeking accreditation in education and transition into teaching roles.</a:t>
            </a:r>
            <a:endParaRPr sz="1800"/>
          </a:p>
          <a:p>
            <a:pPr indent="0" lvl="0" marL="0" rtl="0" algn="l">
              <a:lnSpc>
                <a:spcPct val="100000"/>
              </a:lnSpc>
              <a:spcBef>
                <a:spcPts val="0"/>
              </a:spcBef>
              <a:spcAft>
                <a:spcPts val="0"/>
              </a:spcAft>
              <a:buClr>
                <a:schemeClr val="dk1"/>
              </a:buClr>
              <a:buSzPts val="2800"/>
              <a:buNone/>
            </a:pPr>
            <a:r>
              <a:t/>
            </a:r>
            <a:endParaRPr sz="1800"/>
          </a:p>
          <a:p>
            <a:pPr indent="0" lvl="0" marL="0" rtl="0" algn="l">
              <a:lnSpc>
                <a:spcPct val="100000"/>
              </a:lnSpc>
              <a:spcBef>
                <a:spcPts val="0"/>
              </a:spcBef>
              <a:spcAft>
                <a:spcPts val="0"/>
              </a:spcAft>
              <a:buClr>
                <a:schemeClr val="dk1"/>
              </a:buClr>
              <a:buSzPts val="2800"/>
              <a:buNone/>
            </a:pPr>
            <a:r>
              <a:rPr lang="en-US" sz="1800"/>
              <a:t>Our accelerated program facilitates the transition of educators from teaching assistants to certified teachers.</a:t>
            </a:r>
            <a:endParaRPr sz="1800"/>
          </a:p>
          <a:p>
            <a:pPr indent="0" lvl="0" marL="0" rtl="0" algn="l">
              <a:lnSpc>
                <a:spcPct val="100000"/>
              </a:lnSpc>
              <a:spcBef>
                <a:spcPts val="0"/>
              </a:spcBef>
              <a:spcAft>
                <a:spcPts val="0"/>
              </a:spcAft>
              <a:buClr>
                <a:schemeClr val="dk1"/>
              </a:buClr>
              <a:buSzPts val="2800"/>
              <a:buNone/>
            </a:pPr>
            <a:r>
              <a:t/>
            </a:r>
            <a:endParaRPr sz="1800"/>
          </a:p>
          <a:p>
            <a:pPr indent="0" lvl="0" marL="0" rtl="0" algn="l">
              <a:lnSpc>
                <a:spcPct val="100000"/>
              </a:lnSpc>
              <a:spcBef>
                <a:spcPts val="0"/>
              </a:spcBef>
              <a:spcAft>
                <a:spcPts val="0"/>
              </a:spcAft>
              <a:buClr>
                <a:schemeClr val="dk1"/>
              </a:buClr>
              <a:buSzPts val="2800"/>
              <a:buNone/>
            </a:pPr>
            <a:r>
              <a:rPr lang="en-US" sz="1800"/>
              <a:t>Through this program, students will acquire the essential skills and knowledge necessary to become successful educators.</a:t>
            </a:r>
            <a:endParaRPr sz="1800"/>
          </a:p>
          <a:p>
            <a:pPr indent="0" lvl="0" marL="0" rtl="0" algn="l">
              <a:lnSpc>
                <a:spcPct val="100000"/>
              </a:lnSpc>
              <a:spcBef>
                <a:spcPts val="0"/>
              </a:spcBef>
              <a:spcAft>
                <a:spcPts val="0"/>
              </a:spcAft>
              <a:buClr>
                <a:schemeClr val="dk1"/>
              </a:buClr>
              <a:buSzPts val="2800"/>
              <a:buNone/>
            </a:pPr>
            <a:r>
              <a:t/>
            </a:r>
            <a:endParaRPr sz="1800"/>
          </a:p>
          <a:p>
            <a:pPr indent="0" lvl="0" marL="0" rtl="0" algn="l">
              <a:lnSpc>
                <a:spcPct val="100000"/>
              </a:lnSpc>
              <a:spcBef>
                <a:spcPts val="0"/>
              </a:spcBef>
              <a:spcAft>
                <a:spcPts val="0"/>
              </a:spcAft>
              <a:buClr>
                <a:schemeClr val="dk1"/>
              </a:buClr>
              <a:buSzPts val="2800"/>
              <a:buNone/>
            </a:pPr>
            <a:r>
              <a:rPr lang="en-US" sz="1800"/>
              <a:t>Ramapo College is dedicated to addressing the teacher shortage crisis in New Jersey and is proud to be part of the solution.   We are confident that the program will help prepare the next generation of educators and create a brighter future for students across the state.</a:t>
            </a:r>
            <a:endParaRPr sz="1800"/>
          </a:p>
          <a:p>
            <a:pPr indent="0" lvl="0" marL="0" rtl="0" algn="l">
              <a:lnSpc>
                <a:spcPct val="100000"/>
              </a:lnSpc>
              <a:spcBef>
                <a:spcPts val="0"/>
              </a:spcBef>
              <a:spcAft>
                <a:spcPts val="0"/>
              </a:spcAft>
              <a:buClr>
                <a:schemeClr val="dk1"/>
              </a:buClr>
              <a:buSzPts val="2800"/>
              <a:buNone/>
            </a:pPr>
            <a:r>
              <a:t/>
            </a:r>
            <a:endParaRPr sz="1550"/>
          </a:p>
          <a:p>
            <a:pPr indent="0" lvl="0" marL="0" rtl="0" algn="l">
              <a:spcBef>
                <a:spcPts val="518"/>
              </a:spcBef>
              <a:spcAft>
                <a:spcPts val="0"/>
              </a:spcAft>
              <a:buClr>
                <a:schemeClr val="dk1"/>
              </a:buClr>
              <a:buSzPts val="2800"/>
              <a:buNone/>
            </a:pPr>
            <a:r>
              <a:t/>
            </a:r>
            <a:endParaRPr sz="155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3"/>
          <p:cNvSpPr txBox="1"/>
          <p:nvPr>
            <p:ph idx="1" type="body"/>
          </p:nvPr>
        </p:nvSpPr>
        <p:spPr>
          <a:xfrm>
            <a:off x="457200" y="336100"/>
            <a:ext cx="8229600" cy="6127800"/>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Clr>
                <a:schemeClr val="dk1"/>
              </a:buClr>
              <a:buSzPts val="2800"/>
              <a:buNone/>
            </a:pPr>
            <a:r>
              <a:rPr b="1" lang="en-US" sz="1800"/>
              <a:t>Impact: </a:t>
            </a:r>
            <a:endParaRPr b="1" sz="1800"/>
          </a:p>
          <a:p>
            <a:pPr indent="0" lvl="0" marL="0" rtl="0" algn="l">
              <a:spcBef>
                <a:spcPts val="0"/>
              </a:spcBef>
              <a:spcAft>
                <a:spcPts val="0"/>
              </a:spcAft>
              <a:buClr>
                <a:schemeClr val="dk1"/>
              </a:buClr>
              <a:buSzPts val="2800"/>
              <a:buFont typeface="Arial"/>
              <a:buNone/>
            </a:pPr>
            <a:r>
              <a:t/>
            </a:r>
            <a:endParaRPr sz="1800"/>
          </a:p>
          <a:p>
            <a:pPr indent="0" lvl="0" marL="0" rtl="0" algn="l">
              <a:spcBef>
                <a:spcPts val="518"/>
              </a:spcBef>
              <a:spcAft>
                <a:spcPts val="0"/>
              </a:spcAft>
              <a:buClr>
                <a:schemeClr val="dk1"/>
              </a:buClr>
              <a:buSzPts val="2800"/>
              <a:buNone/>
            </a:pPr>
            <a:r>
              <a:rPr lang="en-US" sz="1800"/>
              <a:t>No additional cost to the College, as all courses are currently offered in the Teacher Education program. </a:t>
            </a:r>
            <a:endParaRPr sz="1800"/>
          </a:p>
          <a:p>
            <a:pPr indent="0" lvl="0" marL="0" rtl="0" algn="l">
              <a:spcBef>
                <a:spcPts val="518"/>
              </a:spcBef>
              <a:spcAft>
                <a:spcPts val="0"/>
              </a:spcAft>
              <a:buClr>
                <a:schemeClr val="dk1"/>
              </a:buClr>
              <a:buSzPts val="2800"/>
              <a:buNone/>
            </a:pPr>
            <a:r>
              <a:t/>
            </a:r>
            <a:endParaRPr sz="1800"/>
          </a:p>
          <a:p>
            <a:pPr indent="0" lvl="0" marL="0" rtl="0" algn="l">
              <a:lnSpc>
                <a:spcPct val="100000"/>
              </a:lnSpc>
              <a:spcBef>
                <a:spcPts val="0"/>
              </a:spcBef>
              <a:spcAft>
                <a:spcPts val="0"/>
              </a:spcAft>
              <a:buClr>
                <a:schemeClr val="dk1"/>
              </a:buClr>
              <a:buSzPts val="2800"/>
              <a:buNone/>
            </a:pPr>
            <a:r>
              <a:rPr lang="en-US" sz="1800"/>
              <a:t>The new concentration should positively impact enrollment by attracting more students to the College who are interested in obtaining their educational certificate and entering the educational space.</a:t>
            </a:r>
            <a:endParaRPr sz="1800"/>
          </a:p>
          <a:p>
            <a:pPr indent="0" lvl="0" marL="0" rtl="0" algn="l">
              <a:lnSpc>
                <a:spcPct val="100000"/>
              </a:lnSpc>
              <a:spcBef>
                <a:spcPts val="0"/>
              </a:spcBef>
              <a:spcAft>
                <a:spcPts val="0"/>
              </a:spcAft>
              <a:buClr>
                <a:schemeClr val="dk1"/>
              </a:buClr>
              <a:buSzPts val="2800"/>
              <a:buNone/>
            </a:pPr>
            <a:r>
              <a:t/>
            </a:r>
            <a:endParaRPr sz="1800"/>
          </a:p>
          <a:p>
            <a:pPr indent="0" lvl="0" marL="0" rtl="0" algn="l">
              <a:lnSpc>
                <a:spcPct val="100000"/>
              </a:lnSpc>
              <a:spcBef>
                <a:spcPts val="0"/>
              </a:spcBef>
              <a:spcAft>
                <a:spcPts val="0"/>
              </a:spcAft>
              <a:buClr>
                <a:schemeClr val="dk1"/>
              </a:buClr>
              <a:buSzPts val="2800"/>
              <a:buNone/>
            </a:pPr>
            <a:r>
              <a:rPr b="1" lang="en-US" sz="1800"/>
              <a:t>Summary: </a:t>
            </a:r>
            <a:endParaRPr b="1" sz="1800"/>
          </a:p>
          <a:p>
            <a:pPr indent="0" lvl="0" marL="0" rtl="0" algn="l">
              <a:lnSpc>
                <a:spcPct val="100000"/>
              </a:lnSpc>
              <a:spcBef>
                <a:spcPts val="0"/>
              </a:spcBef>
              <a:spcAft>
                <a:spcPts val="0"/>
              </a:spcAft>
              <a:buClr>
                <a:schemeClr val="dk1"/>
              </a:buClr>
              <a:buSzPts val="2800"/>
              <a:buNone/>
            </a:pPr>
            <a:r>
              <a:t/>
            </a:r>
            <a:endParaRPr sz="1800"/>
          </a:p>
          <a:p>
            <a:pPr indent="0" lvl="0" marL="0" rtl="0" algn="l">
              <a:lnSpc>
                <a:spcPct val="100000"/>
              </a:lnSpc>
              <a:spcBef>
                <a:spcPts val="0"/>
              </a:spcBef>
              <a:spcAft>
                <a:spcPts val="0"/>
              </a:spcAft>
              <a:buClr>
                <a:schemeClr val="dk1"/>
              </a:buClr>
              <a:buSzPts val="2800"/>
              <a:buNone/>
            </a:pPr>
            <a:r>
              <a:rPr lang="en-US" sz="1800"/>
              <a:t>The TA to Teacher concentration is tailored for working teacher assistants who aspire to transition into teaching roles.</a:t>
            </a:r>
            <a:endParaRPr sz="1800"/>
          </a:p>
          <a:p>
            <a:pPr indent="0" lvl="0" marL="0" rtl="0" algn="l">
              <a:lnSpc>
                <a:spcPct val="100000"/>
              </a:lnSpc>
              <a:spcBef>
                <a:spcPts val="0"/>
              </a:spcBef>
              <a:spcAft>
                <a:spcPts val="0"/>
              </a:spcAft>
              <a:buClr>
                <a:schemeClr val="dk1"/>
              </a:buClr>
              <a:buSzPts val="2800"/>
              <a:buNone/>
            </a:pPr>
            <a:r>
              <a:t/>
            </a:r>
            <a:endParaRPr sz="1800"/>
          </a:p>
          <a:p>
            <a:pPr indent="0" lvl="0" marL="0" rtl="0" algn="l">
              <a:lnSpc>
                <a:spcPct val="100000"/>
              </a:lnSpc>
              <a:spcBef>
                <a:spcPts val="0"/>
              </a:spcBef>
              <a:spcAft>
                <a:spcPts val="0"/>
              </a:spcAft>
              <a:buClr>
                <a:schemeClr val="dk1"/>
              </a:buClr>
              <a:buSzPts val="2800"/>
              <a:buNone/>
            </a:pPr>
            <a:r>
              <a:rPr lang="en-US" sz="1800"/>
              <a:t>Curriculum is consistent with our traditional coursework.</a:t>
            </a:r>
            <a:endParaRPr sz="1800"/>
          </a:p>
          <a:p>
            <a:pPr indent="0" lvl="0" marL="0" rtl="0" algn="l">
              <a:lnSpc>
                <a:spcPct val="100000"/>
              </a:lnSpc>
              <a:spcBef>
                <a:spcPts val="0"/>
              </a:spcBef>
              <a:spcAft>
                <a:spcPts val="0"/>
              </a:spcAft>
              <a:buClr>
                <a:schemeClr val="dk1"/>
              </a:buClr>
              <a:buSzPts val="2800"/>
              <a:buNone/>
            </a:pPr>
            <a:r>
              <a:t/>
            </a:r>
            <a:endParaRPr sz="1800"/>
          </a:p>
          <a:p>
            <a:pPr indent="0" lvl="0" marL="0" rtl="0" algn="l">
              <a:lnSpc>
                <a:spcPct val="100000"/>
              </a:lnSpc>
              <a:spcBef>
                <a:spcPts val="0"/>
              </a:spcBef>
              <a:spcAft>
                <a:spcPts val="0"/>
              </a:spcAft>
              <a:buClr>
                <a:schemeClr val="dk1"/>
              </a:buClr>
              <a:buSzPts val="2800"/>
              <a:buNone/>
            </a:pPr>
            <a:r>
              <a:rPr lang="en-US" sz="1800"/>
              <a:t>This comprehensive program equips students with the necessary coursework, practical experiences, and qualifications to become professional educators in the State of New Jersey.</a:t>
            </a:r>
            <a:endParaRPr sz="1800"/>
          </a:p>
          <a:p>
            <a:pPr indent="0" lvl="0" marL="0" rtl="0" algn="l">
              <a:lnSpc>
                <a:spcPct val="100000"/>
              </a:lnSpc>
              <a:spcBef>
                <a:spcPts val="0"/>
              </a:spcBef>
              <a:spcAft>
                <a:spcPts val="0"/>
              </a:spcAft>
              <a:buClr>
                <a:schemeClr val="dk1"/>
              </a:buClr>
              <a:buSzPts val="2800"/>
              <a:buNone/>
            </a:pPr>
            <a:r>
              <a:t/>
            </a:r>
            <a:endParaRPr sz="1800"/>
          </a:p>
          <a:p>
            <a:pPr indent="0" lvl="0" marL="0" rtl="0" algn="l">
              <a:lnSpc>
                <a:spcPct val="100000"/>
              </a:lnSpc>
              <a:spcBef>
                <a:spcPts val="0"/>
              </a:spcBef>
              <a:spcAft>
                <a:spcPts val="0"/>
              </a:spcAft>
              <a:buClr>
                <a:schemeClr val="dk1"/>
              </a:buClr>
              <a:buSzPts val="2800"/>
              <a:buNone/>
            </a:pPr>
            <a:r>
              <a:rPr lang="en-US" sz="1800"/>
              <a:t>The program strongly emphasizes input from educators to ensure its relevance and alignment with the evolving needs of the teaching profession.</a:t>
            </a:r>
            <a:endParaRPr i="1" sz="1800">
              <a:highlight>
                <a:srgbClr val="FFFF00"/>
              </a:highlight>
            </a:endParaRPr>
          </a:p>
          <a:p>
            <a:pPr indent="0" lvl="0" marL="342900" rtl="0" algn="l">
              <a:lnSpc>
                <a:spcPct val="100000"/>
              </a:lnSpc>
              <a:spcBef>
                <a:spcPts val="518"/>
              </a:spcBef>
              <a:spcAft>
                <a:spcPts val="0"/>
              </a:spcAft>
              <a:buSzPts val="3273"/>
              <a:buNone/>
            </a:pPr>
            <a:r>
              <a:t/>
            </a:r>
            <a:endParaRPr sz="2800">
              <a:highlight>
                <a:srgbClr val="FFFF00"/>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g339144fd185_2_14"/>
          <p:cNvSpPr txBox="1"/>
          <p:nvPr>
            <p:ph idx="1" type="body"/>
          </p:nvPr>
        </p:nvSpPr>
        <p:spPr>
          <a:xfrm>
            <a:off x="457200" y="388050"/>
            <a:ext cx="8229600" cy="6130200"/>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lnSpc>
                <a:spcPct val="100000"/>
              </a:lnSpc>
              <a:spcBef>
                <a:spcPts val="0"/>
              </a:spcBef>
              <a:spcAft>
                <a:spcPts val="0"/>
              </a:spcAft>
              <a:buClr>
                <a:schemeClr val="dk1"/>
              </a:buClr>
              <a:buSzPct val="84848"/>
              <a:buNone/>
            </a:pPr>
            <a:r>
              <a:rPr b="1" lang="en-US" sz="3300">
                <a:highlight>
                  <a:schemeClr val="lt1"/>
                </a:highlight>
              </a:rPr>
              <a:t>Core Requirements:</a:t>
            </a:r>
            <a:endParaRPr sz="3300">
              <a:highlight>
                <a:schemeClr val="lt1"/>
              </a:highlight>
            </a:endParaRPr>
          </a:p>
          <a:p>
            <a:pPr indent="0" lvl="0" marL="0" rtl="0" algn="l">
              <a:lnSpc>
                <a:spcPct val="100000"/>
              </a:lnSpc>
              <a:spcBef>
                <a:spcPts val="518"/>
              </a:spcBef>
              <a:spcAft>
                <a:spcPts val="0"/>
              </a:spcAft>
              <a:buSzPct val="181818"/>
              <a:buNone/>
            </a:pPr>
            <a:r>
              <a:t/>
            </a:r>
            <a:endParaRPr sz="1800">
              <a:highlight>
                <a:schemeClr val="lt1"/>
              </a:highlight>
            </a:endParaRPr>
          </a:p>
          <a:p>
            <a:pPr indent="0" lvl="0" marL="0" rtl="0" algn="l">
              <a:lnSpc>
                <a:spcPct val="100000"/>
              </a:lnSpc>
              <a:spcBef>
                <a:spcPts val="518"/>
              </a:spcBef>
              <a:spcAft>
                <a:spcPts val="0"/>
              </a:spcAft>
              <a:buSzPct val="128342"/>
              <a:buNone/>
            </a:pPr>
            <a:r>
              <a:rPr b="1" lang="en-US" sz="2550">
                <a:highlight>
                  <a:schemeClr val="lt1"/>
                </a:highlight>
              </a:rPr>
              <a:t>Programmatic</a:t>
            </a:r>
            <a:r>
              <a:rPr b="1" lang="en-US" sz="2550">
                <a:highlight>
                  <a:schemeClr val="lt1"/>
                </a:highlight>
              </a:rPr>
              <a:t> courses are in </a:t>
            </a:r>
            <a:r>
              <a:rPr b="1" lang="en-US" sz="2550">
                <a:highlight>
                  <a:schemeClr val="lt1"/>
                </a:highlight>
              </a:rPr>
              <a:t>alignment</a:t>
            </a:r>
            <a:r>
              <a:rPr b="1" lang="en-US" sz="2550">
                <a:highlight>
                  <a:schemeClr val="lt1"/>
                </a:highlight>
              </a:rPr>
              <a:t> with:</a:t>
            </a:r>
            <a:endParaRPr b="1" sz="2550">
              <a:highlight>
                <a:schemeClr val="lt1"/>
              </a:highlight>
            </a:endParaRPr>
          </a:p>
          <a:p>
            <a:pPr indent="-341947" lvl="0" marL="914400" rtl="0" algn="l">
              <a:lnSpc>
                <a:spcPct val="100000"/>
              </a:lnSpc>
              <a:spcBef>
                <a:spcPts val="518"/>
              </a:spcBef>
              <a:spcAft>
                <a:spcPts val="0"/>
              </a:spcAft>
              <a:buSzPct val="100000"/>
              <a:buChar char="•"/>
            </a:pPr>
            <a:r>
              <a:rPr lang="en-US" sz="2550">
                <a:highlight>
                  <a:schemeClr val="lt1"/>
                </a:highlight>
              </a:rPr>
              <a:t>The New Jersey Department of Education</a:t>
            </a:r>
            <a:endParaRPr sz="2550">
              <a:highlight>
                <a:schemeClr val="lt1"/>
              </a:highlight>
            </a:endParaRPr>
          </a:p>
          <a:p>
            <a:pPr indent="-341947" lvl="0" marL="914400" rtl="0" algn="l">
              <a:lnSpc>
                <a:spcPct val="100000"/>
              </a:lnSpc>
              <a:spcBef>
                <a:spcPts val="0"/>
              </a:spcBef>
              <a:spcAft>
                <a:spcPts val="0"/>
              </a:spcAft>
              <a:buSzPct val="100000"/>
              <a:buChar char="•"/>
            </a:pPr>
            <a:r>
              <a:rPr lang="en-US" sz="2550">
                <a:highlight>
                  <a:schemeClr val="lt1"/>
                </a:highlight>
              </a:rPr>
              <a:t>Council for the </a:t>
            </a:r>
            <a:r>
              <a:rPr lang="en-US" sz="2550">
                <a:highlight>
                  <a:schemeClr val="lt1"/>
                </a:highlight>
              </a:rPr>
              <a:t>Accreditation</a:t>
            </a:r>
            <a:r>
              <a:rPr lang="en-US" sz="2550">
                <a:highlight>
                  <a:schemeClr val="lt1"/>
                </a:highlight>
              </a:rPr>
              <a:t> of Educator Preparation (CAEP) </a:t>
            </a:r>
            <a:r>
              <a:rPr lang="en-US" sz="2550">
                <a:highlight>
                  <a:schemeClr val="lt1"/>
                </a:highlight>
              </a:rPr>
              <a:t>Accreditation Agency </a:t>
            </a:r>
            <a:endParaRPr sz="2550">
              <a:highlight>
                <a:schemeClr val="lt1"/>
              </a:highlight>
            </a:endParaRPr>
          </a:p>
          <a:p>
            <a:pPr indent="0" lvl="0" marL="1371600" rtl="0" algn="l">
              <a:lnSpc>
                <a:spcPct val="100000"/>
              </a:lnSpc>
              <a:spcBef>
                <a:spcPts val="518"/>
              </a:spcBef>
              <a:spcAft>
                <a:spcPts val="0"/>
              </a:spcAft>
              <a:buNone/>
            </a:pPr>
            <a:r>
              <a:t/>
            </a:r>
            <a:endParaRPr sz="2550">
              <a:highlight>
                <a:schemeClr val="lt1"/>
              </a:highlight>
            </a:endParaRPr>
          </a:p>
          <a:p>
            <a:pPr indent="0" lvl="0" marL="0" rtl="0" algn="l">
              <a:spcBef>
                <a:spcPts val="518"/>
              </a:spcBef>
              <a:spcAft>
                <a:spcPts val="0"/>
              </a:spcAft>
              <a:buNone/>
            </a:pPr>
            <a:r>
              <a:rPr b="1" lang="en-US" sz="2550">
                <a:highlight>
                  <a:schemeClr val="lt1"/>
                </a:highlight>
              </a:rPr>
              <a:t>Undergraduate:</a:t>
            </a:r>
            <a:endParaRPr b="1" sz="2550">
              <a:highlight>
                <a:schemeClr val="lt1"/>
              </a:highlight>
            </a:endParaRPr>
          </a:p>
          <a:p>
            <a:pPr indent="-291782" lvl="0" marL="800100" rtl="0" algn="l">
              <a:spcBef>
                <a:spcPts val="518"/>
              </a:spcBef>
              <a:spcAft>
                <a:spcPts val="0"/>
              </a:spcAft>
              <a:buSzPct val="100000"/>
              <a:buChar char="•"/>
            </a:pPr>
            <a:r>
              <a:rPr lang="en-US" sz="2550">
                <a:highlight>
                  <a:schemeClr val="lt1"/>
                </a:highlight>
              </a:rPr>
              <a:t>2 courses from Literature</a:t>
            </a:r>
            <a:endParaRPr sz="2550">
              <a:highlight>
                <a:schemeClr val="lt1"/>
              </a:highlight>
            </a:endParaRPr>
          </a:p>
          <a:p>
            <a:pPr indent="-291782" lvl="0" marL="800100" rtl="0" algn="l">
              <a:spcBef>
                <a:spcPts val="518"/>
              </a:spcBef>
              <a:spcAft>
                <a:spcPts val="0"/>
              </a:spcAft>
              <a:buSzPct val="100000"/>
              <a:buChar char="•"/>
            </a:pPr>
            <a:r>
              <a:rPr lang="en-US" sz="2550">
                <a:highlight>
                  <a:schemeClr val="lt1"/>
                </a:highlight>
              </a:rPr>
              <a:t>2 Courses from TAS</a:t>
            </a:r>
            <a:endParaRPr sz="2550">
              <a:highlight>
                <a:schemeClr val="lt1"/>
              </a:highlight>
            </a:endParaRPr>
          </a:p>
          <a:p>
            <a:pPr indent="-291782" lvl="0" marL="800100" rtl="0" algn="l">
              <a:spcBef>
                <a:spcPts val="518"/>
              </a:spcBef>
              <a:spcAft>
                <a:spcPts val="0"/>
              </a:spcAft>
              <a:buSzPct val="100000"/>
              <a:buChar char="•"/>
            </a:pPr>
            <a:r>
              <a:rPr lang="en-US" sz="2550">
                <a:highlight>
                  <a:schemeClr val="lt1"/>
                </a:highlight>
              </a:rPr>
              <a:t>4 Courses in our Teacher Education Core Area</a:t>
            </a:r>
            <a:endParaRPr sz="2550">
              <a:highlight>
                <a:schemeClr val="lt1"/>
              </a:highlight>
            </a:endParaRPr>
          </a:p>
          <a:p>
            <a:pPr indent="-291782" lvl="0" marL="800100" rtl="0" algn="l">
              <a:spcBef>
                <a:spcPts val="518"/>
              </a:spcBef>
              <a:spcAft>
                <a:spcPts val="0"/>
              </a:spcAft>
              <a:buSzPct val="100000"/>
              <a:buChar char="•"/>
            </a:pPr>
            <a:r>
              <a:rPr lang="en-US" sz="2550">
                <a:highlight>
                  <a:schemeClr val="lt1"/>
                </a:highlight>
              </a:rPr>
              <a:t>5 Field Based courses (This includes Clinical Experience and Practicum)</a:t>
            </a:r>
            <a:endParaRPr sz="2550">
              <a:highlight>
                <a:schemeClr val="lt1"/>
              </a:highlight>
            </a:endParaRPr>
          </a:p>
          <a:p>
            <a:pPr indent="-291782" lvl="0" marL="800100" rtl="0" algn="l">
              <a:spcBef>
                <a:spcPts val="518"/>
              </a:spcBef>
              <a:spcAft>
                <a:spcPts val="0"/>
              </a:spcAft>
              <a:buSzPct val="100000"/>
              <a:buChar char="•"/>
            </a:pPr>
            <a:r>
              <a:rPr lang="en-US" sz="2550">
                <a:highlight>
                  <a:schemeClr val="lt1"/>
                </a:highlight>
              </a:rPr>
              <a:t>3 4+1 Course that cross count in the Special Education Masters Program</a:t>
            </a:r>
            <a:endParaRPr sz="2550">
              <a:highlight>
                <a:schemeClr val="lt1"/>
              </a:highlight>
            </a:endParaRPr>
          </a:p>
          <a:p>
            <a:pPr indent="0" lvl="0" marL="914400" rtl="0" algn="l">
              <a:spcBef>
                <a:spcPts val="518"/>
              </a:spcBef>
              <a:spcAft>
                <a:spcPts val="0"/>
              </a:spcAft>
              <a:buNone/>
            </a:pPr>
            <a:r>
              <a:t/>
            </a:r>
            <a:endParaRPr sz="2550">
              <a:highlight>
                <a:schemeClr val="lt1"/>
              </a:highlight>
            </a:endParaRPr>
          </a:p>
          <a:p>
            <a:pPr indent="457200" lvl="0" marL="457200" rtl="0" algn="l">
              <a:spcBef>
                <a:spcPts val="518"/>
              </a:spcBef>
              <a:spcAft>
                <a:spcPts val="0"/>
              </a:spcAft>
              <a:buNone/>
            </a:pPr>
            <a:r>
              <a:rPr b="1" lang="en-US" sz="2550">
                <a:highlight>
                  <a:schemeClr val="lt1"/>
                </a:highlight>
              </a:rPr>
              <a:t>Total is 64 Credits</a:t>
            </a:r>
            <a:endParaRPr b="1" sz="2550">
              <a:highlight>
                <a:schemeClr val="lt1"/>
              </a:highlight>
            </a:endParaRPr>
          </a:p>
          <a:p>
            <a:pPr indent="0" lvl="0" marL="0" rtl="0" algn="l">
              <a:spcBef>
                <a:spcPts val="518"/>
              </a:spcBef>
              <a:spcAft>
                <a:spcPts val="0"/>
              </a:spcAft>
              <a:buNone/>
            </a:pPr>
            <a:r>
              <a:t/>
            </a:r>
            <a:endParaRPr sz="2550">
              <a:highlight>
                <a:schemeClr val="lt1"/>
              </a:highlight>
            </a:endParaRPr>
          </a:p>
          <a:p>
            <a:pPr indent="0" lvl="0" marL="0" rtl="0" algn="l">
              <a:spcBef>
                <a:spcPts val="518"/>
              </a:spcBef>
              <a:spcAft>
                <a:spcPts val="0"/>
              </a:spcAft>
              <a:buNone/>
            </a:pPr>
            <a:r>
              <a:rPr b="1" lang="en-US" sz="2550">
                <a:highlight>
                  <a:schemeClr val="lt1"/>
                </a:highlight>
              </a:rPr>
              <a:t>Graduate: (Students continuing into the MASE Program) </a:t>
            </a:r>
            <a:endParaRPr b="1" sz="2550">
              <a:highlight>
                <a:schemeClr val="lt1"/>
              </a:highlight>
            </a:endParaRPr>
          </a:p>
          <a:p>
            <a:pPr indent="-291782" lvl="0" marL="800100" rtl="0" algn="l">
              <a:spcBef>
                <a:spcPts val="518"/>
              </a:spcBef>
              <a:spcAft>
                <a:spcPts val="0"/>
              </a:spcAft>
              <a:buSzPct val="100000"/>
              <a:buChar char="•"/>
            </a:pPr>
            <a:r>
              <a:rPr lang="en-US" sz="2550">
                <a:highlight>
                  <a:schemeClr val="lt1"/>
                </a:highlight>
              </a:rPr>
              <a:t>7 MASE courses</a:t>
            </a:r>
            <a:endParaRPr sz="2550">
              <a:highlight>
                <a:schemeClr val="lt1"/>
              </a:highlight>
            </a:endParaRPr>
          </a:p>
          <a:p>
            <a:pPr indent="457200" lvl="0" marL="457200" rtl="0" algn="l">
              <a:spcBef>
                <a:spcPts val="518"/>
              </a:spcBef>
              <a:spcAft>
                <a:spcPts val="0"/>
              </a:spcAft>
              <a:buNone/>
            </a:pPr>
            <a:r>
              <a:t/>
            </a:r>
            <a:endParaRPr b="1" sz="2550">
              <a:highlight>
                <a:schemeClr val="lt1"/>
              </a:highlight>
            </a:endParaRPr>
          </a:p>
          <a:p>
            <a:pPr indent="457200" lvl="0" marL="457200" rtl="0" algn="l">
              <a:spcBef>
                <a:spcPts val="518"/>
              </a:spcBef>
              <a:spcAft>
                <a:spcPts val="0"/>
              </a:spcAft>
              <a:buNone/>
            </a:pPr>
            <a:r>
              <a:rPr b="1" lang="en-US" sz="2550">
                <a:highlight>
                  <a:schemeClr val="lt1"/>
                </a:highlight>
              </a:rPr>
              <a:t>Total is 24 Credits</a:t>
            </a:r>
            <a:endParaRPr b="1" sz="2550">
              <a:highlight>
                <a:srgbClr val="FFFF00"/>
              </a:highlight>
            </a:endParaRPr>
          </a:p>
          <a:p>
            <a:pPr indent="0" lvl="0" marL="0" rtl="0" algn="l">
              <a:lnSpc>
                <a:spcPct val="100000"/>
              </a:lnSpc>
              <a:spcBef>
                <a:spcPts val="518"/>
              </a:spcBef>
              <a:spcAft>
                <a:spcPts val="0"/>
              </a:spcAft>
              <a:buNone/>
            </a:pPr>
            <a:r>
              <a:t/>
            </a:r>
            <a:endParaRPr sz="2800">
              <a:highlight>
                <a:srgbClr val="FFFF00"/>
              </a:highlight>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