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0C00"/>
    <a:srgbClr val="AC1000"/>
    <a:srgbClr val="9E260E"/>
    <a:srgbClr val="7A6853"/>
    <a:srgbClr val="DDA147"/>
    <a:srgbClr val="B54C2D"/>
    <a:srgbClr val="B66952"/>
    <a:srgbClr val="B56D45"/>
    <a:srgbClr val="DF9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13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1769541"/>
            <a:ext cx="7080026" cy="1828801"/>
          </a:xfrm>
        </p:spPr>
        <p:txBody>
          <a:bodyPr anchor="b">
            <a:normAutofit/>
          </a:bodyPr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3773490"/>
            <a:ext cx="7080026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525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13" y="547807"/>
            <a:ext cx="760634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4" y="4565255"/>
            <a:ext cx="7766495" cy="543472"/>
          </a:xfrm>
        </p:spPr>
        <p:txBody>
          <a:bodyPr anchor="b">
            <a:normAutofit/>
          </a:bodyPr>
          <a:lstStyle>
            <a:lvl1pPr algn="ctr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77012" y="695010"/>
            <a:ext cx="7384010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247728"/>
            <a:ext cx="7765322" cy="543472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2/19/2025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665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8437"/>
            <a:ext cx="7765322" cy="3534344"/>
          </a:xfrm>
        </p:spPr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295180"/>
            <a:ext cx="7765322" cy="1501826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2/19/2025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205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3"/>
            <a:ext cx="6564224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304353"/>
            <a:ext cx="7765322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2/19/2025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742950" y="88479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7878537" y="292825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0594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126943"/>
            <a:ext cx="7765322" cy="251183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9" y="4650556"/>
            <a:ext cx="7764149" cy="1140644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2/19/2025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836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885950"/>
            <a:ext cx="2475738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768112"/>
            <a:ext cx="2475738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885950"/>
            <a:ext cx="2475738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2768112"/>
            <a:ext cx="2475738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885950"/>
            <a:ext cx="2475738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2768111"/>
            <a:ext cx="2475738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2/19/2025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406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72" y="1818215"/>
            <a:ext cx="2504979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850" y="1818215"/>
            <a:ext cx="2504979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038" y="1818215"/>
            <a:ext cx="2504979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938918"/>
            <a:ext cx="2319276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4572443"/>
            <a:ext cx="2475738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939094"/>
            <a:ext cx="2319276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6" y="4572442"/>
            <a:ext cx="2475738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934432"/>
            <a:ext cx="2319276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4572442"/>
            <a:ext cx="2475738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2/19/2025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302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158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2" y="609600"/>
            <a:ext cx="1713365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609600"/>
            <a:ext cx="5937654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527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865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761068"/>
            <a:ext cx="7192913" cy="1828813"/>
          </a:xfrm>
        </p:spPr>
        <p:txBody>
          <a:bodyPr anchor="b"/>
          <a:lstStyle>
            <a:lvl1pPr algn="ctr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763439"/>
            <a:ext cx="7192913" cy="1333494"/>
          </a:xfrm>
        </p:spPr>
        <p:txBody>
          <a:bodyPr anchor="t"/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486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76450"/>
            <a:ext cx="364263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8037" y="2076451"/>
            <a:ext cx="364263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2/19/2025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175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6" y="1734507"/>
            <a:ext cx="37719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768" y="1734507"/>
            <a:ext cx="37719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4510" y="1855153"/>
            <a:ext cx="3573573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4510" y="2702104"/>
            <a:ext cx="3573573" cy="3043533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2374" y="1855153"/>
            <a:ext cx="3584687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2376" y="2702104"/>
            <a:ext cx="3584686" cy="3043533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2/19/2025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887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2/19/2025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888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2/19/2025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916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0"/>
            <a:ext cx="2780167" cy="1821918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609601"/>
            <a:ext cx="4808943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673351"/>
            <a:ext cx="2780167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2/19/2025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479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249" y="609600"/>
            <a:ext cx="2688125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763702"/>
            <a:ext cx="4280924" cy="1675559"/>
          </a:xfrm>
        </p:spPr>
        <p:txBody>
          <a:bodyPr anchor="b">
            <a:no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81914" y="763702"/>
            <a:ext cx="2456813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5273" y="2679700"/>
            <a:ext cx="3441071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2/19/2025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378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76450"/>
            <a:ext cx="776532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60007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7" y="6000750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6000750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8027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5" r:id="rId2"/>
    <p:sldLayoutId id="2147483716" r:id="rId3"/>
    <p:sldLayoutId id="2147483714" r:id="rId4"/>
    <p:sldLayoutId id="2147483710" r:id="rId5"/>
    <p:sldLayoutId id="2147483694" r:id="rId6"/>
    <p:sldLayoutId id="2147483695" r:id="rId7"/>
    <p:sldLayoutId id="2147483696" r:id="rId8"/>
    <p:sldLayoutId id="2147483697" r:id="rId9"/>
    <p:sldLayoutId id="2147483699" r:id="rId10"/>
    <p:sldLayoutId id="2147483693" r:id="rId11"/>
    <p:sldLayoutId id="2147483700" r:id="rId12"/>
    <p:sldLayoutId id="2147483701" r:id="rId13"/>
    <p:sldLayoutId id="2147483703" r:id="rId14"/>
    <p:sldLayoutId id="2147483704" r:id="rId15"/>
    <p:sldLayoutId id="2147483702" r:id="rId16"/>
    <p:sldLayoutId id="2147483698" r:id="rId17"/>
  </p:sldLayoutIdLst>
  <p:hf sldNum="0" hdr="0" ftr="0" dt="0"/>
  <p:txStyles>
    <p:titleStyle>
      <a:lvl1pPr algn="ctr" defTabSz="342900" rtl="0" eaLnBrk="1" latinLnBrk="0" hangingPunct="1">
        <a:lnSpc>
          <a:spcPct val="90000"/>
        </a:lnSpc>
        <a:spcBef>
          <a:spcPct val="0"/>
        </a:spcBef>
        <a:buNone/>
        <a:defRPr sz="34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29500" algn="l" defTabSz="342900" rtl="0" eaLnBrk="1" latinLnBrk="0" hangingPunct="1">
        <a:lnSpc>
          <a:spcPct val="110000"/>
        </a:lnSpc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725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40000" indent="-2025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"/>
        <a:defRPr sz="1575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769500" indent="-1620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3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039500" indent="-1620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"/>
        <a:defRPr sz="1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255500" indent="-1620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510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8013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09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329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ramapo.instructure.com/enroll/A7D3FK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F047C-C727-42A7-85C5-68C5AA1B1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20" y="0"/>
            <a:ext cx="9143063" cy="1097279"/>
          </a:xfrm>
          <a:solidFill>
            <a:schemeClr val="tx1"/>
          </a:solidFill>
        </p:spPr>
        <p:txBody>
          <a:bodyPr anchor="ctr"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Teaching Writing Across the Curriculum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84143DF-D371-4148-A308-B27E1815EDCF}"/>
              </a:ext>
            </a:extLst>
          </p:cNvPr>
          <p:cNvSpPr txBox="1">
            <a:spLocks/>
          </p:cNvSpPr>
          <p:nvPr/>
        </p:nvSpPr>
        <p:spPr>
          <a:xfrm>
            <a:off x="-1857" y="3161097"/>
            <a:ext cx="5376765" cy="3696903"/>
          </a:xfrm>
          <a:prstGeom prst="rect">
            <a:avLst/>
          </a:prstGeom>
          <a:solidFill>
            <a:schemeClr val="tx1"/>
          </a:solidFill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5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 fontAlgn="base"/>
            <a:r>
              <a:rPr lang="en-US" sz="1800" dirty="0">
                <a:solidFill>
                  <a:schemeClr val="bg1"/>
                </a:solidFill>
                <a:effectLst/>
                <a:latin typeface="Sarabun"/>
              </a:rPr>
              <a:t>All effective writing is indivisible from other essential skills: people who write well can also think logically, read critically, and communicate meaningfully in a range of contexts. This “Teaching Writing Across the Curriculum” resource page includes many brief handouts as well as links to relevant, professional storehouses; here, faculty can find support for their work as teachers of writing. Explore assignments, research, and lesson plan ideas developed by scholars in a range of fields. You’ll also find accessible resources for students in your courses to better support their development as writers:</a:t>
            </a:r>
          </a:p>
          <a:p>
            <a:pPr algn="just" fontAlgn="base"/>
            <a:r>
              <a:rPr lang="en-US" sz="1800" dirty="0">
                <a:solidFill>
                  <a:schemeClr val="bg1"/>
                </a:solidFill>
                <a:effectLst/>
                <a:latin typeface="Sarabu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https://ramapo.instructure.com/enroll/A7D3FK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9" name="Picture 8" descr="Person writing on a notebook">
            <a:extLst>
              <a:ext uri="{FF2B5EF4-FFF2-40B4-BE49-F238E27FC236}">
                <a16:creationId xmlns:a16="http://schemas.microsoft.com/office/drawing/2014/main" id="{532B8DCE-E882-4F99-8FD6-DFED4DB750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145"/>
          <a:stretch/>
        </p:blipFill>
        <p:spPr>
          <a:xfrm>
            <a:off x="0" y="1097279"/>
            <a:ext cx="9144000" cy="2063818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4E927E1-C768-43FE-ABBE-69DAB4249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908" y="3161097"/>
            <a:ext cx="3769092" cy="376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738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E8BDC5-8FB8-4E04-B496-9FC61B108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06D60D2D-924A-4AE6-90B6-391D11B4DDDD}"/>
              </a:ext>
            </a:extLst>
          </p:cNvPr>
          <p:cNvSpPr/>
          <p:nvPr/>
        </p:nvSpPr>
        <p:spPr>
          <a:xfrm>
            <a:off x="0" y="1164657"/>
            <a:ext cx="2011680" cy="452387"/>
          </a:xfrm>
          <a:prstGeom prst="wedgeRectCallou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Homepage</a:t>
            </a:r>
          </a:p>
        </p:txBody>
      </p:sp>
    </p:spTree>
    <p:extLst>
      <p:ext uri="{BB962C8B-B14F-4D97-AF65-F5344CB8AC3E}">
        <p14:creationId xmlns:p14="http://schemas.microsoft.com/office/powerpoint/2010/main" val="2790539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E75AAE-62D1-4CBF-B120-F3FD5AE62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47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34F25C-23A1-4378-9451-076510797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5170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6A242E-F883-4EF8-B76B-161AA8F24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17043"/>
            <a:ext cx="9144000" cy="4340958"/>
          </a:xfrm>
          <a:prstGeom prst="rect">
            <a:avLst/>
          </a:prstGeom>
        </p:spPr>
      </p:pic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2A44362-B05B-44D8-B18B-FD98EEC04FCD}"/>
              </a:ext>
            </a:extLst>
          </p:cNvPr>
          <p:cNvSpPr/>
          <p:nvPr/>
        </p:nvSpPr>
        <p:spPr>
          <a:xfrm>
            <a:off x="1" y="2064655"/>
            <a:ext cx="2492942" cy="452387"/>
          </a:xfrm>
          <a:prstGeom prst="wedgeRectCallou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Module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93177F-CDAC-4E43-8F95-92AE72267415}"/>
              </a:ext>
            </a:extLst>
          </p:cNvPr>
          <p:cNvSpPr/>
          <p:nvPr/>
        </p:nvSpPr>
        <p:spPr>
          <a:xfrm>
            <a:off x="0" y="3137836"/>
            <a:ext cx="2492943" cy="2911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6A9837B-3771-4E06-84BA-58C9CC00C16D}"/>
              </a:ext>
            </a:extLst>
          </p:cNvPr>
          <p:cNvCxnSpPr>
            <a:stCxn id="9" idx="3"/>
          </p:cNvCxnSpPr>
          <p:nvPr/>
        </p:nvCxnSpPr>
        <p:spPr>
          <a:xfrm flipV="1">
            <a:off x="2492943" y="3282215"/>
            <a:ext cx="837398" cy="12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B261B2D-443C-4BD6-8F65-1F76CEA6D334}"/>
              </a:ext>
            </a:extLst>
          </p:cNvPr>
          <p:cNvSpPr txBox="1"/>
          <p:nvPr/>
        </p:nvSpPr>
        <p:spPr>
          <a:xfrm>
            <a:off x="3330341" y="3097549"/>
            <a:ext cx="557302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discussion boards – ask questions!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BC0A7D3-D87C-41EB-B676-18033A9984BD}"/>
              </a:ext>
            </a:extLst>
          </p:cNvPr>
          <p:cNvCxnSpPr/>
          <p:nvPr/>
        </p:nvCxnSpPr>
        <p:spPr>
          <a:xfrm>
            <a:off x="2492943" y="2517042"/>
            <a:ext cx="665105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256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8B55F4-FB82-4353-831D-C5CFCD085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979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930F1E-03AD-46B8-96A7-2D0B999E08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9941"/>
          <a:stretch/>
        </p:blipFill>
        <p:spPr>
          <a:xfrm>
            <a:off x="0" y="4897931"/>
            <a:ext cx="9144000" cy="19600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60DDF3D-DF26-4B38-987C-6FE256CD7659}"/>
              </a:ext>
            </a:extLst>
          </p:cNvPr>
          <p:cNvSpPr/>
          <p:nvPr/>
        </p:nvSpPr>
        <p:spPr>
          <a:xfrm>
            <a:off x="0" y="856648"/>
            <a:ext cx="4273617" cy="2911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3B84997-EBC9-4E7C-9D44-7830CC5E9A0B}"/>
              </a:ext>
            </a:extLst>
          </p:cNvPr>
          <p:cNvCxnSpPr>
            <a:cxnSpLocks/>
          </p:cNvCxnSpPr>
          <p:nvPr/>
        </p:nvCxnSpPr>
        <p:spPr>
          <a:xfrm>
            <a:off x="4273617" y="984182"/>
            <a:ext cx="10010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58FC7A3-AB1A-438A-B730-10AC596BC990}"/>
              </a:ext>
            </a:extLst>
          </p:cNvPr>
          <p:cNvSpPr txBox="1"/>
          <p:nvPr/>
        </p:nvSpPr>
        <p:spPr>
          <a:xfrm>
            <a:off x="5274643" y="718387"/>
            <a:ext cx="386935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Combination of PDF, web link, and handout, and narrative resources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7EC6B6-4C3E-491A-BEB1-BD9C3158C35C}"/>
              </a:ext>
            </a:extLst>
          </p:cNvPr>
          <p:cNvSpPr/>
          <p:nvPr/>
        </p:nvSpPr>
        <p:spPr>
          <a:xfrm>
            <a:off x="0" y="3243714"/>
            <a:ext cx="4273617" cy="2911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BCABAB63-8D09-4858-A5BD-7217BA145F76}"/>
              </a:ext>
            </a:extLst>
          </p:cNvPr>
          <p:cNvCxnSpPr>
            <a:stCxn id="11" idx="3"/>
            <a:endCxn id="8" idx="2"/>
          </p:cNvCxnSpPr>
          <p:nvPr/>
        </p:nvCxnSpPr>
        <p:spPr>
          <a:xfrm flipV="1">
            <a:off x="4273617" y="1364718"/>
            <a:ext cx="2935705" cy="202457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B1EF7E0-D6BC-4CA2-B9B4-3879552E13FF}"/>
              </a:ext>
            </a:extLst>
          </p:cNvPr>
          <p:cNvSpPr/>
          <p:nvPr/>
        </p:nvSpPr>
        <p:spPr>
          <a:xfrm>
            <a:off x="0" y="5351646"/>
            <a:ext cx="4273617" cy="27913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AC10A77-D4B4-45CD-8478-D6D6C3942C50}"/>
              </a:ext>
            </a:extLst>
          </p:cNvPr>
          <p:cNvCxnSpPr>
            <a:stCxn id="14" idx="3"/>
          </p:cNvCxnSpPr>
          <p:nvPr/>
        </p:nvCxnSpPr>
        <p:spPr>
          <a:xfrm>
            <a:off x="4273617" y="5491213"/>
            <a:ext cx="306083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DAE3A4F-7CC8-4883-B49F-0AE432946FCA}"/>
              </a:ext>
            </a:extLst>
          </p:cNvPr>
          <p:cNvCxnSpPr>
            <a:cxnSpLocks/>
          </p:cNvCxnSpPr>
          <p:nvPr/>
        </p:nvCxnSpPr>
        <p:spPr>
          <a:xfrm flipV="1">
            <a:off x="7334451" y="1364718"/>
            <a:ext cx="0" cy="41264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Speech Bubble: Rectangle 24">
            <a:extLst>
              <a:ext uri="{FF2B5EF4-FFF2-40B4-BE49-F238E27FC236}">
                <a16:creationId xmlns:a16="http://schemas.microsoft.com/office/drawing/2014/main" id="{6058850C-8B4D-4A42-923C-59C3E8BE21A2}"/>
              </a:ext>
            </a:extLst>
          </p:cNvPr>
          <p:cNvSpPr/>
          <p:nvPr/>
        </p:nvSpPr>
        <p:spPr>
          <a:xfrm>
            <a:off x="6651058" y="0"/>
            <a:ext cx="2492942" cy="452387"/>
          </a:xfrm>
          <a:prstGeom prst="wedgeRectCallou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Module 2</a:t>
            </a:r>
          </a:p>
        </p:txBody>
      </p:sp>
    </p:spTree>
    <p:extLst>
      <p:ext uri="{BB962C8B-B14F-4D97-AF65-F5344CB8AC3E}">
        <p14:creationId xmlns:p14="http://schemas.microsoft.com/office/powerpoint/2010/main" val="2424551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BB72E0-185D-4010-9497-804598951D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6" b="8762"/>
          <a:stretch/>
        </p:blipFill>
        <p:spPr>
          <a:xfrm>
            <a:off x="0" y="2142684"/>
            <a:ext cx="9144000" cy="47971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AEF819-14B8-4CA9-A7C5-101E1D592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24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82CA5F-7F58-4770-80E1-273B1EB86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4607"/>
            <a:ext cx="9144000" cy="4494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7D03AB-20EB-4948-8FF8-E6F2B68436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74017"/>
            <a:ext cx="9144000" cy="4377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58AD27-95B5-4764-90DA-B462131A1D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98624"/>
            <a:ext cx="9144000" cy="42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44E00D-CA3E-4AF8-AFA9-78C95C8269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723509"/>
            <a:ext cx="9144000" cy="419175"/>
          </a:xfrm>
          <a:prstGeom prst="rect">
            <a:avLst/>
          </a:prstGeom>
        </p:spPr>
      </p:pic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F916CA0D-D46F-4C5C-8AAC-349E68F55D65}"/>
              </a:ext>
            </a:extLst>
          </p:cNvPr>
          <p:cNvSpPr/>
          <p:nvPr/>
        </p:nvSpPr>
        <p:spPr>
          <a:xfrm>
            <a:off x="6651058" y="-5988"/>
            <a:ext cx="2492942" cy="599097"/>
          </a:xfrm>
          <a:prstGeom prst="wedgeRectCallou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Overview of other headings in Module 2</a:t>
            </a:r>
          </a:p>
        </p:txBody>
      </p:sp>
      <p:sp>
        <p:nvSpPr>
          <p:cNvPr id="17" name="Speech Bubble: Rectangle 16">
            <a:extLst>
              <a:ext uri="{FF2B5EF4-FFF2-40B4-BE49-F238E27FC236}">
                <a16:creationId xmlns:a16="http://schemas.microsoft.com/office/drawing/2014/main" id="{B40E2B19-04E9-419B-A278-BF9290E79808}"/>
              </a:ext>
            </a:extLst>
          </p:cNvPr>
          <p:cNvSpPr/>
          <p:nvPr/>
        </p:nvSpPr>
        <p:spPr>
          <a:xfrm>
            <a:off x="6651058" y="1971204"/>
            <a:ext cx="2492942" cy="452387"/>
          </a:xfrm>
          <a:prstGeom prst="wedgeRectCallou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Module 3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A0E1E1B-6530-45C8-931D-156EAFD25069}"/>
              </a:ext>
            </a:extLst>
          </p:cNvPr>
          <p:cNvCxnSpPr/>
          <p:nvPr/>
        </p:nvCxnSpPr>
        <p:spPr>
          <a:xfrm>
            <a:off x="1" y="2128282"/>
            <a:ext cx="665105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79777D2B-9380-45B5-8321-9B1C9C2D9ACF}"/>
              </a:ext>
            </a:extLst>
          </p:cNvPr>
          <p:cNvSpPr/>
          <p:nvPr/>
        </p:nvSpPr>
        <p:spPr>
          <a:xfrm>
            <a:off x="0" y="2934273"/>
            <a:ext cx="4273617" cy="2911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21F5C11-FFD2-4C10-91E5-2E9BC45F3210}"/>
              </a:ext>
            </a:extLst>
          </p:cNvPr>
          <p:cNvCxnSpPr>
            <a:cxnSpLocks/>
          </p:cNvCxnSpPr>
          <p:nvPr/>
        </p:nvCxnSpPr>
        <p:spPr>
          <a:xfrm>
            <a:off x="4273617" y="3061807"/>
            <a:ext cx="10010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C33726D-1461-4008-BCAE-31EF559C28DC}"/>
              </a:ext>
            </a:extLst>
          </p:cNvPr>
          <p:cNvSpPr txBox="1"/>
          <p:nvPr/>
        </p:nvSpPr>
        <p:spPr>
          <a:xfrm>
            <a:off x="5274643" y="2875894"/>
            <a:ext cx="386935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involved!</a:t>
            </a:r>
          </a:p>
        </p:txBody>
      </p:sp>
    </p:spTree>
    <p:extLst>
      <p:ext uri="{BB962C8B-B14F-4D97-AF65-F5344CB8AC3E}">
        <p14:creationId xmlns:p14="http://schemas.microsoft.com/office/powerpoint/2010/main" val="1861252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AE36995E-9825-4AC2-9200-0E4169EC8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11" y="0"/>
            <a:ext cx="6849177" cy="684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9032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Coffee">
      <a:dk1>
        <a:sysClr val="windowText" lastClr="000000"/>
      </a:dk1>
      <a:lt1>
        <a:sysClr val="window" lastClr="FFFFFF"/>
      </a:lt1>
      <a:dk2>
        <a:srgbClr val="4E3B30"/>
      </a:dk2>
      <a:lt2>
        <a:srgbClr val="F4EEDC"/>
      </a:lt2>
      <a:accent1>
        <a:srgbClr val="CC830E"/>
      </a:accent1>
      <a:accent2>
        <a:srgbClr val="B54C2D"/>
      </a:accent2>
      <a:accent3>
        <a:srgbClr val="99570C"/>
      </a:accent3>
      <a:accent4>
        <a:srgbClr val="C17529"/>
      </a:accent4>
      <a:accent5>
        <a:srgbClr val="A19574"/>
      </a:accent5>
      <a:accent6>
        <a:srgbClr val="A49518"/>
      </a:accent6>
      <a:hlink>
        <a:srgbClr val="AD1F1F"/>
      </a:hlink>
      <a:folHlink>
        <a:srgbClr val="FFC42F"/>
      </a:folHlink>
    </a:clrScheme>
    <a:fontScheme name="Custom 4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REE.pptx" id="{E781C72B-3D65-4B8D-9071-33B66AF0EF30}" vid="{3A5A58F2-9BE1-435C-B12D-88FD9BF701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{C2CBBF3A-3288-4EF5-8452-96A9B4082D04}tf12214701_win32</Template>
  <TotalTime>58</TotalTime>
  <Words>158</Words>
  <Application>Microsoft Office PowerPoint</Application>
  <PresentationFormat>On-screen Show (4:3)</PresentationFormat>
  <Paragraphs>11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Arial Black</vt:lpstr>
      <vt:lpstr>Goudy Old Style</vt:lpstr>
      <vt:lpstr>Sarabun</vt:lpstr>
      <vt:lpstr>Wingdings 2</vt:lpstr>
      <vt:lpstr>SlateVTI</vt:lpstr>
      <vt:lpstr>Teaching Writing Across the Curriculum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Writing Across the Curriculum</dc:title>
  <dc:creator>Vittoria Rubino</dc:creator>
  <cp:lastModifiedBy>Vittoria Rubino</cp:lastModifiedBy>
  <cp:revision>8</cp:revision>
  <dcterms:created xsi:type="dcterms:W3CDTF">2025-02-19T12:52:49Z</dcterms:created>
  <dcterms:modified xsi:type="dcterms:W3CDTF">2025-02-19T13:50:55Z</dcterms:modified>
</cp:coreProperties>
</file>