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9"/>
  </p:notesMasterIdLst>
  <p:sldIdLst>
    <p:sldId id="275" r:id="rId2"/>
    <p:sldId id="276" r:id="rId3"/>
    <p:sldId id="277" r:id="rId4"/>
    <p:sldId id="278" r:id="rId5"/>
    <p:sldId id="279" r:id="rId6"/>
    <p:sldId id="280" r:id="rId7"/>
    <p:sldId id="281" r:id="rId8"/>
  </p:sldIdLst>
  <p:sldSz cx="9144000" cy="5143500" type="screen16x9"/>
  <p:notesSz cx="6858000" cy="9144000"/>
  <p:embeddedFontLst>
    <p:embeddedFont>
      <p:font typeface="Garamond" panose="02020404030301010803" pitchFamily="18" charset="0"/>
      <p:regular r:id="rId10"/>
      <p:bold r:id="rId11"/>
      <p:italic r:id="rId12"/>
      <p:boldItalic r:id="rId13"/>
    </p:embeddedFont>
    <p:embeddedFont>
      <p:font typeface="Roboto" panose="02000000000000000000" pitchFamily="2" charset="0"/>
      <p:regular r:id="rId14"/>
      <p:bold r:id="rId15"/>
      <p:italic r:id="rId16"/>
      <p:boldItalic r:id="rId17"/>
    </p:embeddedFont>
    <p:embeddedFont>
      <p:font typeface="Roboto Medium" panose="020F0502020204030204" pitchFamily="34" charset="0"/>
      <p:regular r:id="rId18"/>
      <p:bold r:id="rId19"/>
      <p:italic r:id="rId20"/>
      <p:boldItalic r:id="rId21"/>
    </p:embeddedFont>
    <p:embeddedFont>
      <p:font typeface="Roboto Thin" panose="020F0302020204030204" pitchFamily="34" charset="0"/>
      <p:regular r:id="rId22"/>
      <p:bold r:id="rId23"/>
      <p:italic r:id="rId24"/>
      <p:boldItalic r:id="rId25"/>
    </p:embeddedFont>
    <p:embeddedFont>
      <p:font typeface="Source Sans Pro" panose="020B0503030403020204" pitchFamily="34" charset="0"/>
      <p:regular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39" d="100"/>
          <a:sy n="139" d="100"/>
        </p:scale>
        <p:origin x="176" y="5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font" Target="fonts/font17.fntdata"/><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font" Target="fonts/font16.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font" Target="fonts/font15.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font" Target="fonts/font14.fntdata"/><Relationship Id="rId28" Type="http://schemas.openxmlformats.org/officeDocument/2006/relationships/viewProps" Target="viewProp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2d811f1828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2d811f1828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27aac9ab8e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27aac9ab8e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d811f1828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2d811f1828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27aac9ab8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27aac9ab8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2d811f1828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9" name="Google Shape;289;g2d811f1828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327aac9ab8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5" name="Google Shape;295;g327aac9ab8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2d811f1828c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2d811f1828c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reali@ramapo.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4"/>
          <p:cNvSpPr txBox="1">
            <a:spLocks noGrp="1"/>
          </p:cNvSpPr>
          <p:nvPr>
            <p:ph type="ctrTitle"/>
          </p:nvPr>
        </p:nvSpPr>
        <p:spPr>
          <a:xfrm>
            <a:off x="311708" y="78152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500">
                <a:latin typeface="Garamond"/>
                <a:ea typeface="Garamond"/>
                <a:cs typeface="Garamond"/>
                <a:sym typeface="Garamond"/>
              </a:rPr>
              <a:t>Update on GECCo &amp; the GE Revision Process</a:t>
            </a:r>
            <a:endParaRPr sz="4500">
              <a:latin typeface="Garamond"/>
              <a:ea typeface="Garamond"/>
              <a:cs typeface="Garamond"/>
              <a:sym typeface="Garamond"/>
            </a:endParaRPr>
          </a:p>
        </p:txBody>
      </p:sp>
      <p:sp>
        <p:nvSpPr>
          <p:cNvPr id="227" name="Google Shape;227;p34"/>
          <p:cNvSpPr txBox="1">
            <a:spLocks noGrp="1"/>
          </p:cNvSpPr>
          <p:nvPr>
            <p:ph type="subTitle" idx="1"/>
          </p:nvPr>
        </p:nvSpPr>
        <p:spPr>
          <a:xfrm>
            <a:off x="311700" y="2834125"/>
            <a:ext cx="8520600" cy="11322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SzPts val="605"/>
              <a:buNone/>
            </a:pPr>
            <a:r>
              <a:rPr lang="en" sz="2340">
                <a:latin typeface="Garamond"/>
                <a:ea typeface="Garamond"/>
                <a:cs typeface="Garamond"/>
                <a:sym typeface="Garamond"/>
              </a:rPr>
              <a:t>Chris Reali, GECCo Chair, Associate Professor of Music</a:t>
            </a:r>
            <a:endParaRPr sz="2340">
              <a:latin typeface="Garamond"/>
              <a:ea typeface="Garamond"/>
              <a:cs typeface="Garamond"/>
              <a:sym typeface="Garamond"/>
            </a:endParaRPr>
          </a:p>
          <a:p>
            <a:pPr marL="0" lvl="0" indent="0" algn="ctr" rtl="0">
              <a:lnSpc>
                <a:spcPct val="80000"/>
              </a:lnSpc>
              <a:spcBef>
                <a:spcPts val="0"/>
              </a:spcBef>
              <a:spcAft>
                <a:spcPts val="0"/>
              </a:spcAft>
              <a:buSzPts val="605"/>
              <a:buNone/>
            </a:pPr>
            <a:r>
              <a:rPr lang="en" sz="2340" u="sng">
                <a:solidFill>
                  <a:schemeClr val="hlink"/>
                </a:solidFill>
                <a:latin typeface="Garamond"/>
                <a:ea typeface="Garamond"/>
                <a:cs typeface="Garamond"/>
                <a:sym typeface="Garamond"/>
                <a:hlinkClick r:id="rId3"/>
              </a:rPr>
              <a:t>creali@ramapo.edu</a:t>
            </a:r>
            <a:br>
              <a:rPr lang="en" sz="2340">
                <a:latin typeface="Garamond"/>
                <a:ea typeface="Garamond"/>
                <a:cs typeface="Garamond"/>
                <a:sym typeface="Garamond"/>
              </a:rPr>
            </a:br>
            <a:r>
              <a:rPr lang="en" sz="2340">
                <a:latin typeface="Garamond"/>
                <a:ea typeface="Garamond"/>
                <a:cs typeface="Garamond"/>
                <a:sym typeface="Garamond"/>
              </a:rPr>
              <a:t>gecco@ramapo.edu</a:t>
            </a:r>
            <a:endParaRPr sz="2340">
              <a:latin typeface="Garamond"/>
              <a:ea typeface="Garamond"/>
              <a:cs typeface="Garamond"/>
              <a:sym typeface="Garamon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5"/>
          <p:cNvSpPr txBox="1">
            <a:spLocks noGrp="1"/>
          </p:cNvSpPr>
          <p:nvPr>
            <p:ph type="title"/>
          </p:nvPr>
        </p:nvSpPr>
        <p:spPr>
          <a:xfrm>
            <a:off x="628650" y="230823"/>
            <a:ext cx="7886700" cy="602100"/>
          </a:xfrm>
          <a:prstGeom prst="rect">
            <a:avLst/>
          </a:prstGeom>
        </p:spPr>
        <p:txBody>
          <a:bodyPr spcFirstLastPara="1" wrap="square" lIns="68575" tIns="34275" rIns="68575" bIns="34275" anchor="t" anchorCtr="0">
            <a:normAutofit/>
          </a:bodyPr>
          <a:lstStyle/>
          <a:p>
            <a:pPr marL="0" lvl="0" indent="0" algn="ctr" rtl="0">
              <a:spcBef>
                <a:spcPts val="0"/>
              </a:spcBef>
              <a:spcAft>
                <a:spcPts val="0"/>
              </a:spcAft>
              <a:buNone/>
            </a:pPr>
            <a:r>
              <a:rPr lang="en">
                <a:latin typeface="Garamond"/>
                <a:ea typeface="Garamond"/>
                <a:cs typeface="Garamond"/>
                <a:sym typeface="Garamond"/>
              </a:rPr>
              <a:t>RCNJ: Mission, Values &amp; GE Program</a:t>
            </a:r>
            <a:endParaRPr>
              <a:latin typeface="Garamond"/>
              <a:ea typeface="Garamond"/>
              <a:cs typeface="Garamond"/>
              <a:sym typeface="Garamond"/>
            </a:endParaRPr>
          </a:p>
        </p:txBody>
      </p:sp>
      <p:sp>
        <p:nvSpPr>
          <p:cNvPr id="233" name="Google Shape;233;p35"/>
          <p:cNvSpPr txBox="1">
            <a:spLocks noGrp="1"/>
          </p:cNvSpPr>
          <p:nvPr>
            <p:ph type="body" idx="1"/>
          </p:nvPr>
        </p:nvSpPr>
        <p:spPr>
          <a:xfrm>
            <a:off x="443825" y="720350"/>
            <a:ext cx="8275500" cy="4107000"/>
          </a:xfrm>
          <a:prstGeom prst="rect">
            <a:avLst/>
          </a:prstGeom>
        </p:spPr>
        <p:txBody>
          <a:bodyPr spcFirstLastPara="1" wrap="square" lIns="68575" tIns="34275" rIns="68575" bIns="34275" anchor="t" anchorCtr="0">
            <a:normAutofit fontScale="77500" lnSpcReduction="20000"/>
          </a:bodyPr>
          <a:lstStyle/>
          <a:p>
            <a:pPr marL="0" lvl="0" indent="0" algn="just" rtl="0">
              <a:lnSpc>
                <a:spcPct val="115000"/>
              </a:lnSpc>
              <a:spcBef>
                <a:spcPts val="1200"/>
              </a:spcBef>
              <a:spcAft>
                <a:spcPts val="0"/>
              </a:spcAft>
              <a:buClr>
                <a:schemeClr val="dk1"/>
              </a:buClr>
              <a:buSzPct val="55000"/>
              <a:buFont typeface="Arial"/>
              <a:buNone/>
            </a:pPr>
            <a:r>
              <a:rPr lang="en" sz="2000" b="1">
                <a:solidFill>
                  <a:schemeClr val="dk1"/>
                </a:solidFill>
                <a:latin typeface="Garamond"/>
                <a:ea typeface="Garamond"/>
                <a:cs typeface="Garamond"/>
                <a:sym typeface="Garamond"/>
              </a:rPr>
              <a:t>Mission:</a:t>
            </a:r>
            <a:r>
              <a:rPr lang="en" sz="2000">
                <a:solidFill>
                  <a:schemeClr val="dk1"/>
                </a:solidFill>
                <a:latin typeface="Garamond"/>
                <a:ea typeface="Garamond"/>
                <a:cs typeface="Garamond"/>
                <a:sym typeface="Garamond"/>
              </a:rPr>
              <a:t> “Ramapo College is New Jersey’s Public Liberal Arts College, dedicated to providing students a strong foundation for a lifetime of achievement.  The College is committed to academic excellence through interdisciplinary and experiential learning, and international and intercultural understanding. Ramapo College emphasizes teaching and individual attention to all students. We promote diversity, inclusiveness, sustainability, student engagement, and community involvement.”</a:t>
            </a:r>
            <a:endParaRPr sz="2000">
              <a:solidFill>
                <a:schemeClr val="dk1"/>
              </a:solidFill>
              <a:latin typeface="Garamond"/>
              <a:ea typeface="Garamond"/>
              <a:cs typeface="Garamond"/>
              <a:sym typeface="Garamond"/>
            </a:endParaRPr>
          </a:p>
          <a:p>
            <a:pPr marL="0" lvl="0" indent="0" algn="just" rtl="0">
              <a:lnSpc>
                <a:spcPct val="115000"/>
              </a:lnSpc>
              <a:spcBef>
                <a:spcPts val="1200"/>
              </a:spcBef>
              <a:spcAft>
                <a:spcPts val="0"/>
              </a:spcAft>
              <a:buClr>
                <a:schemeClr val="dk1"/>
              </a:buClr>
              <a:buSzPct val="55000"/>
              <a:buFont typeface="Arial"/>
              <a:buNone/>
            </a:pPr>
            <a:r>
              <a:rPr lang="en" sz="2000" b="1">
                <a:solidFill>
                  <a:schemeClr val="dk1"/>
                </a:solidFill>
                <a:latin typeface="Garamond"/>
                <a:ea typeface="Garamond"/>
                <a:cs typeface="Garamond"/>
                <a:sym typeface="Garamond"/>
              </a:rPr>
              <a:t>RCNJ Values: </a:t>
            </a:r>
            <a:endParaRPr sz="2000" b="1">
              <a:solidFill>
                <a:schemeClr val="dk1"/>
              </a:solidFill>
              <a:latin typeface="Garamond"/>
              <a:ea typeface="Garamond"/>
              <a:cs typeface="Garamond"/>
              <a:sym typeface="Garamond"/>
            </a:endParaRPr>
          </a:p>
          <a:p>
            <a:pPr marL="457200" lvl="0" indent="-327025" algn="just" rtl="0">
              <a:lnSpc>
                <a:spcPct val="115000"/>
              </a:lnSpc>
              <a:spcBef>
                <a:spcPts val="1200"/>
              </a:spcBef>
              <a:spcAft>
                <a:spcPts val="0"/>
              </a:spcAft>
              <a:buSzPct val="100000"/>
              <a:buFont typeface="Garamond"/>
              <a:buChar char="●"/>
            </a:pPr>
            <a:r>
              <a:rPr lang="en" sz="2000">
                <a:solidFill>
                  <a:schemeClr val="dk1"/>
                </a:solidFill>
                <a:latin typeface="Garamond"/>
                <a:ea typeface="Garamond"/>
                <a:cs typeface="Garamond"/>
                <a:sym typeface="Garamond"/>
              </a:rPr>
              <a:t>“Teaching, learning, and mentoring–we are actively engaged in and out of the classroom.</a:t>
            </a:r>
            <a:endParaRPr sz="2000">
              <a:solidFill>
                <a:schemeClr val="dk1"/>
              </a:solidFill>
              <a:latin typeface="Garamond"/>
              <a:ea typeface="Garamond"/>
              <a:cs typeface="Garamond"/>
              <a:sym typeface="Garamond"/>
            </a:endParaRPr>
          </a:p>
          <a:p>
            <a:pPr marL="457200" lvl="0" indent="-327025" algn="just" rtl="0">
              <a:lnSpc>
                <a:spcPct val="115000"/>
              </a:lnSpc>
              <a:spcBef>
                <a:spcPts val="0"/>
              </a:spcBef>
              <a:spcAft>
                <a:spcPts val="0"/>
              </a:spcAft>
              <a:buSzPct val="100000"/>
              <a:buFont typeface="Garamond"/>
              <a:buChar char="●"/>
            </a:pPr>
            <a:r>
              <a:rPr lang="en" sz="2000">
                <a:solidFill>
                  <a:schemeClr val="dk1"/>
                </a:solidFill>
                <a:latin typeface="Garamond"/>
                <a:ea typeface="Garamond"/>
                <a:cs typeface="Garamond"/>
                <a:sym typeface="Garamond"/>
              </a:rPr>
              <a:t>Developing the whole person–we are scholars, we are creators, we are local and global citizens, and we are individuals.</a:t>
            </a:r>
            <a:endParaRPr sz="2000">
              <a:solidFill>
                <a:schemeClr val="dk1"/>
              </a:solidFill>
              <a:latin typeface="Garamond"/>
              <a:ea typeface="Garamond"/>
              <a:cs typeface="Garamond"/>
              <a:sym typeface="Garamond"/>
            </a:endParaRPr>
          </a:p>
          <a:p>
            <a:pPr marL="457200" lvl="0" indent="-327025" algn="just" rtl="0">
              <a:lnSpc>
                <a:spcPct val="115000"/>
              </a:lnSpc>
              <a:spcBef>
                <a:spcPts val="0"/>
              </a:spcBef>
              <a:spcAft>
                <a:spcPts val="0"/>
              </a:spcAft>
              <a:buSzPct val="100000"/>
              <a:buFont typeface="Garamond"/>
              <a:buChar char="●"/>
            </a:pPr>
            <a:r>
              <a:rPr lang="en" sz="2000">
                <a:solidFill>
                  <a:schemeClr val="dk1"/>
                </a:solidFill>
                <a:latin typeface="Garamond"/>
                <a:ea typeface="Garamond"/>
                <a:cs typeface="Garamond"/>
                <a:sym typeface="Garamond"/>
              </a:rPr>
              <a:t>Respecting each other and our environment–we are an open, inclusive, supportive, and sustainable community.”</a:t>
            </a:r>
            <a:endParaRPr sz="2000">
              <a:solidFill>
                <a:schemeClr val="dk1"/>
              </a:solidFill>
              <a:latin typeface="Garamond"/>
              <a:ea typeface="Garamond"/>
              <a:cs typeface="Garamond"/>
              <a:sym typeface="Garamond"/>
            </a:endParaRPr>
          </a:p>
          <a:p>
            <a:pPr marL="0" lvl="0" indent="0" algn="just" rtl="0">
              <a:lnSpc>
                <a:spcPct val="115000"/>
              </a:lnSpc>
              <a:spcBef>
                <a:spcPts val="1200"/>
              </a:spcBef>
              <a:spcAft>
                <a:spcPts val="1200"/>
              </a:spcAft>
              <a:buNone/>
            </a:pPr>
            <a:r>
              <a:rPr lang="en" sz="2000">
                <a:solidFill>
                  <a:schemeClr val="dk1"/>
                </a:solidFill>
                <a:latin typeface="Garamond"/>
                <a:ea typeface="Garamond"/>
                <a:cs typeface="Garamond"/>
                <a:sym typeface="Garamond"/>
              </a:rPr>
              <a:t>“Ramapo College’s general education program is designed to encourage you to see the intellectual, social, economic, cultural, aesthetic, and empirical connections we all share in our increasingly linked, increasingly global world.”</a:t>
            </a:r>
            <a:endParaRPr sz="2000">
              <a:solidFill>
                <a:schemeClr val="dk1"/>
              </a:solidFill>
              <a:latin typeface="Garamond"/>
              <a:ea typeface="Garamond"/>
              <a:cs typeface="Garamond"/>
              <a:sym typeface="Garamon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6"/>
          <p:cNvSpPr txBox="1">
            <a:spLocks noGrp="1"/>
          </p:cNvSpPr>
          <p:nvPr>
            <p:ph type="title"/>
          </p:nvPr>
        </p:nvSpPr>
        <p:spPr>
          <a:xfrm>
            <a:off x="628650" y="273848"/>
            <a:ext cx="7886700" cy="682200"/>
          </a:xfrm>
          <a:prstGeom prst="rect">
            <a:avLst/>
          </a:prstGeom>
        </p:spPr>
        <p:txBody>
          <a:bodyPr spcFirstLastPara="1" wrap="square" lIns="68575" tIns="34275" rIns="68575" bIns="34275" anchor="t" anchorCtr="0">
            <a:normAutofit/>
          </a:bodyPr>
          <a:lstStyle/>
          <a:p>
            <a:pPr marL="0" lvl="0" indent="0" algn="ctr" rtl="0">
              <a:spcBef>
                <a:spcPts val="0"/>
              </a:spcBef>
              <a:spcAft>
                <a:spcPts val="0"/>
              </a:spcAft>
              <a:buNone/>
            </a:pPr>
            <a:r>
              <a:rPr lang="en">
                <a:latin typeface="Garamond"/>
                <a:ea typeface="Garamond"/>
                <a:cs typeface="Garamond"/>
                <a:sym typeface="Garamond"/>
              </a:rPr>
              <a:t>Comprehensive Academic Plan &amp; GECCo Charge</a:t>
            </a:r>
            <a:endParaRPr>
              <a:latin typeface="Garamond"/>
              <a:ea typeface="Garamond"/>
              <a:cs typeface="Garamond"/>
              <a:sym typeface="Garamond"/>
            </a:endParaRPr>
          </a:p>
        </p:txBody>
      </p:sp>
      <p:sp>
        <p:nvSpPr>
          <p:cNvPr id="239" name="Google Shape;239;p36"/>
          <p:cNvSpPr txBox="1">
            <a:spLocks noGrp="1"/>
          </p:cNvSpPr>
          <p:nvPr>
            <p:ph type="body" idx="1"/>
          </p:nvPr>
        </p:nvSpPr>
        <p:spPr>
          <a:xfrm>
            <a:off x="564725" y="1073126"/>
            <a:ext cx="7950600" cy="3559500"/>
          </a:xfrm>
          <a:prstGeom prst="rect">
            <a:avLst/>
          </a:prstGeom>
        </p:spPr>
        <p:txBody>
          <a:bodyPr spcFirstLastPara="1" wrap="square" lIns="68575" tIns="34275" rIns="68575" bIns="34275" anchor="t" anchorCtr="0">
            <a:normAutofit/>
          </a:bodyPr>
          <a:lstStyle/>
          <a:p>
            <a:pPr marL="0" lvl="0" indent="0" algn="just" rtl="0">
              <a:spcBef>
                <a:spcPts val="800"/>
              </a:spcBef>
              <a:spcAft>
                <a:spcPts val="0"/>
              </a:spcAft>
              <a:buClr>
                <a:schemeClr val="dk1"/>
              </a:buClr>
              <a:buSzPts val="1100"/>
              <a:buFont typeface="Arial"/>
              <a:buNone/>
            </a:pPr>
            <a:r>
              <a:rPr lang="en" b="1" u="sng" dirty="0">
                <a:solidFill>
                  <a:schemeClr val="dk1"/>
                </a:solidFill>
                <a:latin typeface="Garamond"/>
                <a:ea typeface="Garamond"/>
                <a:cs typeface="Garamond"/>
                <a:sym typeface="Garamond"/>
              </a:rPr>
              <a:t>CAP Core Value 1</a:t>
            </a:r>
            <a:endParaRPr b="1" u="sng" dirty="0">
              <a:solidFill>
                <a:schemeClr val="dk1"/>
              </a:solidFill>
              <a:latin typeface="Garamond"/>
              <a:ea typeface="Garamond"/>
              <a:cs typeface="Garamond"/>
              <a:sym typeface="Garamond"/>
            </a:endParaRPr>
          </a:p>
          <a:p>
            <a:pPr marL="457200" lvl="0" indent="0" algn="just" rtl="0">
              <a:spcBef>
                <a:spcPts val="1200"/>
              </a:spcBef>
              <a:spcAft>
                <a:spcPts val="0"/>
              </a:spcAft>
              <a:buClr>
                <a:schemeClr val="dk1"/>
              </a:buClr>
              <a:buSzPts val="1100"/>
              <a:buFont typeface="Arial"/>
              <a:buNone/>
            </a:pPr>
            <a:r>
              <a:rPr lang="en" b="1" dirty="0">
                <a:solidFill>
                  <a:schemeClr val="dk1"/>
                </a:solidFill>
                <a:latin typeface="Garamond"/>
                <a:ea typeface="Garamond"/>
                <a:cs typeface="Garamond"/>
                <a:sym typeface="Garamond"/>
              </a:rPr>
              <a:t>Strategic Goal:</a:t>
            </a:r>
            <a:r>
              <a:rPr lang="en" dirty="0">
                <a:solidFill>
                  <a:schemeClr val="dk1"/>
                </a:solidFill>
                <a:latin typeface="Garamond"/>
                <a:ea typeface="Garamond"/>
                <a:cs typeface="Garamond"/>
                <a:sym typeface="Garamond"/>
              </a:rPr>
              <a:t> To strengthen and support the work of faculty and students as the center of teaching and learning at Ramapo, based on faculty expertise and actively unlocking the potential of instruction and mentoring.</a:t>
            </a:r>
            <a:endParaRPr b="1" dirty="0">
              <a:solidFill>
                <a:schemeClr val="dk1"/>
              </a:solidFill>
              <a:latin typeface="Garamond"/>
              <a:ea typeface="Garamond"/>
              <a:cs typeface="Garamond"/>
              <a:sym typeface="Garamond"/>
            </a:endParaRPr>
          </a:p>
          <a:p>
            <a:pPr marL="457200" lvl="0" indent="0" algn="just" rtl="0">
              <a:spcBef>
                <a:spcPts val="1200"/>
              </a:spcBef>
              <a:spcAft>
                <a:spcPts val="0"/>
              </a:spcAft>
              <a:buClr>
                <a:schemeClr val="dk1"/>
              </a:buClr>
              <a:buSzPts val="1100"/>
              <a:buFont typeface="Arial"/>
              <a:buNone/>
            </a:pPr>
            <a:r>
              <a:rPr lang="en" b="1" dirty="0">
                <a:solidFill>
                  <a:schemeClr val="dk1"/>
                </a:solidFill>
                <a:latin typeface="Garamond"/>
                <a:ea typeface="Garamond"/>
                <a:cs typeface="Garamond"/>
                <a:sym typeface="Garamond"/>
              </a:rPr>
              <a:t>Objective 1.C.:</a:t>
            </a:r>
            <a:r>
              <a:rPr lang="en" dirty="0">
                <a:solidFill>
                  <a:schemeClr val="dk1"/>
                </a:solidFill>
                <a:latin typeface="Garamond"/>
                <a:ea typeface="Garamond"/>
                <a:cs typeface="Garamond"/>
                <a:sym typeface="Garamond"/>
              </a:rPr>
              <a:t> Update General Education program, including courses, category outcomes and course alignment within each category to align with the vision of the CAP.</a:t>
            </a:r>
            <a:endParaRPr dirty="0">
              <a:solidFill>
                <a:schemeClr val="dk1"/>
              </a:solidFill>
              <a:latin typeface="Garamond"/>
              <a:ea typeface="Garamond"/>
              <a:cs typeface="Garamond"/>
              <a:sym typeface="Garamond"/>
            </a:endParaRPr>
          </a:p>
          <a:p>
            <a:pPr marL="0" lvl="0" indent="0" algn="just" rtl="0">
              <a:spcBef>
                <a:spcPts val="1200"/>
              </a:spcBef>
              <a:spcAft>
                <a:spcPts val="0"/>
              </a:spcAft>
              <a:buClr>
                <a:schemeClr val="dk1"/>
              </a:buClr>
              <a:buSzPts val="1100"/>
              <a:buFont typeface="Arial"/>
              <a:buNone/>
            </a:pPr>
            <a:r>
              <a:rPr lang="en" b="1" u="sng" dirty="0">
                <a:solidFill>
                  <a:schemeClr val="dk1"/>
                </a:solidFill>
                <a:latin typeface="Garamond"/>
                <a:ea typeface="Garamond"/>
                <a:cs typeface="Garamond"/>
                <a:sym typeface="Garamond"/>
              </a:rPr>
              <a:t>GE Revision</a:t>
            </a:r>
            <a:endParaRPr b="1" u="sng" dirty="0">
              <a:solidFill>
                <a:schemeClr val="dk1"/>
              </a:solidFill>
              <a:latin typeface="Garamond"/>
              <a:ea typeface="Garamond"/>
              <a:cs typeface="Garamond"/>
              <a:sym typeface="Garamond"/>
            </a:endParaRPr>
          </a:p>
          <a:p>
            <a:pPr marL="0" lvl="0" indent="0" algn="just" rtl="0">
              <a:spcBef>
                <a:spcPts val="1200"/>
              </a:spcBef>
              <a:spcAft>
                <a:spcPts val="0"/>
              </a:spcAft>
              <a:buClr>
                <a:schemeClr val="dk1"/>
              </a:buClr>
              <a:buSzPts val="1100"/>
              <a:buFont typeface="Arial"/>
              <a:buNone/>
            </a:pPr>
            <a:r>
              <a:rPr lang="en" dirty="0" err="1">
                <a:solidFill>
                  <a:schemeClr val="dk1"/>
                </a:solidFill>
                <a:latin typeface="Garamond"/>
                <a:ea typeface="Garamond"/>
                <a:cs typeface="Garamond"/>
                <a:sym typeface="Garamond"/>
              </a:rPr>
              <a:t>GECCo</a:t>
            </a:r>
            <a:r>
              <a:rPr lang="en" dirty="0">
                <a:solidFill>
                  <a:schemeClr val="dk1"/>
                </a:solidFill>
                <a:latin typeface="Garamond"/>
                <a:ea typeface="Garamond"/>
                <a:cs typeface="Garamond"/>
                <a:sym typeface="Garamond"/>
              </a:rPr>
              <a:t> charged by FA with guiding GE Revision. Full implementation scheduled for Fall 2027. </a:t>
            </a:r>
            <a:endParaRPr dirty="0">
              <a:solidFill>
                <a:schemeClr val="dk1"/>
              </a:solidFill>
              <a:latin typeface="Garamond"/>
              <a:ea typeface="Garamond"/>
              <a:cs typeface="Garamond"/>
              <a:sym typeface="Garamond"/>
            </a:endParaRPr>
          </a:p>
          <a:p>
            <a:pPr marL="0" lvl="0" indent="0" algn="just" rtl="0">
              <a:spcBef>
                <a:spcPts val="1200"/>
              </a:spcBef>
              <a:spcAft>
                <a:spcPts val="1200"/>
              </a:spcAft>
              <a:buClr>
                <a:schemeClr val="dk1"/>
              </a:buClr>
              <a:buSzPts val="1100"/>
              <a:buFont typeface="Arial"/>
              <a:buNone/>
            </a:pPr>
            <a:endParaRPr dirty="0">
              <a:solidFill>
                <a:schemeClr val="dk1"/>
              </a:solidFill>
              <a:latin typeface="Garamond"/>
              <a:ea typeface="Garamond"/>
              <a:cs typeface="Garamond"/>
              <a:sym typeface="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7"/>
          <p:cNvSpPr txBox="1">
            <a:spLocks noGrp="1"/>
          </p:cNvSpPr>
          <p:nvPr>
            <p:ph type="title"/>
          </p:nvPr>
        </p:nvSpPr>
        <p:spPr>
          <a:xfrm>
            <a:off x="141675" y="1810600"/>
            <a:ext cx="1616100" cy="13350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sz="1900">
                <a:latin typeface="Garamond"/>
                <a:ea typeface="Garamond"/>
                <a:cs typeface="Garamond"/>
                <a:sym typeface="Garamond"/>
              </a:rPr>
              <a:t>230 Courses In GE Categories (Fall 19 - Spring 24)</a:t>
            </a:r>
            <a:endParaRPr sz="1900">
              <a:latin typeface="Garamond"/>
              <a:ea typeface="Garamond"/>
              <a:cs typeface="Garamond"/>
              <a:sym typeface="Garamond"/>
            </a:endParaRPr>
          </a:p>
        </p:txBody>
      </p:sp>
      <p:grpSp>
        <p:nvGrpSpPr>
          <p:cNvPr id="245" name="Google Shape;245;p37"/>
          <p:cNvGrpSpPr/>
          <p:nvPr/>
        </p:nvGrpSpPr>
        <p:grpSpPr>
          <a:xfrm>
            <a:off x="1975403" y="525545"/>
            <a:ext cx="1669524" cy="2133537"/>
            <a:chOff x="1118231" y="283725"/>
            <a:chExt cx="2090825" cy="2630100"/>
          </a:xfrm>
        </p:grpSpPr>
        <p:sp>
          <p:nvSpPr>
            <p:cNvPr id="246" name="Google Shape;246;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7"/>
            <p:cNvSpPr/>
            <p:nvPr/>
          </p:nvSpPr>
          <p:spPr>
            <a:xfrm>
              <a:off x="1178661" y="1208887"/>
              <a:ext cx="1930500" cy="15387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69 </a:t>
              </a:r>
              <a:r>
                <a:rPr lang="en" sz="1200">
                  <a:latin typeface="Roboto Medium"/>
                  <a:ea typeface="Roboto Medium"/>
                  <a:cs typeface="Roboto Medium"/>
                  <a:sym typeface="Roboto Medium"/>
                </a:rPr>
                <a:t>Courses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400 </a:t>
              </a:r>
              <a:r>
                <a:rPr lang="en" sz="1200">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20.3</a:t>
              </a:r>
              <a:r>
                <a:rPr lang="en" sz="1200">
                  <a:latin typeface="Roboto Medium"/>
                  <a:ea typeface="Roboto Medium"/>
                  <a:cs typeface="Roboto Medium"/>
                  <a:sym typeface="Roboto Medium"/>
                </a:rPr>
                <a:t> 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17.1%</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49" name="Google Shape;249;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GA</a:t>
              </a:r>
              <a:endParaRPr sz="4000">
                <a:solidFill>
                  <a:schemeClr val="dk2"/>
                </a:solidFill>
                <a:latin typeface="Roboto Thin"/>
                <a:ea typeface="Roboto Thin"/>
                <a:cs typeface="Roboto Thin"/>
                <a:sym typeface="Roboto Thin"/>
              </a:endParaRPr>
            </a:p>
          </p:txBody>
        </p:sp>
      </p:grpSp>
      <p:grpSp>
        <p:nvGrpSpPr>
          <p:cNvPr id="250" name="Google Shape;250;p37"/>
          <p:cNvGrpSpPr/>
          <p:nvPr/>
        </p:nvGrpSpPr>
        <p:grpSpPr>
          <a:xfrm>
            <a:off x="1975403" y="2710731"/>
            <a:ext cx="1669524" cy="2133537"/>
            <a:chOff x="1118231" y="283725"/>
            <a:chExt cx="2090825" cy="2630100"/>
          </a:xfrm>
        </p:grpSpPr>
        <p:sp>
          <p:nvSpPr>
            <p:cNvPr id="251" name="Google Shape;251;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53</a:t>
              </a:r>
              <a:r>
                <a:rPr lang="en" sz="1200">
                  <a:latin typeface="Roboto Medium"/>
                  <a:ea typeface="Roboto Medium"/>
                  <a:cs typeface="Roboto Medium"/>
                  <a:sym typeface="Roboto Medium"/>
                </a:rPr>
                <a:t> Courses</a:t>
              </a:r>
              <a:endParaRPr sz="1200">
                <a:latin typeface="Roboto Medium"/>
                <a:ea typeface="Roboto Medium"/>
                <a:cs typeface="Roboto Medium"/>
                <a:sym typeface="Roboto Medium"/>
              </a:endParaRPr>
            </a:p>
            <a:p>
              <a:pPr marL="0" lvl="0" indent="0" algn="l" rtl="0">
                <a:spcBef>
                  <a:spcPts val="0"/>
                </a:spcBef>
                <a:spcAft>
                  <a:spcPts val="0"/>
                </a:spcAft>
                <a:buClr>
                  <a:schemeClr val="dk2"/>
                </a:buClr>
                <a:buSzPts val="1100"/>
                <a:buFont typeface="Arial"/>
                <a:buNone/>
              </a:pPr>
              <a:r>
                <a:rPr lang="en" sz="1200" b="1">
                  <a:solidFill>
                    <a:schemeClr val="dk2"/>
                  </a:solidFill>
                  <a:latin typeface="Roboto"/>
                  <a:ea typeface="Roboto"/>
                  <a:cs typeface="Roboto"/>
                  <a:sym typeface="Roboto"/>
                </a:rPr>
                <a:t>295 </a:t>
              </a:r>
              <a:r>
                <a:rPr lang="en" sz="1200">
                  <a:solidFill>
                    <a:schemeClr val="dk2"/>
                  </a:solidFill>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18.9</a:t>
              </a:r>
              <a:r>
                <a:rPr lang="en" sz="1200">
                  <a:latin typeface="Roboto Medium"/>
                  <a:ea typeface="Roboto Medium"/>
                  <a:cs typeface="Roboto Medium"/>
                  <a:sym typeface="Roboto Medium"/>
                </a:rPr>
                <a:t> 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6.4%</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54" name="Google Shape;254;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CC</a:t>
              </a:r>
              <a:endParaRPr sz="4000">
                <a:solidFill>
                  <a:schemeClr val="dk2"/>
                </a:solidFill>
                <a:latin typeface="Roboto Thin"/>
                <a:ea typeface="Roboto Thin"/>
                <a:cs typeface="Roboto Thin"/>
                <a:sym typeface="Roboto Thin"/>
              </a:endParaRPr>
            </a:p>
          </p:txBody>
        </p:sp>
      </p:grpSp>
      <p:grpSp>
        <p:nvGrpSpPr>
          <p:cNvPr id="255" name="Google Shape;255;p37"/>
          <p:cNvGrpSpPr/>
          <p:nvPr/>
        </p:nvGrpSpPr>
        <p:grpSpPr>
          <a:xfrm>
            <a:off x="3767680" y="2710731"/>
            <a:ext cx="1669524" cy="2133537"/>
            <a:chOff x="1118231" y="283725"/>
            <a:chExt cx="2090825" cy="2630100"/>
          </a:xfrm>
        </p:grpSpPr>
        <p:sp>
          <p:nvSpPr>
            <p:cNvPr id="256" name="Google Shape;256;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17</a:t>
              </a:r>
              <a:r>
                <a:rPr lang="en" sz="1200">
                  <a:latin typeface="Roboto Medium"/>
                  <a:ea typeface="Roboto Medium"/>
                  <a:cs typeface="Roboto Medium"/>
                  <a:sym typeface="Roboto Medium"/>
                </a:rPr>
                <a:t> Courses</a:t>
              </a:r>
              <a:endParaRPr sz="1200">
                <a:latin typeface="Roboto Medium"/>
                <a:ea typeface="Roboto Medium"/>
                <a:cs typeface="Roboto Medium"/>
                <a:sym typeface="Roboto Medium"/>
              </a:endParaRPr>
            </a:p>
            <a:p>
              <a:pPr marL="0" lvl="0" indent="0" algn="l" rtl="0">
                <a:spcBef>
                  <a:spcPts val="0"/>
                </a:spcBef>
                <a:spcAft>
                  <a:spcPts val="0"/>
                </a:spcAft>
                <a:buClr>
                  <a:schemeClr val="dk2"/>
                </a:buClr>
                <a:buSzPts val="1100"/>
                <a:buFont typeface="Arial"/>
                <a:buNone/>
              </a:pPr>
              <a:r>
                <a:rPr lang="en" sz="1200" b="1">
                  <a:solidFill>
                    <a:schemeClr val="dk2"/>
                  </a:solidFill>
                  <a:latin typeface="Roboto"/>
                  <a:ea typeface="Roboto"/>
                  <a:cs typeface="Roboto"/>
                  <a:sym typeface="Roboto"/>
                </a:rPr>
                <a:t>106 </a:t>
              </a:r>
              <a:r>
                <a:rPr lang="en" sz="1200">
                  <a:solidFill>
                    <a:schemeClr val="dk2"/>
                  </a:solidFill>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25.9</a:t>
              </a:r>
              <a:r>
                <a:rPr lang="en" sz="1200">
                  <a:latin typeface="Roboto Medium"/>
                  <a:ea typeface="Roboto Medium"/>
                  <a:cs typeface="Roboto Medium"/>
                  <a:sym typeface="Roboto Medium"/>
                </a:rPr>
                <a:t> 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5.6%</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59" name="Google Shape;259;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SSS</a:t>
              </a:r>
              <a:endParaRPr sz="4000">
                <a:solidFill>
                  <a:schemeClr val="dk2"/>
                </a:solidFill>
                <a:latin typeface="Roboto Thin"/>
                <a:ea typeface="Roboto Thin"/>
                <a:cs typeface="Roboto Thin"/>
                <a:sym typeface="Roboto Thin"/>
              </a:endParaRPr>
            </a:p>
          </p:txBody>
        </p:sp>
      </p:grpSp>
      <p:grpSp>
        <p:nvGrpSpPr>
          <p:cNvPr id="260" name="Google Shape;260;p37"/>
          <p:cNvGrpSpPr/>
          <p:nvPr/>
        </p:nvGrpSpPr>
        <p:grpSpPr>
          <a:xfrm>
            <a:off x="3759675" y="525545"/>
            <a:ext cx="1669524" cy="2133537"/>
            <a:chOff x="1118231" y="283725"/>
            <a:chExt cx="2090825" cy="2630100"/>
          </a:xfrm>
        </p:grpSpPr>
        <p:sp>
          <p:nvSpPr>
            <p:cNvPr id="261" name="Google Shape;261;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22 </a:t>
              </a:r>
              <a:r>
                <a:rPr lang="en" sz="1200">
                  <a:latin typeface="Roboto Medium"/>
                  <a:ea typeface="Roboto Medium"/>
                  <a:cs typeface="Roboto Medium"/>
                  <a:sym typeface="Roboto Medium"/>
                </a:rPr>
                <a:t>Courses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219 </a:t>
              </a:r>
              <a:r>
                <a:rPr lang="en" sz="1200">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28.1</a:t>
              </a:r>
              <a:r>
                <a:rPr lang="en" sz="1200">
                  <a:latin typeface="Roboto Medium"/>
                  <a:ea typeface="Roboto Medium"/>
                  <a:cs typeface="Roboto Medium"/>
                  <a:sym typeface="Roboto Medium"/>
                </a:rPr>
                <a:t> 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14.5</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64" name="Google Shape;264;p37"/>
            <p:cNvSpPr/>
            <p:nvPr/>
          </p:nvSpPr>
          <p:spPr>
            <a:xfrm>
              <a:off x="1201575"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HP</a:t>
              </a:r>
              <a:endParaRPr sz="4000">
                <a:solidFill>
                  <a:schemeClr val="dk2"/>
                </a:solidFill>
                <a:latin typeface="Roboto Thin"/>
                <a:ea typeface="Roboto Thin"/>
                <a:cs typeface="Roboto Thin"/>
                <a:sym typeface="Roboto Thin"/>
              </a:endParaRPr>
            </a:p>
          </p:txBody>
        </p:sp>
      </p:grpSp>
      <p:grpSp>
        <p:nvGrpSpPr>
          <p:cNvPr id="265" name="Google Shape;265;p37"/>
          <p:cNvGrpSpPr/>
          <p:nvPr/>
        </p:nvGrpSpPr>
        <p:grpSpPr>
          <a:xfrm>
            <a:off x="7258063" y="525545"/>
            <a:ext cx="1669524" cy="2133537"/>
            <a:chOff x="1118231" y="283725"/>
            <a:chExt cx="2090825" cy="2630100"/>
          </a:xfrm>
        </p:grpSpPr>
        <p:sp>
          <p:nvSpPr>
            <p:cNvPr id="266" name="Google Shape;266;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17</a:t>
              </a:r>
              <a:r>
                <a:rPr lang="en" sz="1200">
                  <a:latin typeface="Roboto Medium"/>
                  <a:ea typeface="Roboto Medium"/>
                  <a:cs typeface="Roboto Medium"/>
                  <a:sym typeface="Roboto Medium"/>
                </a:rPr>
                <a:t> Courses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436 </a:t>
              </a:r>
              <a:r>
                <a:rPr lang="en" sz="1200">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23.0 </a:t>
              </a:r>
              <a:r>
                <a:rPr lang="en" sz="1200">
                  <a:latin typeface="Roboto Medium"/>
                  <a:ea typeface="Roboto Medium"/>
                  <a:cs typeface="Roboto Medium"/>
                  <a:sym typeface="Roboto Medium"/>
                </a:rPr>
                <a:t>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6.4%</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69" name="Google Shape;269;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SR</a:t>
              </a:r>
              <a:endParaRPr sz="4000">
                <a:solidFill>
                  <a:schemeClr val="dk2"/>
                </a:solidFill>
                <a:latin typeface="Roboto Thin"/>
                <a:ea typeface="Roboto Thin"/>
                <a:cs typeface="Roboto Thin"/>
                <a:sym typeface="Roboto Thin"/>
              </a:endParaRPr>
            </a:p>
          </p:txBody>
        </p:sp>
      </p:grpSp>
      <p:grpSp>
        <p:nvGrpSpPr>
          <p:cNvPr id="270" name="Google Shape;270;p37"/>
          <p:cNvGrpSpPr/>
          <p:nvPr/>
        </p:nvGrpSpPr>
        <p:grpSpPr>
          <a:xfrm>
            <a:off x="5508869" y="525545"/>
            <a:ext cx="1669524" cy="2133537"/>
            <a:chOff x="1118231" y="283725"/>
            <a:chExt cx="2090825" cy="2630100"/>
          </a:xfrm>
        </p:grpSpPr>
        <p:sp>
          <p:nvSpPr>
            <p:cNvPr id="271" name="Google Shape;271;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8</a:t>
              </a:r>
              <a:r>
                <a:rPr lang="en" sz="1200">
                  <a:latin typeface="Roboto Medium"/>
                  <a:ea typeface="Roboto Medium"/>
                  <a:cs typeface="Roboto Medium"/>
                  <a:sym typeface="Roboto Medium"/>
                </a:rPr>
                <a:t> Courses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solidFill>
                    <a:schemeClr val="dk2"/>
                  </a:solidFill>
                  <a:latin typeface="Roboto"/>
                  <a:ea typeface="Roboto"/>
                  <a:cs typeface="Roboto"/>
                  <a:sym typeface="Roboto"/>
                </a:rPr>
                <a:t>274 </a:t>
              </a:r>
              <a:r>
                <a:rPr lang="en" sz="1200">
                  <a:solidFill>
                    <a:schemeClr val="dk2"/>
                  </a:solidFill>
                  <a:latin typeface="Roboto Medium"/>
                  <a:ea typeface="Roboto Medium"/>
                  <a:cs typeface="Roboto Medium"/>
                  <a:sym typeface="Roboto Medium"/>
                </a:rPr>
                <a:t>Sections</a:t>
              </a:r>
              <a:endParaRPr sz="1200">
                <a:solidFill>
                  <a:schemeClr val="dk2"/>
                </a:solidFill>
                <a:latin typeface="Roboto Medium"/>
                <a:ea typeface="Roboto Medium"/>
                <a:cs typeface="Roboto Medium"/>
                <a:sym typeface="Roboto Medium"/>
              </a:endParaRPr>
            </a:p>
            <a:p>
              <a:pPr marL="0" lvl="0" indent="0" algn="l" rtl="0">
                <a:spcBef>
                  <a:spcPts val="0"/>
                </a:spcBef>
                <a:spcAft>
                  <a:spcPts val="0"/>
                </a:spcAft>
                <a:buNone/>
              </a:pPr>
              <a:r>
                <a:rPr lang="en" sz="1200" b="1">
                  <a:solidFill>
                    <a:schemeClr val="dk2"/>
                  </a:solidFill>
                  <a:latin typeface="Roboto"/>
                  <a:ea typeface="Roboto"/>
                  <a:cs typeface="Roboto"/>
                  <a:sym typeface="Roboto"/>
                </a:rPr>
                <a:t>27.6</a:t>
              </a:r>
              <a:r>
                <a:rPr lang="en" sz="1200">
                  <a:solidFill>
                    <a:schemeClr val="dk2"/>
                  </a:solidFill>
                  <a:latin typeface="Roboto Medium"/>
                  <a:ea typeface="Roboto Medium"/>
                  <a:cs typeface="Roboto Medium"/>
                  <a:sym typeface="Roboto Medium"/>
                </a:rPr>
                <a:t> Avg. Enrollment</a:t>
              </a:r>
              <a:endParaRPr sz="1200">
                <a:solidFill>
                  <a:schemeClr val="dk2"/>
                </a:solidFill>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4.9%</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74" name="Google Shape;274;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QR</a:t>
              </a:r>
              <a:endParaRPr sz="4000">
                <a:solidFill>
                  <a:schemeClr val="dk2"/>
                </a:solidFill>
                <a:latin typeface="Roboto Thin"/>
                <a:ea typeface="Roboto Thin"/>
                <a:cs typeface="Roboto Thin"/>
                <a:sym typeface="Roboto Thin"/>
              </a:endParaRPr>
            </a:p>
          </p:txBody>
        </p:sp>
      </p:grpSp>
      <p:grpSp>
        <p:nvGrpSpPr>
          <p:cNvPr id="275" name="Google Shape;275;p37"/>
          <p:cNvGrpSpPr/>
          <p:nvPr/>
        </p:nvGrpSpPr>
        <p:grpSpPr>
          <a:xfrm>
            <a:off x="5508869" y="2710731"/>
            <a:ext cx="1669524" cy="2133537"/>
            <a:chOff x="1118231" y="283725"/>
            <a:chExt cx="2090825" cy="2630100"/>
          </a:xfrm>
        </p:grpSpPr>
        <p:sp>
          <p:nvSpPr>
            <p:cNvPr id="276" name="Google Shape;276;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Roboto Medium"/>
                  <a:ea typeface="Roboto Medium"/>
                  <a:cs typeface="Roboto Medium"/>
                  <a:sym typeface="Roboto Medium"/>
                </a:rPr>
                <a:t>44 Courses</a:t>
              </a:r>
              <a:endParaRPr sz="1200">
                <a:latin typeface="Roboto Medium"/>
                <a:ea typeface="Roboto Medium"/>
                <a:cs typeface="Roboto Medium"/>
                <a:sym typeface="Roboto Medium"/>
              </a:endParaRPr>
            </a:p>
            <a:p>
              <a:pPr marL="0" lvl="0" indent="0" algn="l" rtl="0">
                <a:spcBef>
                  <a:spcPts val="0"/>
                </a:spcBef>
                <a:spcAft>
                  <a:spcPts val="0"/>
                </a:spcAft>
                <a:buClr>
                  <a:schemeClr val="dk2"/>
                </a:buClr>
                <a:buSzPts val="1100"/>
                <a:buFont typeface="Arial"/>
                <a:buNone/>
              </a:pPr>
              <a:r>
                <a:rPr lang="en" sz="1200" b="1">
                  <a:solidFill>
                    <a:schemeClr val="dk2"/>
                  </a:solidFill>
                  <a:latin typeface="Roboto"/>
                  <a:ea typeface="Roboto"/>
                  <a:cs typeface="Roboto"/>
                  <a:sym typeface="Roboto"/>
                </a:rPr>
                <a:t>338 </a:t>
              </a:r>
              <a:r>
                <a:rPr lang="en" sz="1200">
                  <a:solidFill>
                    <a:schemeClr val="dk2"/>
                  </a:solidFill>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22.7</a:t>
              </a:r>
              <a:r>
                <a:rPr lang="en" sz="1200">
                  <a:latin typeface="Roboto Medium"/>
                  <a:ea typeface="Roboto Medium"/>
                  <a:cs typeface="Roboto Medium"/>
                  <a:sym typeface="Roboto Medium"/>
                </a:rPr>
                <a:t> 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5.3%</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79" name="Google Shape;279;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VE</a:t>
              </a:r>
              <a:endParaRPr sz="4000">
                <a:solidFill>
                  <a:schemeClr val="dk2"/>
                </a:solidFill>
                <a:latin typeface="Roboto Thin"/>
                <a:ea typeface="Roboto Thin"/>
                <a:cs typeface="Roboto Thin"/>
                <a:sym typeface="Roboto Thin"/>
              </a:endParaRPr>
            </a:p>
          </p:txBody>
        </p:sp>
      </p:grpSp>
      <p:sp>
        <p:nvSpPr>
          <p:cNvPr id="280" name="Google Shape;280;p37"/>
          <p:cNvSpPr txBox="1"/>
          <p:nvPr/>
        </p:nvSpPr>
        <p:spPr>
          <a:xfrm>
            <a:off x="9144000" y="3720675"/>
            <a:ext cx="1606500" cy="8313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solidFill>
                  <a:schemeClr val="dk2"/>
                </a:solidFill>
                <a:latin typeface="Source Sans Pro"/>
                <a:ea typeface="Source Sans Pro"/>
                <a:cs typeface="Source Sans Pro"/>
                <a:sym typeface="Source Sans Pro"/>
              </a:rPr>
              <a:t>* 8 courses in the GE program have never run.</a:t>
            </a:r>
            <a:endParaRPr>
              <a:solidFill>
                <a:schemeClr val="dk2"/>
              </a:solidFill>
              <a:latin typeface="Source Sans Pro"/>
              <a:ea typeface="Source Sans Pro"/>
              <a:cs typeface="Source Sans Pro"/>
              <a:sym typeface="Source Sans Pro"/>
            </a:endParaRPr>
          </a:p>
        </p:txBody>
      </p:sp>
      <p:grpSp>
        <p:nvGrpSpPr>
          <p:cNvPr id="281" name="Google Shape;281;p37"/>
          <p:cNvGrpSpPr/>
          <p:nvPr/>
        </p:nvGrpSpPr>
        <p:grpSpPr>
          <a:xfrm>
            <a:off x="7250057" y="2710731"/>
            <a:ext cx="1669524" cy="2133537"/>
            <a:chOff x="1118231" y="283725"/>
            <a:chExt cx="2090825" cy="2630100"/>
          </a:xfrm>
        </p:grpSpPr>
        <p:sp>
          <p:nvSpPr>
            <p:cNvPr id="282" name="Google Shape;282;p37"/>
            <p:cNvSpPr/>
            <p:nvPr/>
          </p:nvSpPr>
          <p:spPr>
            <a:xfrm>
              <a:off x="1178656" y="283725"/>
              <a:ext cx="2030400" cy="2630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7"/>
            <p:cNvSpPr/>
            <p:nvPr/>
          </p:nvSpPr>
          <p:spPr>
            <a:xfrm>
              <a:off x="1118231" y="341749"/>
              <a:ext cx="2030400" cy="2490600"/>
            </a:xfrm>
            <a:prstGeom prst="rect">
              <a:avLst/>
            </a:prstGeom>
            <a:solidFill>
              <a:schemeClr val="lt1"/>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7"/>
            <p:cNvSpPr/>
            <p:nvPr/>
          </p:nvSpPr>
          <p:spPr>
            <a:xfrm>
              <a:off x="1178660" y="1208887"/>
              <a:ext cx="1930500" cy="10503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b="1">
                  <a:latin typeface="Roboto"/>
                  <a:ea typeface="Roboto"/>
                  <a:cs typeface="Roboto"/>
                  <a:sym typeface="Roboto"/>
                </a:rPr>
                <a:t>230</a:t>
              </a:r>
              <a:r>
                <a:rPr lang="en" sz="1200">
                  <a:latin typeface="Roboto Medium"/>
                  <a:ea typeface="Roboto Medium"/>
                  <a:cs typeface="Roboto Medium"/>
                  <a:sym typeface="Roboto Medium"/>
                </a:rPr>
                <a:t> Courses</a:t>
              </a:r>
              <a:endParaRPr sz="1200">
                <a:latin typeface="Roboto Medium"/>
                <a:ea typeface="Roboto Medium"/>
                <a:cs typeface="Roboto Medium"/>
                <a:sym typeface="Roboto Medium"/>
              </a:endParaRPr>
            </a:p>
            <a:p>
              <a:pPr marL="0" lvl="0" indent="0" algn="l" rtl="0">
                <a:spcBef>
                  <a:spcPts val="0"/>
                </a:spcBef>
                <a:spcAft>
                  <a:spcPts val="0"/>
                </a:spcAft>
                <a:buClr>
                  <a:schemeClr val="dk2"/>
                </a:buClr>
                <a:buSzPts val="1100"/>
                <a:buFont typeface="Arial"/>
                <a:buNone/>
              </a:pPr>
              <a:r>
                <a:rPr lang="en" sz="1200" b="1">
                  <a:solidFill>
                    <a:schemeClr val="dk2"/>
                  </a:solidFill>
                  <a:latin typeface="Roboto"/>
                  <a:ea typeface="Roboto"/>
                  <a:cs typeface="Roboto"/>
                  <a:sym typeface="Roboto"/>
                </a:rPr>
                <a:t>2,068 </a:t>
              </a:r>
              <a:r>
                <a:rPr lang="en" sz="1200">
                  <a:solidFill>
                    <a:schemeClr val="dk2"/>
                  </a:solidFill>
                  <a:latin typeface="Roboto Medium"/>
                  <a:ea typeface="Roboto Medium"/>
                  <a:cs typeface="Roboto Medium"/>
                  <a:sym typeface="Roboto Medium"/>
                </a:rPr>
                <a:t>Sections</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23.1 </a:t>
              </a:r>
              <a:r>
                <a:rPr lang="en" sz="1200">
                  <a:latin typeface="Roboto Medium"/>
                  <a:ea typeface="Roboto Medium"/>
                  <a:cs typeface="Roboto Medium"/>
                  <a:sym typeface="Roboto Medium"/>
                </a:rPr>
                <a:t>Avg. Enrollment</a:t>
              </a:r>
              <a:endParaRPr sz="1200">
                <a:latin typeface="Roboto Medium"/>
                <a:ea typeface="Roboto Medium"/>
                <a:cs typeface="Roboto Medium"/>
                <a:sym typeface="Roboto Medium"/>
              </a:endParaRPr>
            </a:p>
            <a:p>
              <a:pPr marL="0" lvl="0" indent="0" algn="l" rtl="0">
                <a:spcBef>
                  <a:spcPts val="0"/>
                </a:spcBef>
                <a:spcAft>
                  <a:spcPts val="0"/>
                </a:spcAft>
                <a:buNone/>
              </a:pPr>
              <a:r>
                <a:rPr lang="en" sz="1200" b="1">
                  <a:latin typeface="Roboto"/>
                  <a:ea typeface="Roboto"/>
                  <a:cs typeface="Roboto"/>
                  <a:sym typeface="Roboto"/>
                </a:rPr>
                <a:t>9.52%</a:t>
              </a:r>
              <a:r>
                <a:rPr lang="en" sz="1200">
                  <a:latin typeface="Roboto Medium"/>
                  <a:ea typeface="Roboto Medium"/>
                  <a:cs typeface="Roboto Medium"/>
                  <a:sym typeface="Roboto Medium"/>
                </a:rPr>
                <a:t> Cancelled</a:t>
              </a:r>
              <a:endParaRPr sz="1200">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a:p>
              <a:pPr marL="0" lvl="0" indent="0" algn="l" rtl="0">
                <a:spcBef>
                  <a:spcPts val="0"/>
                </a:spcBef>
                <a:spcAft>
                  <a:spcPts val="0"/>
                </a:spcAft>
                <a:buNone/>
              </a:pPr>
              <a:endParaRPr sz="1200">
                <a:solidFill>
                  <a:srgbClr val="B02B20"/>
                </a:solidFill>
                <a:latin typeface="Roboto Medium"/>
                <a:ea typeface="Roboto Medium"/>
                <a:cs typeface="Roboto Medium"/>
                <a:sym typeface="Roboto Medium"/>
              </a:endParaRPr>
            </a:p>
          </p:txBody>
        </p:sp>
        <p:sp>
          <p:nvSpPr>
            <p:cNvPr id="285" name="Google Shape;285;p37"/>
            <p:cNvSpPr/>
            <p:nvPr/>
          </p:nvSpPr>
          <p:spPr>
            <a:xfrm>
              <a:off x="1178660" y="478632"/>
              <a:ext cx="1870200" cy="667200"/>
            </a:xfrm>
            <a:prstGeom prst="rect">
              <a:avLst/>
            </a:prstGeom>
            <a:solidFill>
              <a:srgbClr val="FFFFFF"/>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4000" b="1">
                  <a:solidFill>
                    <a:schemeClr val="dk2"/>
                  </a:solidFill>
                  <a:latin typeface="Roboto"/>
                  <a:ea typeface="Roboto"/>
                  <a:cs typeface="Roboto"/>
                  <a:sym typeface="Roboto"/>
                </a:rPr>
                <a:t>All</a:t>
              </a:r>
              <a:endParaRPr sz="4000">
                <a:solidFill>
                  <a:schemeClr val="dk2"/>
                </a:solidFill>
                <a:latin typeface="Roboto Thin"/>
                <a:ea typeface="Roboto Thin"/>
                <a:cs typeface="Roboto Thin"/>
                <a:sym typeface="Roboto Thin"/>
              </a:endParaRPr>
            </a:p>
          </p:txBody>
        </p:sp>
      </p:grpSp>
      <p:sp>
        <p:nvSpPr>
          <p:cNvPr id="286" name="Google Shape;286;p37"/>
          <p:cNvSpPr txBox="1">
            <a:spLocks noGrp="1"/>
          </p:cNvSpPr>
          <p:nvPr>
            <p:ph type="title"/>
          </p:nvPr>
        </p:nvSpPr>
        <p:spPr>
          <a:xfrm>
            <a:off x="551300" y="0"/>
            <a:ext cx="7089900" cy="5667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sz="2500">
                <a:latin typeface="Garamond"/>
                <a:ea typeface="Garamond"/>
                <a:cs typeface="Garamond"/>
                <a:sym typeface="Garamond"/>
              </a:rPr>
              <a:t>Overall Size of the GE Program</a:t>
            </a:r>
            <a:endParaRPr sz="2500">
              <a:latin typeface="Garamond"/>
              <a:ea typeface="Garamond"/>
              <a:cs typeface="Garamond"/>
              <a:sym typeface="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38"/>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p>
            <a:pPr marL="0" lvl="0" indent="0" algn="ctr" rtl="0">
              <a:spcBef>
                <a:spcPts val="0"/>
              </a:spcBef>
              <a:spcAft>
                <a:spcPts val="0"/>
              </a:spcAft>
              <a:buNone/>
            </a:pPr>
            <a:r>
              <a:rPr lang="en" sz="3200">
                <a:latin typeface="Garamond"/>
                <a:ea typeface="Garamond"/>
                <a:cs typeface="Garamond"/>
                <a:sym typeface="Garamond"/>
              </a:rPr>
              <a:t>Updates on Recurring Issues</a:t>
            </a:r>
            <a:endParaRPr sz="4000">
              <a:latin typeface="Garamond"/>
              <a:ea typeface="Garamond"/>
              <a:cs typeface="Garamond"/>
              <a:sym typeface="Garamond"/>
            </a:endParaRPr>
          </a:p>
        </p:txBody>
      </p:sp>
      <p:sp>
        <p:nvSpPr>
          <p:cNvPr id="292" name="Google Shape;292;p38"/>
          <p:cNvSpPr txBox="1">
            <a:spLocks noGrp="1"/>
          </p:cNvSpPr>
          <p:nvPr>
            <p:ph type="body" idx="1"/>
          </p:nvPr>
        </p:nvSpPr>
        <p:spPr>
          <a:xfrm>
            <a:off x="584550" y="1139925"/>
            <a:ext cx="8442900" cy="3848400"/>
          </a:xfrm>
          <a:prstGeom prst="rect">
            <a:avLst/>
          </a:prstGeom>
          <a:noFill/>
          <a:ln>
            <a:noFill/>
          </a:ln>
        </p:spPr>
        <p:txBody>
          <a:bodyPr spcFirstLastPara="1" wrap="square" lIns="68575" tIns="34275" rIns="68575" bIns="34275" anchor="t" anchorCtr="0">
            <a:normAutofit/>
          </a:bodyPr>
          <a:lstStyle/>
          <a:p>
            <a:pPr marL="177800" lvl="0" indent="-211891" algn="l" rtl="0">
              <a:lnSpc>
                <a:spcPct val="100000"/>
              </a:lnSpc>
              <a:spcBef>
                <a:spcPts val="0"/>
              </a:spcBef>
              <a:spcAft>
                <a:spcPts val="0"/>
              </a:spcAft>
              <a:buSzPts val="1937"/>
              <a:buFont typeface="Garamond"/>
              <a:buChar char="●"/>
            </a:pPr>
            <a:r>
              <a:rPr lang="en" sz="1936" b="1" dirty="0">
                <a:solidFill>
                  <a:schemeClr val="dk1"/>
                </a:solidFill>
                <a:latin typeface="Garamond"/>
                <a:ea typeface="Garamond"/>
                <a:cs typeface="Garamond"/>
                <a:sym typeface="Garamond"/>
              </a:rPr>
              <a:t>Issue: </a:t>
            </a:r>
            <a:r>
              <a:rPr lang="en" sz="1936" dirty="0">
                <a:solidFill>
                  <a:schemeClr val="dk1"/>
                </a:solidFill>
                <a:latin typeface="Garamond"/>
                <a:ea typeface="Garamond"/>
                <a:cs typeface="Garamond"/>
                <a:sym typeface="Garamond"/>
              </a:rPr>
              <a:t>Staffing </a:t>
            </a:r>
            <a:r>
              <a:rPr lang="en" sz="1936" dirty="0" err="1">
                <a:solidFill>
                  <a:schemeClr val="dk1"/>
                </a:solidFill>
                <a:latin typeface="Garamond"/>
                <a:ea typeface="Garamond"/>
                <a:cs typeface="Garamond"/>
                <a:sym typeface="Garamond"/>
              </a:rPr>
              <a:t>GECCo</a:t>
            </a:r>
            <a:r>
              <a:rPr lang="en" sz="1936" dirty="0">
                <a:solidFill>
                  <a:schemeClr val="dk1"/>
                </a:solidFill>
                <a:latin typeface="Garamond"/>
                <a:ea typeface="Garamond"/>
                <a:cs typeface="Garamond"/>
                <a:sym typeface="Garamond"/>
              </a:rPr>
              <a:t> &amp; Vacancies</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17 Members!</a:t>
            </a:r>
            <a:endParaRPr sz="1936" dirty="0">
              <a:solidFill>
                <a:schemeClr val="dk1"/>
              </a:solidFill>
              <a:latin typeface="Garamond"/>
              <a:ea typeface="Garamond"/>
              <a:cs typeface="Garamond"/>
              <a:sym typeface="Garamond"/>
            </a:endParaRPr>
          </a:p>
          <a:p>
            <a:pPr marL="863600" lvl="2"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15 Voting Members: Directors (FYS, CRWT, SSI, SIAH), Coordinators (HP, GA, QR, SR, CC, SSS &amp; VE), Library Rep, At-large reps</a:t>
            </a:r>
            <a:endParaRPr sz="1936" dirty="0">
              <a:solidFill>
                <a:schemeClr val="dk1"/>
              </a:solidFill>
              <a:latin typeface="Garamond"/>
              <a:ea typeface="Garamond"/>
              <a:cs typeface="Garamond"/>
              <a:sym typeface="Garamond"/>
            </a:endParaRPr>
          </a:p>
          <a:p>
            <a:pPr marL="863600" lvl="2"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2 Non Voting Members: Vice Provost, Director of Academic Assessment</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GA is vacant</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Balancing consistent core with new perspectives</a:t>
            </a:r>
            <a:endParaRPr sz="1936" b="1" dirty="0">
              <a:solidFill>
                <a:schemeClr val="dk1"/>
              </a:solidFill>
              <a:latin typeface="Garamond"/>
              <a:ea typeface="Garamond"/>
              <a:cs typeface="Garamond"/>
              <a:sym typeface="Garamond"/>
            </a:endParaRPr>
          </a:p>
          <a:p>
            <a:pPr marL="177800" lvl="0" indent="-211891" algn="l" rtl="0">
              <a:lnSpc>
                <a:spcPct val="100000"/>
              </a:lnSpc>
              <a:spcBef>
                <a:spcPts val="0"/>
              </a:spcBef>
              <a:spcAft>
                <a:spcPts val="0"/>
              </a:spcAft>
              <a:buSzPts val="1937"/>
              <a:buFont typeface="Garamond"/>
              <a:buChar char="●"/>
            </a:pPr>
            <a:r>
              <a:rPr lang="en" sz="1936" b="1" dirty="0">
                <a:solidFill>
                  <a:schemeClr val="dk1"/>
                </a:solidFill>
                <a:latin typeface="Garamond"/>
                <a:ea typeface="Garamond"/>
                <a:cs typeface="Garamond"/>
                <a:sym typeface="Garamond"/>
              </a:rPr>
              <a:t>Issue:</a:t>
            </a:r>
            <a:r>
              <a:rPr lang="en" sz="1936" dirty="0">
                <a:solidFill>
                  <a:schemeClr val="dk1"/>
                </a:solidFill>
                <a:latin typeface="Garamond"/>
                <a:ea typeface="Garamond"/>
                <a:cs typeface="Garamond"/>
                <a:sym typeface="Garamond"/>
              </a:rPr>
              <a:t> Not Enough Assignments For Assessment &amp; Assignments Unrelated To GE Outcomes And Unmet Targets</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GE Instructors will submit students products for assessment &amp; associated assignments</a:t>
            </a:r>
            <a:endParaRPr sz="1936" b="1" dirty="0">
              <a:solidFill>
                <a:schemeClr val="dk1"/>
              </a:solidFill>
              <a:latin typeface="Garamond"/>
              <a:ea typeface="Garamond"/>
              <a:cs typeface="Garamond"/>
              <a:sym typeface="Garamond"/>
            </a:endParaRPr>
          </a:p>
          <a:p>
            <a:pPr marL="177800" lvl="0" indent="0" algn="l" rtl="0">
              <a:lnSpc>
                <a:spcPct val="100000"/>
              </a:lnSpc>
              <a:spcBef>
                <a:spcPts val="0"/>
              </a:spcBef>
              <a:spcAft>
                <a:spcPts val="0"/>
              </a:spcAft>
              <a:buNone/>
            </a:pPr>
            <a:endParaRPr sz="1936" dirty="0">
              <a:solidFill>
                <a:schemeClr val="dk1"/>
              </a:solidFill>
              <a:latin typeface="Garamond"/>
              <a:ea typeface="Garamond"/>
              <a:cs typeface="Garamond"/>
              <a:sym typeface="Garamon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2">
                                            <p:txEl>
                                              <p:pRg st="0" end="0"/>
                                            </p:txEl>
                                          </p:spTgt>
                                        </p:tgtEl>
                                        <p:attrNameLst>
                                          <p:attrName>style.visibility</p:attrName>
                                        </p:attrNameLst>
                                      </p:cBhvr>
                                      <p:to>
                                        <p:strVal val="visible"/>
                                      </p:to>
                                    </p:set>
                                  </p:childTnLst>
                                </p:cTn>
                              </p:par>
                              <p:par>
                                <p:cTn id="7" presetID="9" presetClass="entr" presetSubtype="0" fill="hold" nodeType="withEffect">
                                  <p:stCondLst>
                                    <p:cond delay="1000"/>
                                  </p:stCondLst>
                                  <p:childTnLst>
                                    <p:set>
                                      <p:cBhvr>
                                        <p:cTn id="8" dur="1" fill="hold">
                                          <p:stCondLst>
                                            <p:cond delay="0"/>
                                          </p:stCondLst>
                                        </p:cTn>
                                        <p:tgtEl>
                                          <p:spTgt spid="292">
                                            <p:txEl>
                                              <p:pRg st="1" end="1"/>
                                            </p:txEl>
                                          </p:spTgt>
                                        </p:tgtEl>
                                        <p:attrNameLst>
                                          <p:attrName>style.visibility</p:attrName>
                                        </p:attrNameLst>
                                      </p:cBhvr>
                                      <p:to>
                                        <p:strVal val="visible"/>
                                      </p:to>
                                    </p:set>
                                    <p:animEffect transition="in" filter="dissolve">
                                      <p:cBhvr>
                                        <p:cTn id="9" dur="500"/>
                                        <p:tgtEl>
                                          <p:spTgt spid="292">
                                            <p:txEl>
                                              <p:pRg st="1" end="1"/>
                                            </p:txEl>
                                          </p:spTgt>
                                        </p:tgtEl>
                                      </p:cBhvr>
                                    </p:animEffect>
                                  </p:childTnLst>
                                </p:cTn>
                              </p:par>
                              <p:par>
                                <p:cTn id="10" presetID="9" presetClass="entr" presetSubtype="0" fill="hold" nodeType="withEffect">
                                  <p:stCondLst>
                                    <p:cond delay="1000"/>
                                  </p:stCondLst>
                                  <p:childTnLst>
                                    <p:set>
                                      <p:cBhvr>
                                        <p:cTn id="11" dur="1" fill="hold">
                                          <p:stCondLst>
                                            <p:cond delay="0"/>
                                          </p:stCondLst>
                                        </p:cTn>
                                        <p:tgtEl>
                                          <p:spTgt spid="292">
                                            <p:txEl>
                                              <p:pRg st="2" end="2"/>
                                            </p:txEl>
                                          </p:spTgt>
                                        </p:tgtEl>
                                        <p:attrNameLst>
                                          <p:attrName>style.visibility</p:attrName>
                                        </p:attrNameLst>
                                      </p:cBhvr>
                                      <p:to>
                                        <p:strVal val="visible"/>
                                      </p:to>
                                    </p:set>
                                    <p:animEffect transition="in" filter="dissolve">
                                      <p:cBhvr>
                                        <p:cTn id="12" dur="500"/>
                                        <p:tgtEl>
                                          <p:spTgt spid="292">
                                            <p:txEl>
                                              <p:pRg st="2" end="2"/>
                                            </p:txEl>
                                          </p:spTgt>
                                        </p:tgtEl>
                                      </p:cBhvr>
                                    </p:animEffect>
                                  </p:childTnLst>
                                </p:cTn>
                              </p:par>
                              <p:par>
                                <p:cTn id="13" presetID="9" presetClass="entr" presetSubtype="0" fill="hold" nodeType="withEffect">
                                  <p:stCondLst>
                                    <p:cond delay="1000"/>
                                  </p:stCondLst>
                                  <p:childTnLst>
                                    <p:set>
                                      <p:cBhvr>
                                        <p:cTn id="14" dur="1" fill="hold">
                                          <p:stCondLst>
                                            <p:cond delay="0"/>
                                          </p:stCondLst>
                                        </p:cTn>
                                        <p:tgtEl>
                                          <p:spTgt spid="292">
                                            <p:txEl>
                                              <p:pRg st="3" end="3"/>
                                            </p:txEl>
                                          </p:spTgt>
                                        </p:tgtEl>
                                        <p:attrNameLst>
                                          <p:attrName>style.visibility</p:attrName>
                                        </p:attrNameLst>
                                      </p:cBhvr>
                                      <p:to>
                                        <p:strVal val="visible"/>
                                      </p:to>
                                    </p:set>
                                    <p:animEffect transition="in" filter="dissolve">
                                      <p:cBhvr>
                                        <p:cTn id="15" dur="500"/>
                                        <p:tgtEl>
                                          <p:spTgt spid="292">
                                            <p:txEl>
                                              <p:pRg st="3" end="3"/>
                                            </p:txEl>
                                          </p:spTgt>
                                        </p:tgtEl>
                                      </p:cBhvr>
                                    </p:animEffect>
                                  </p:childTnLst>
                                </p:cTn>
                              </p:par>
                              <p:par>
                                <p:cTn id="16" presetID="9" presetClass="entr" presetSubtype="0" fill="hold" nodeType="withEffect">
                                  <p:stCondLst>
                                    <p:cond delay="1000"/>
                                  </p:stCondLst>
                                  <p:childTnLst>
                                    <p:set>
                                      <p:cBhvr>
                                        <p:cTn id="17" dur="1" fill="hold">
                                          <p:stCondLst>
                                            <p:cond delay="0"/>
                                          </p:stCondLst>
                                        </p:cTn>
                                        <p:tgtEl>
                                          <p:spTgt spid="292">
                                            <p:txEl>
                                              <p:pRg st="4" end="4"/>
                                            </p:txEl>
                                          </p:spTgt>
                                        </p:tgtEl>
                                        <p:attrNameLst>
                                          <p:attrName>style.visibility</p:attrName>
                                        </p:attrNameLst>
                                      </p:cBhvr>
                                      <p:to>
                                        <p:strVal val="visible"/>
                                      </p:to>
                                    </p:set>
                                    <p:animEffect transition="in" filter="dissolve">
                                      <p:cBhvr>
                                        <p:cTn id="18" dur="500"/>
                                        <p:tgtEl>
                                          <p:spTgt spid="292">
                                            <p:txEl>
                                              <p:pRg st="4" end="4"/>
                                            </p:txEl>
                                          </p:spTgt>
                                        </p:tgtEl>
                                      </p:cBhvr>
                                    </p:animEffect>
                                  </p:childTnLst>
                                </p:cTn>
                              </p:par>
                              <p:par>
                                <p:cTn id="19" presetID="9" presetClass="entr" presetSubtype="0" fill="hold" nodeType="withEffect">
                                  <p:stCondLst>
                                    <p:cond delay="1000"/>
                                  </p:stCondLst>
                                  <p:childTnLst>
                                    <p:set>
                                      <p:cBhvr>
                                        <p:cTn id="20" dur="1" fill="hold">
                                          <p:stCondLst>
                                            <p:cond delay="0"/>
                                          </p:stCondLst>
                                        </p:cTn>
                                        <p:tgtEl>
                                          <p:spTgt spid="292">
                                            <p:txEl>
                                              <p:pRg st="5" end="5"/>
                                            </p:txEl>
                                          </p:spTgt>
                                        </p:tgtEl>
                                        <p:attrNameLst>
                                          <p:attrName>style.visibility</p:attrName>
                                        </p:attrNameLst>
                                      </p:cBhvr>
                                      <p:to>
                                        <p:strVal val="visible"/>
                                      </p:to>
                                    </p:set>
                                    <p:animEffect transition="in" filter="dissolve">
                                      <p:cBhvr>
                                        <p:cTn id="21" dur="500"/>
                                        <p:tgtEl>
                                          <p:spTgt spid="29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92">
                                            <p:txEl>
                                              <p:pRg st="6" end="6"/>
                                            </p:txEl>
                                          </p:spTgt>
                                        </p:tgtEl>
                                        <p:attrNameLst>
                                          <p:attrName>style.visibility</p:attrName>
                                        </p:attrNameLst>
                                      </p:cBhvr>
                                      <p:to>
                                        <p:strVal val="visible"/>
                                      </p:to>
                                    </p:set>
                                    <p:animEffect transition="in" filter="dissolve">
                                      <p:cBhvr>
                                        <p:cTn id="26" dur="500"/>
                                        <p:tgtEl>
                                          <p:spTgt spid="292">
                                            <p:txEl>
                                              <p:pRg st="6" end="6"/>
                                            </p:txEl>
                                          </p:spTgt>
                                        </p:tgtEl>
                                      </p:cBhvr>
                                    </p:animEffect>
                                  </p:childTnLst>
                                </p:cTn>
                              </p:par>
                            </p:childTnLst>
                          </p:cTn>
                        </p:par>
                        <p:par>
                          <p:cTn id="27" fill="hold">
                            <p:stCondLst>
                              <p:cond delay="500"/>
                            </p:stCondLst>
                            <p:childTnLst>
                              <p:par>
                                <p:cTn id="28" presetID="9" presetClass="entr" presetSubtype="0" fill="hold" nodeType="afterEffect">
                                  <p:stCondLst>
                                    <p:cond delay="1500"/>
                                  </p:stCondLst>
                                  <p:childTnLst>
                                    <p:set>
                                      <p:cBhvr>
                                        <p:cTn id="29" dur="1" fill="hold">
                                          <p:stCondLst>
                                            <p:cond delay="0"/>
                                          </p:stCondLst>
                                        </p:cTn>
                                        <p:tgtEl>
                                          <p:spTgt spid="292">
                                            <p:txEl>
                                              <p:pRg st="7" end="7"/>
                                            </p:txEl>
                                          </p:spTgt>
                                        </p:tgtEl>
                                        <p:attrNameLst>
                                          <p:attrName>style.visibility</p:attrName>
                                        </p:attrNameLst>
                                      </p:cBhvr>
                                      <p:to>
                                        <p:strVal val="visible"/>
                                      </p:to>
                                    </p:set>
                                    <p:animEffect transition="in" filter="dissolve">
                                      <p:cBhvr>
                                        <p:cTn id="30" dur="500"/>
                                        <p:tgtEl>
                                          <p:spTgt spid="29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t" anchorCtr="0">
            <a:normAutofit/>
          </a:bodyPr>
          <a:lstStyle/>
          <a:p>
            <a:pPr marL="0" lvl="0" indent="0" algn="ctr" rtl="0">
              <a:spcBef>
                <a:spcPts val="0"/>
              </a:spcBef>
              <a:spcAft>
                <a:spcPts val="0"/>
              </a:spcAft>
              <a:buNone/>
            </a:pPr>
            <a:r>
              <a:rPr lang="en" sz="3200" dirty="0">
                <a:latin typeface="Garamond"/>
                <a:ea typeface="Garamond"/>
                <a:cs typeface="Garamond"/>
                <a:sym typeface="Garamond"/>
              </a:rPr>
              <a:t>Updates on Recurring Issues</a:t>
            </a:r>
            <a:endParaRPr sz="4000" dirty="0">
              <a:latin typeface="Garamond"/>
              <a:ea typeface="Garamond"/>
              <a:cs typeface="Garamond"/>
              <a:sym typeface="Garamond"/>
            </a:endParaRPr>
          </a:p>
        </p:txBody>
      </p:sp>
      <p:sp>
        <p:nvSpPr>
          <p:cNvPr id="298" name="Google Shape;298;p39"/>
          <p:cNvSpPr txBox="1">
            <a:spLocks noGrp="1"/>
          </p:cNvSpPr>
          <p:nvPr>
            <p:ph type="body" idx="1"/>
          </p:nvPr>
        </p:nvSpPr>
        <p:spPr>
          <a:xfrm>
            <a:off x="502254" y="911325"/>
            <a:ext cx="8442900" cy="3848400"/>
          </a:xfrm>
          <a:prstGeom prst="rect">
            <a:avLst/>
          </a:prstGeom>
          <a:noFill/>
          <a:ln>
            <a:noFill/>
          </a:ln>
        </p:spPr>
        <p:txBody>
          <a:bodyPr spcFirstLastPara="1" wrap="square" lIns="68575" tIns="34275" rIns="68575" bIns="34275" anchor="t" anchorCtr="0">
            <a:normAutofit fontScale="92500" lnSpcReduction="10000"/>
          </a:bodyPr>
          <a:lstStyle/>
          <a:p>
            <a:pPr marL="177800" lvl="0" indent="-161091" algn="l" rtl="0">
              <a:lnSpc>
                <a:spcPct val="100000"/>
              </a:lnSpc>
              <a:spcBef>
                <a:spcPts val="0"/>
              </a:spcBef>
              <a:spcAft>
                <a:spcPts val="0"/>
              </a:spcAft>
              <a:buSzPts val="1937"/>
              <a:buFont typeface="Garamond"/>
              <a:buChar char="●"/>
            </a:pPr>
            <a:r>
              <a:rPr lang="en" sz="1936" b="1" dirty="0">
                <a:solidFill>
                  <a:schemeClr val="dk1"/>
                </a:solidFill>
                <a:latin typeface="Garamond"/>
                <a:ea typeface="Garamond"/>
                <a:cs typeface="Garamond"/>
                <a:sym typeface="Garamond"/>
              </a:rPr>
              <a:t>Issue:</a:t>
            </a:r>
            <a:r>
              <a:rPr lang="en" sz="1936" dirty="0">
                <a:solidFill>
                  <a:schemeClr val="dk1"/>
                </a:solidFill>
                <a:latin typeface="Garamond"/>
                <a:ea typeface="Garamond"/>
                <a:cs typeface="Garamond"/>
                <a:sym typeface="Garamond"/>
              </a:rPr>
              <a:t> GE Program &amp; Assessment Results May Not Be Widely Known</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Recent assessment reports posted to </a:t>
            </a:r>
            <a:r>
              <a:rPr lang="en" sz="1936" dirty="0" err="1">
                <a:solidFill>
                  <a:schemeClr val="dk1"/>
                </a:solidFill>
                <a:latin typeface="Garamond"/>
                <a:ea typeface="Garamond"/>
                <a:cs typeface="Garamond"/>
                <a:sym typeface="Garamond"/>
              </a:rPr>
              <a:t>GECCo</a:t>
            </a:r>
            <a:r>
              <a:rPr lang="en" sz="1936" dirty="0">
                <a:solidFill>
                  <a:schemeClr val="dk1"/>
                </a:solidFill>
                <a:latin typeface="Garamond"/>
                <a:ea typeface="Garamond"/>
                <a:cs typeface="Garamond"/>
                <a:sym typeface="Garamond"/>
              </a:rPr>
              <a:t> website soon </a:t>
            </a:r>
            <a:endParaRPr sz="1936" dirty="0">
              <a:solidFill>
                <a:schemeClr val="dk1"/>
              </a:solidFill>
              <a:latin typeface="Garamond"/>
              <a:ea typeface="Garamond"/>
              <a:cs typeface="Garamond"/>
              <a:sym typeface="Garamond"/>
            </a:endParaRPr>
          </a:p>
          <a:p>
            <a:pPr marL="177800" lvl="0" indent="-161091" algn="l" rtl="0">
              <a:lnSpc>
                <a:spcPct val="100000"/>
              </a:lnSpc>
              <a:spcBef>
                <a:spcPts val="0"/>
              </a:spcBef>
              <a:spcAft>
                <a:spcPts val="0"/>
              </a:spcAft>
              <a:buSzPts val="1937"/>
              <a:buFont typeface="Garamond"/>
              <a:buChar char="●"/>
            </a:pPr>
            <a:r>
              <a:rPr lang="en" sz="1936" b="1" dirty="0">
                <a:solidFill>
                  <a:schemeClr val="dk1"/>
                </a:solidFill>
                <a:latin typeface="Garamond"/>
                <a:ea typeface="Garamond"/>
                <a:cs typeface="Garamond"/>
                <a:sym typeface="Garamond"/>
              </a:rPr>
              <a:t>Issue: </a:t>
            </a:r>
            <a:r>
              <a:rPr lang="en" sz="1936" dirty="0">
                <a:solidFill>
                  <a:schemeClr val="dk1"/>
                </a:solidFill>
                <a:latin typeface="Garamond"/>
                <a:ea typeface="Garamond"/>
                <a:cs typeface="Garamond"/>
                <a:sym typeface="Garamond"/>
              </a:rPr>
              <a:t>Incomplete Curriculum Assessment Teams (CAT) Delays Assessment</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SzPts val="1937"/>
              <a:buFont typeface="Garamond"/>
              <a:buChar char="○"/>
            </a:pPr>
            <a:r>
              <a:rPr lang="en" sz="1936" dirty="0">
                <a:solidFill>
                  <a:schemeClr val="dk1"/>
                </a:solidFill>
                <a:latin typeface="Garamond"/>
                <a:ea typeface="Garamond"/>
                <a:cs typeface="Garamond"/>
                <a:sym typeface="Garamond"/>
              </a:rPr>
              <a:t>Dean’s &amp; </a:t>
            </a:r>
            <a:r>
              <a:rPr lang="en" sz="1936" dirty="0" err="1">
                <a:solidFill>
                  <a:schemeClr val="dk1"/>
                </a:solidFill>
                <a:latin typeface="Garamond"/>
                <a:ea typeface="Garamond"/>
                <a:cs typeface="Garamond"/>
                <a:sym typeface="Garamond"/>
              </a:rPr>
              <a:t>GECCo</a:t>
            </a:r>
            <a:r>
              <a:rPr lang="en" sz="1936" dirty="0">
                <a:solidFill>
                  <a:schemeClr val="dk1"/>
                </a:solidFill>
                <a:latin typeface="Garamond"/>
                <a:ea typeface="Garamond"/>
                <a:cs typeface="Garamond"/>
                <a:sym typeface="Garamond"/>
              </a:rPr>
              <a:t> asked for CAT volunteers in the fall. 5 faculty volunteered</a:t>
            </a:r>
            <a:endParaRPr sz="1936" dirty="0">
              <a:solidFill>
                <a:schemeClr val="dk1"/>
              </a:solidFill>
              <a:latin typeface="Garamond"/>
              <a:ea typeface="Garamond"/>
              <a:cs typeface="Garamond"/>
              <a:sym typeface="Garamond"/>
            </a:endParaRPr>
          </a:p>
          <a:p>
            <a:pPr marL="177800" lvl="0" indent="-211891" algn="l" rtl="0">
              <a:lnSpc>
                <a:spcPct val="100000"/>
              </a:lnSpc>
              <a:spcBef>
                <a:spcPts val="0"/>
              </a:spcBef>
              <a:spcAft>
                <a:spcPts val="0"/>
              </a:spcAft>
              <a:buClr>
                <a:schemeClr val="dk1"/>
              </a:buClr>
              <a:buSzPts val="1937"/>
              <a:buFont typeface="Garamond"/>
              <a:buChar char="●"/>
            </a:pPr>
            <a:r>
              <a:rPr lang="en" sz="1936" b="1" dirty="0">
                <a:solidFill>
                  <a:schemeClr val="dk1"/>
                </a:solidFill>
                <a:latin typeface="Garamond"/>
                <a:ea typeface="Garamond"/>
                <a:cs typeface="Garamond"/>
                <a:sym typeface="Garamond"/>
              </a:rPr>
              <a:t>Issue: </a:t>
            </a:r>
            <a:r>
              <a:rPr lang="en" sz="1936" dirty="0">
                <a:solidFill>
                  <a:schemeClr val="dk1"/>
                </a:solidFill>
                <a:latin typeface="Garamond"/>
                <a:ea typeface="Garamond"/>
                <a:cs typeface="Garamond"/>
                <a:sym typeface="Garamond"/>
              </a:rPr>
              <a:t>GE &amp;</a:t>
            </a:r>
            <a:r>
              <a:rPr lang="en" sz="1936" b="1" dirty="0">
                <a:solidFill>
                  <a:schemeClr val="dk1"/>
                </a:solidFill>
                <a:latin typeface="Garamond"/>
                <a:ea typeface="Garamond"/>
                <a:cs typeface="Garamond"/>
                <a:sym typeface="Garamond"/>
              </a:rPr>
              <a:t> </a:t>
            </a:r>
            <a:r>
              <a:rPr lang="en" sz="1936" dirty="0">
                <a:solidFill>
                  <a:schemeClr val="dk1"/>
                </a:solidFill>
                <a:latin typeface="Garamond"/>
                <a:ea typeface="Garamond"/>
                <a:cs typeface="Garamond"/>
                <a:sym typeface="Garamond"/>
              </a:rPr>
              <a:t>Ramapo First Year Experience Potential Mismatch with Mission</a:t>
            </a:r>
            <a:endParaRPr sz="1936" dirty="0">
              <a:solidFill>
                <a:schemeClr val="dk1"/>
              </a:solidFill>
              <a:latin typeface="Garamond"/>
              <a:ea typeface="Garamond"/>
              <a:cs typeface="Garamond"/>
              <a:sym typeface="Garamond"/>
            </a:endParaRPr>
          </a:p>
          <a:p>
            <a:pPr marL="520700" lvl="1"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FYS, CRWT, SSI, &amp; SIAH Heavily </a:t>
            </a:r>
            <a:r>
              <a:rPr lang="en" sz="1936" dirty="0" err="1">
                <a:solidFill>
                  <a:schemeClr val="dk1"/>
                </a:solidFill>
                <a:latin typeface="Garamond"/>
                <a:ea typeface="Garamond"/>
                <a:cs typeface="Garamond"/>
                <a:sym typeface="Garamond"/>
              </a:rPr>
              <a:t>Adjuncted</a:t>
            </a:r>
            <a:endParaRPr sz="1936" dirty="0">
              <a:solidFill>
                <a:schemeClr val="dk1"/>
              </a:solidFill>
              <a:latin typeface="Garamond"/>
              <a:ea typeface="Garamond"/>
              <a:cs typeface="Garamond"/>
              <a:sym typeface="Garamond"/>
            </a:endParaRPr>
          </a:p>
          <a:p>
            <a:pPr marL="863600" lvl="2"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Fall 2023 - 69% of these courses taught by adjuncts</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FYS = 60% adjunct</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SIAH = 71% adjunct (this does not include Honors sections)</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SSI = 78% adjunct</a:t>
            </a:r>
            <a:endParaRPr sz="1936" dirty="0">
              <a:solidFill>
                <a:schemeClr val="dk1"/>
              </a:solidFill>
              <a:latin typeface="Garamond"/>
              <a:ea typeface="Garamond"/>
              <a:cs typeface="Garamond"/>
              <a:sym typeface="Garamond"/>
            </a:endParaRPr>
          </a:p>
          <a:p>
            <a:pPr marL="863600" lvl="2"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Fall 24: 68% of these courses taught by adjuncts</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FYS = 59%</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SIAH = 68%</a:t>
            </a:r>
            <a:endParaRPr sz="1936" dirty="0">
              <a:solidFill>
                <a:schemeClr val="dk1"/>
              </a:solidFill>
              <a:latin typeface="Garamond"/>
              <a:ea typeface="Garamond"/>
              <a:cs typeface="Garamond"/>
              <a:sym typeface="Garamond"/>
            </a:endParaRPr>
          </a:p>
          <a:p>
            <a:pPr marL="1206500" lvl="3" indent="-211891" algn="l" rtl="0">
              <a:lnSpc>
                <a:spcPct val="100000"/>
              </a:lnSpc>
              <a:spcBef>
                <a:spcPts val="0"/>
              </a:spcBef>
              <a:spcAft>
                <a:spcPts val="0"/>
              </a:spcAft>
              <a:buClr>
                <a:schemeClr val="dk1"/>
              </a:buClr>
              <a:buSzPts val="1937"/>
              <a:buFont typeface="Garamond"/>
              <a:buChar char="●"/>
            </a:pPr>
            <a:r>
              <a:rPr lang="en" sz="1936" dirty="0">
                <a:solidFill>
                  <a:schemeClr val="dk1"/>
                </a:solidFill>
                <a:latin typeface="Garamond"/>
                <a:ea typeface="Garamond"/>
                <a:cs typeface="Garamond"/>
                <a:sym typeface="Garamond"/>
              </a:rPr>
              <a:t>SSI = 71%</a:t>
            </a:r>
            <a:endParaRPr sz="1936" dirty="0">
              <a:solidFill>
                <a:schemeClr val="dk1"/>
              </a:solidFill>
              <a:latin typeface="Garamond"/>
              <a:ea typeface="Garamond"/>
              <a:cs typeface="Garamond"/>
              <a:sym typeface="Garamond"/>
            </a:endParaRPr>
          </a:p>
          <a:p>
            <a:pPr marL="177800" lvl="0" indent="-211891" algn="l" rtl="0">
              <a:lnSpc>
                <a:spcPct val="100000"/>
              </a:lnSpc>
              <a:spcBef>
                <a:spcPts val="0"/>
              </a:spcBef>
              <a:spcAft>
                <a:spcPts val="0"/>
              </a:spcAft>
              <a:buClr>
                <a:schemeClr val="dk1"/>
              </a:buClr>
              <a:buSzPts val="1937"/>
              <a:buFont typeface="Garamond"/>
              <a:buChar char="●"/>
            </a:pPr>
            <a:r>
              <a:rPr lang="en" sz="1936" b="1" dirty="0">
                <a:solidFill>
                  <a:schemeClr val="dk1"/>
                </a:solidFill>
                <a:latin typeface="Garamond"/>
                <a:ea typeface="Garamond"/>
                <a:cs typeface="Garamond"/>
                <a:sym typeface="Garamond"/>
              </a:rPr>
              <a:t>Issue: </a:t>
            </a:r>
            <a:r>
              <a:rPr lang="en" sz="1936" dirty="0">
                <a:solidFill>
                  <a:schemeClr val="dk1"/>
                </a:solidFill>
                <a:latin typeface="Garamond"/>
                <a:ea typeface="Garamond"/>
                <a:cs typeface="Garamond"/>
                <a:sym typeface="Garamond"/>
              </a:rPr>
              <a:t>Transfer Difficulties </a:t>
            </a:r>
            <a:endParaRPr sz="1936" dirty="0">
              <a:solidFill>
                <a:schemeClr val="dk1"/>
              </a:solidFill>
              <a:latin typeface="Garamond"/>
              <a:ea typeface="Garamond"/>
              <a:cs typeface="Garamond"/>
              <a:sym typeface="Garamon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8">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0"/>
                                  </p:stCondLst>
                                  <p:childTnLst>
                                    <p:set>
                                      <p:cBhvr>
                                        <p:cTn id="9" dur="1" fill="hold">
                                          <p:stCondLst>
                                            <p:cond delay="0"/>
                                          </p:stCondLst>
                                        </p:cTn>
                                        <p:tgtEl>
                                          <p:spTgt spid="298">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298">
                                            <p:txEl>
                                              <p:pRg st="2" end="2"/>
                                            </p:txEl>
                                          </p:spTgt>
                                        </p:tgtEl>
                                        <p:attrNameLst>
                                          <p:attrName>style.visibility</p:attrName>
                                        </p:attrNameLst>
                                      </p:cBhvr>
                                      <p:to>
                                        <p:strVal val="visible"/>
                                      </p:to>
                                    </p:set>
                                    <p:animEffect transition="in" filter="dissolve">
                                      <p:cBhvr>
                                        <p:cTn id="14" dur="500"/>
                                        <p:tgtEl>
                                          <p:spTgt spid="298">
                                            <p:txEl>
                                              <p:pRg st="2" end="2"/>
                                            </p:txEl>
                                          </p:spTgt>
                                        </p:tgtEl>
                                      </p:cBhvr>
                                    </p:animEffect>
                                  </p:childTnLst>
                                </p:cTn>
                              </p:par>
                            </p:childTnLst>
                          </p:cTn>
                        </p:par>
                        <p:par>
                          <p:cTn id="15" fill="hold">
                            <p:stCondLst>
                              <p:cond delay="500"/>
                            </p:stCondLst>
                            <p:childTnLst>
                              <p:par>
                                <p:cTn id="16" presetID="9" presetClass="entr" presetSubtype="0" fill="hold" nodeType="afterEffect">
                                  <p:stCondLst>
                                    <p:cond delay="1000"/>
                                  </p:stCondLst>
                                  <p:childTnLst>
                                    <p:set>
                                      <p:cBhvr>
                                        <p:cTn id="17" dur="1" fill="hold">
                                          <p:stCondLst>
                                            <p:cond delay="0"/>
                                          </p:stCondLst>
                                        </p:cTn>
                                        <p:tgtEl>
                                          <p:spTgt spid="298">
                                            <p:txEl>
                                              <p:pRg st="3" end="3"/>
                                            </p:txEl>
                                          </p:spTgt>
                                        </p:tgtEl>
                                        <p:attrNameLst>
                                          <p:attrName>style.visibility</p:attrName>
                                        </p:attrNameLst>
                                      </p:cBhvr>
                                      <p:to>
                                        <p:strVal val="visible"/>
                                      </p:to>
                                    </p:set>
                                    <p:animEffect transition="in" filter="dissolve">
                                      <p:cBhvr>
                                        <p:cTn id="18" dur="500"/>
                                        <p:tgtEl>
                                          <p:spTgt spid="29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98">
                                            <p:txEl>
                                              <p:pRg st="4" end="4"/>
                                            </p:txEl>
                                          </p:spTgt>
                                        </p:tgtEl>
                                        <p:attrNameLst>
                                          <p:attrName>style.visibility</p:attrName>
                                        </p:attrNameLst>
                                      </p:cBhvr>
                                      <p:to>
                                        <p:strVal val="visible"/>
                                      </p:to>
                                    </p:set>
                                    <p:animEffect transition="in" filter="dissolve">
                                      <p:cBhvr>
                                        <p:cTn id="23" dur="500"/>
                                        <p:tgtEl>
                                          <p:spTgt spid="298">
                                            <p:txEl>
                                              <p:pRg st="4" end="4"/>
                                            </p:txEl>
                                          </p:spTgt>
                                        </p:tgtEl>
                                      </p:cBhvr>
                                    </p:animEffect>
                                  </p:childTnLst>
                                </p:cTn>
                              </p:par>
                            </p:childTnLst>
                          </p:cTn>
                        </p:par>
                        <p:par>
                          <p:cTn id="24" fill="hold">
                            <p:stCondLst>
                              <p:cond delay="500"/>
                            </p:stCondLst>
                            <p:childTnLst>
                              <p:par>
                                <p:cTn id="25" presetID="9" presetClass="entr" presetSubtype="0" fill="hold" nodeType="afterEffect">
                                  <p:stCondLst>
                                    <p:cond delay="2000"/>
                                  </p:stCondLst>
                                  <p:childTnLst>
                                    <p:set>
                                      <p:cBhvr>
                                        <p:cTn id="26" dur="1" fill="hold">
                                          <p:stCondLst>
                                            <p:cond delay="0"/>
                                          </p:stCondLst>
                                        </p:cTn>
                                        <p:tgtEl>
                                          <p:spTgt spid="298">
                                            <p:txEl>
                                              <p:pRg st="5" end="5"/>
                                            </p:txEl>
                                          </p:spTgt>
                                        </p:tgtEl>
                                        <p:attrNameLst>
                                          <p:attrName>style.visibility</p:attrName>
                                        </p:attrNameLst>
                                      </p:cBhvr>
                                      <p:to>
                                        <p:strVal val="visible"/>
                                      </p:to>
                                    </p:set>
                                    <p:animEffect transition="in" filter="dissolve">
                                      <p:cBhvr>
                                        <p:cTn id="27" dur="500"/>
                                        <p:tgtEl>
                                          <p:spTgt spid="298">
                                            <p:txEl>
                                              <p:pRg st="5" end="5"/>
                                            </p:txEl>
                                          </p:spTgt>
                                        </p:tgtEl>
                                      </p:cBhvr>
                                    </p:animEffect>
                                  </p:childTnLst>
                                </p:cTn>
                              </p:par>
                            </p:childTnLst>
                          </p:cTn>
                        </p:par>
                        <p:par>
                          <p:cTn id="28" fill="hold">
                            <p:stCondLst>
                              <p:cond delay="3000"/>
                            </p:stCondLst>
                            <p:childTnLst>
                              <p:par>
                                <p:cTn id="29" presetID="9" presetClass="entr" presetSubtype="0" fill="hold" nodeType="afterEffect">
                                  <p:stCondLst>
                                    <p:cond delay="500"/>
                                  </p:stCondLst>
                                  <p:childTnLst>
                                    <p:set>
                                      <p:cBhvr>
                                        <p:cTn id="30" dur="1" fill="hold">
                                          <p:stCondLst>
                                            <p:cond delay="0"/>
                                          </p:stCondLst>
                                        </p:cTn>
                                        <p:tgtEl>
                                          <p:spTgt spid="298">
                                            <p:txEl>
                                              <p:pRg st="6" end="6"/>
                                            </p:txEl>
                                          </p:spTgt>
                                        </p:tgtEl>
                                        <p:attrNameLst>
                                          <p:attrName>style.visibility</p:attrName>
                                        </p:attrNameLst>
                                      </p:cBhvr>
                                      <p:to>
                                        <p:strVal val="visible"/>
                                      </p:to>
                                    </p:set>
                                    <p:animEffect transition="in" filter="dissolve">
                                      <p:cBhvr>
                                        <p:cTn id="31" dur="500"/>
                                        <p:tgtEl>
                                          <p:spTgt spid="298">
                                            <p:txEl>
                                              <p:pRg st="6" end="6"/>
                                            </p:txEl>
                                          </p:spTgt>
                                        </p:tgtEl>
                                      </p:cBhvr>
                                    </p:animEffect>
                                  </p:childTnLst>
                                </p:cTn>
                              </p:par>
                            </p:childTnLst>
                          </p:cTn>
                        </p:par>
                        <p:par>
                          <p:cTn id="32" fill="hold">
                            <p:stCondLst>
                              <p:cond delay="4000"/>
                            </p:stCondLst>
                            <p:childTnLst>
                              <p:par>
                                <p:cTn id="33" presetID="9" presetClass="entr" presetSubtype="0" fill="hold" nodeType="afterEffect">
                                  <p:stCondLst>
                                    <p:cond delay="0"/>
                                  </p:stCondLst>
                                  <p:childTnLst>
                                    <p:set>
                                      <p:cBhvr>
                                        <p:cTn id="34" dur="1" fill="hold">
                                          <p:stCondLst>
                                            <p:cond delay="0"/>
                                          </p:stCondLst>
                                        </p:cTn>
                                        <p:tgtEl>
                                          <p:spTgt spid="298">
                                            <p:txEl>
                                              <p:pRg st="7" end="7"/>
                                            </p:txEl>
                                          </p:spTgt>
                                        </p:tgtEl>
                                        <p:attrNameLst>
                                          <p:attrName>style.visibility</p:attrName>
                                        </p:attrNameLst>
                                      </p:cBhvr>
                                      <p:to>
                                        <p:strVal val="visible"/>
                                      </p:to>
                                    </p:set>
                                    <p:animEffect transition="in" filter="dissolve">
                                      <p:cBhvr>
                                        <p:cTn id="35" dur="500"/>
                                        <p:tgtEl>
                                          <p:spTgt spid="298">
                                            <p:txEl>
                                              <p:pRg st="7" end="7"/>
                                            </p:txEl>
                                          </p:spTgt>
                                        </p:tgtEl>
                                      </p:cBhvr>
                                    </p:animEffect>
                                  </p:childTnLst>
                                </p:cTn>
                              </p:par>
                            </p:childTnLst>
                          </p:cTn>
                        </p:par>
                        <p:par>
                          <p:cTn id="36" fill="hold">
                            <p:stCondLst>
                              <p:cond delay="4500"/>
                            </p:stCondLst>
                            <p:childTnLst>
                              <p:par>
                                <p:cTn id="37" presetID="9" presetClass="entr" presetSubtype="0" fill="hold" nodeType="afterEffect">
                                  <p:stCondLst>
                                    <p:cond delay="0"/>
                                  </p:stCondLst>
                                  <p:childTnLst>
                                    <p:set>
                                      <p:cBhvr>
                                        <p:cTn id="38" dur="1" fill="hold">
                                          <p:stCondLst>
                                            <p:cond delay="0"/>
                                          </p:stCondLst>
                                        </p:cTn>
                                        <p:tgtEl>
                                          <p:spTgt spid="298">
                                            <p:txEl>
                                              <p:pRg st="8" end="8"/>
                                            </p:txEl>
                                          </p:spTgt>
                                        </p:tgtEl>
                                        <p:attrNameLst>
                                          <p:attrName>style.visibility</p:attrName>
                                        </p:attrNameLst>
                                      </p:cBhvr>
                                      <p:to>
                                        <p:strVal val="visible"/>
                                      </p:to>
                                    </p:set>
                                    <p:animEffect transition="in" filter="dissolve">
                                      <p:cBhvr>
                                        <p:cTn id="39" dur="500"/>
                                        <p:tgtEl>
                                          <p:spTgt spid="298">
                                            <p:txEl>
                                              <p:pRg st="8" end="8"/>
                                            </p:txEl>
                                          </p:spTgt>
                                        </p:tgtEl>
                                      </p:cBhvr>
                                    </p:animEffect>
                                  </p:childTnLst>
                                </p:cTn>
                              </p:par>
                            </p:childTnLst>
                          </p:cTn>
                        </p:par>
                        <p:par>
                          <p:cTn id="40" fill="hold">
                            <p:stCondLst>
                              <p:cond delay="5000"/>
                            </p:stCondLst>
                            <p:childTnLst>
                              <p:par>
                                <p:cTn id="41" presetID="9" presetClass="entr" presetSubtype="0" fill="hold" nodeType="afterEffect">
                                  <p:stCondLst>
                                    <p:cond delay="0"/>
                                  </p:stCondLst>
                                  <p:childTnLst>
                                    <p:set>
                                      <p:cBhvr>
                                        <p:cTn id="42" dur="1" fill="hold">
                                          <p:stCondLst>
                                            <p:cond delay="0"/>
                                          </p:stCondLst>
                                        </p:cTn>
                                        <p:tgtEl>
                                          <p:spTgt spid="298">
                                            <p:txEl>
                                              <p:pRg st="9" end="9"/>
                                            </p:txEl>
                                          </p:spTgt>
                                        </p:tgtEl>
                                        <p:attrNameLst>
                                          <p:attrName>style.visibility</p:attrName>
                                        </p:attrNameLst>
                                      </p:cBhvr>
                                      <p:to>
                                        <p:strVal val="visible"/>
                                      </p:to>
                                    </p:set>
                                    <p:animEffect transition="in" filter="dissolve">
                                      <p:cBhvr>
                                        <p:cTn id="43" dur="500"/>
                                        <p:tgtEl>
                                          <p:spTgt spid="298">
                                            <p:txEl>
                                              <p:pRg st="9" end="9"/>
                                            </p:txEl>
                                          </p:spTgt>
                                        </p:tgtEl>
                                      </p:cBhvr>
                                    </p:animEffect>
                                  </p:childTnLst>
                                </p:cTn>
                              </p:par>
                            </p:childTnLst>
                          </p:cTn>
                        </p:par>
                        <p:par>
                          <p:cTn id="44" fill="hold">
                            <p:stCondLst>
                              <p:cond delay="5500"/>
                            </p:stCondLst>
                            <p:childTnLst>
                              <p:par>
                                <p:cTn id="45" presetID="9" presetClass="entr" presetSubtype="0" fill="hold" nodeType="afterEffect">
                                  <p:stCondLst>
                                    <p:cond delay="500"/>
                                  </p:stCondLst>
                                  <p:childTnLst>
                                    <p:set>
                                      <p:cBhvr>
                                        <p:cTn id="46" dur="1" fill="hold">
                                          <p:stCondLst>
                                            <p:cond delay="0"/>
                                          </p:stCondLst>
                                        </p:cTn>
                                        <p:tgtEl>
                                          <p:spTgt spid="298">
                                            <p:txEl>
                                              <p:pRg st="10" end="10"/>
                                            </p:txEl>
                                          </p:spTgt>
                                        </p:tgtEl>
                                        <p:attrNameLst>
                                          <p:attrName>style.visibility</p:attrName>
                                        </p:attrNameLst>
                                      </p:cBhvr>
                                      <p:to>
                                        <p:strVal val="visible"/>
                                      </p:to>
                                    </p:set>
                                    <p:animEffect transition="in" filter="dissolve">
                                      <p:cBhvr>
                                        <p:cTn id="47" dur="500"/>
                                        <p:tgtEl>
                                          <p:spTgt spid="298">
                                            <p:txEl>
                                              <p:pRg st="10" end="10"/>
                                            </p:txEl>
                                          </p:spTgt>
                                        </p:tgtEl>
                                      </p:cBhvr>
                                    </p:animEffect>
                                  </p:childTnLst>
                                </p:cTn>
                              </p:par>
                            </p:childTnLst>
                          </p:cTn>
                        </p:par>
                        <p:par>
                          <p:cTn id="48" fill="hold">
                            <p:stCondLst>
                              <p:cond delay="6500"/>
                            </p:stCondLst>
                            <p:childTnLst>
                              <p:par>
                                <p:cTn id="49" presetID="9" presetClass="entr" presetSubtype="0" fill="hold" nodeType="afterEffect">
                                  <p:stCondLst>
                                    <p:cond delay="500"/>
                                  </p:stCondLst>
                                  <p:childTnLst>
                                    <p:set>
                                      <p:cBhvr>
                                        <p:cTn id="50" dur="1" fill="hold">
                                          <p:stCondLst>
                                            <p:cond delay="0"/>
                                          </p:stCondLst>
                                        </p:cTn>
                                        <p:tgtEl>
                                          <p:spTgt spid="298">
                                            <p:txEl>
                                              <p:pRg st="11" end="11"/>
                                            </p:txEl>
                                          </p:spTgt>
                                        </p:tgtEl>
                                        <p:attrNameLst>
                                          <p:attrName>style.visibility</p:attrName>
                                        </p:attrNameLst>
                                      </p:cBhvr>
                                      <p:to>
                                        <p:strVal val="visible"/>
                                      </p:to>
                                    </p:set>
                                    <p:animEffect transition="in" filter="dissolve">
                                      <p:cBhvr>
                                        <p:cTn id="51" dur="500"/>
                                        <p:tgtEl>
                                          <p:spTgt spid="298">
                                            <p:txEl>
                                              <p:pRg st="11" end="11"/>
                                            </p:txEl>
                                          </p:spTgt>
                                        </p:tgtEl>
                                      </p:cBhvr>
                                    </p:animEffect>
                                  </p:childTnLst>
                                </p:cTn>
                              </p:par>
                            </p:childTnLst>
                          </p:cTn>
                        </p:par>
                        <p:par>
                          <p:cTn id="52" fill="hold">
                            <p:stCondLst>
                              <p:cond delay="7500"/>
                            </p:stCondLst>
                            <p:childTnLst>
                              <p:par>
                                <p:cTn id="53" presetID="9" presetClass="entr" presetSubtype="0" fill="hold" nodeType="afterEffect">
                                  <p:stCondLst>
                                    <p:cond delay="500"/>
                                  </p:stCondLst>
                                  <p:childTnLst>
                                    <p:set>
                                      <p:cBhvr>
                                        <p:cTn id="54" dur="1" fill="hold">
                                          <p:stCondLst>
                                            <p:cond delay="0"/>
                                          </p:stCondLst>
                                        </p:cTn>
                                        <p:tgtEl>
                                          <p:spTgt spid="298">
                                            <p:txEl>
                                              <p:pRg st="12" end="12"/>
                                            </p:txEl>
                                          </p:spTgt>
                                        </p:tgtEl>
                                        <p:attrNameLst>
                                          <p:attrName>style.visibility</p:attrName>
                                        </p:attrNameLst>
                                      </p:cBhvr>
                                      <p:to>
                                        <p:strVal val="visible"/>
                                      </p:to>
                                    </p:set>
                                    <p:animEffect transition="in" filter="dissolve">
                                      <p:cBhvr>
                                        <p:cTn id="55" dur="500"/>
                                        <p:tgtEl>
                                          <p:spTgt spid="298">
                                            <p:txEl>
                                              <p:pRg st="12" end="12"/>
                                            </p:txEl>
                                          </p:spTgt>
                                        </p:tgtEl>
                                      </p:cBhvr>
                                    </p:animEffect>
                                  </p:childTnLst>
                                </p:cTn>
                              </p:par>
                            </p:childTnLst>
                          </p:cTn>
                        </p:par>
                        <p:par>
                          <p:cTn id="56" fill="hold">
                            <p:stCondLst>
                              <p:cond delay="8500"/>
                            </p:stCondLst>
                            <p:childTnLst>
                              <p:par>
                                <p:cTn id="57" presetID="9" presetClass="entr" presetSubtype="0" fill="hold" nodeType="afterEffect">
                                  <p:stCondLst>
                                    <p:cond delay="500"/>
                                  </p:stCondLst>
                                  <p:childTnLst>
                                    <p:set>
                                      <p:cBhvr>
                                        <p:cTn id="58" dur="1" fill="hold">
                                          <p:stCondLst>
                                            <p:cond delay="0"/>
                                          </p:stCondLst>
                                        </p:cTn>
                                        <p:tgtEl>
                                          <p:spTgt spid="298">
                                            <p:txEl>
                                              <p:pRg st="13" end="13"/>
                                            </p:txEl>
                                          </p:spTgt>
                                        </p:tgtEl>
                                        <p:attrNameLst>
                                          <p:attrName>style.visibility</p:attrName>
                                        </p:attrNameLst>
                                      </p:cBhvr>
                                      <p:to>
                                        <p:strVal val="visible"/>
                                      </p:to>
                                    </p:set>
                                    <p:animEffect transition="in" filter="dissolve">
                                      <p:cBhvr>
                                        <p:cTn id="59" dur="500"/>
                                        <p:tgtEl>
                                          <p:spTgt spid="298">
                                            <p:txEl>
                                              <p:pRg st="13" end="13"/>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29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0"/>
          <p:cNvSpPr txBox="1">
            <a:spLocks noGrp="1"/>
          </p:cNvSpPr>
          <p:nvPr>
            <p:ph type="title"/>
          </p:nvPr>
        </p:nvSpPr>
        <p:spPr>
          <a:xfrm>
            <a:off x="628650" y="273844"/>
            <a:ext cx="7886700" cy="9942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latin typeface="Garamond"/>
                <a:ea typeface="Garamond"/>
                <a:cs typeface="Garamond"/>
                <a:sym typeface="Garamond"/>
              </a:rPr>
              <a:t>GECCo’s Next Steps</a:t>
            </a:r>
            <a:endParaRPr>
              <a:latin typeface="Garamond"/>
              <a:ea typeface="Garamond"/>
              <a:cs typeface="Garamond"/>
              <a:sym typeface="Garamond"/>
            </a:endParaRPr>
          </a:p>
        </p:txBody>
      </p:sp>
      <p:sp>
        <p:nvSpPr>
          <p:cNvPr id="304" name="Google Shape;304;p40"/>
          <p:cNvSpPr txBox="1">
            <a:spLocks noGrp="1"/>
          </p:cNvSpPr>
          <p:nvPr>
            <p:ph type="body" idx="1"/>
          </p:nvPr>
        </p:nvSpPr>
        <p:spPr>
          <a:xfrm>
            <a:off x="628650" y="1369219"/>
            <a:ext cx="7886700" cy="3263400"/>
          </a:xfrm>
          <a:prstGeom prst="rect">
            <a:avLst/>
          </a:prstGeom>
        </p:spPr>
        <p:txBody>
          <a:bodyPr spcFirstLastPara="1" wrap="square" lIns="68575" tIns="34275" rIns="68575" bIns="34275" anchor="t" anchorCtr="0">
            <a:normAutofit/>
          </a:bodyPr>
          <a:lstStyle/>
          <a:p>
            <a:pPr marL="457200" lvl="0" indent="-355600" algn="l" rtl="0">
              <a:lnSpc>
                <a:spcPct val="115000"/>
              </a:lnSpc>
              <a:spcBef>
                <a:spcPts val="1200"/>
              </a:spcBef>
              <a:spcAft>
                <a:spcPts val="0"/>
              </a:spcAft>
              <a:buSzPts val="2000"/>
              <a:buFont typeface="Garamond"/>
              <a:buChar char="●"/>
            </a:pPr>
            <a:r>
              <a:rPr lang="en" sz="2000" dirty="0" err="1">
                <a:solidFill>
                  <a:schemeClr val="dk1"/>
                </a:solidFill>
                <a:latin typeface="Garamond"/>
                <a:ea typeface="Garamond"/>
                <a:cs typeface="Garamond"/>
                <a:sym typeface="Garamond"/>
              </a:rPr>
              <a:t>GECCo</a:t>
            </a:r>
            <a:r>
              <a:rPr lang="en" sz="2000" dirty="0">
                <a:solidFill>
                  <a:schemeClr val="dk1"/>
                </a:solidFill>
                <a:latin typeface="Garamond"/>
                <a:ea typeface="Garamond"/>
                <a:cs typeface="Garamond"/>
                <a:sym typeface="Garamond"/>
              </a:rPr>
              <a:t> will review its primary tasks (assessment &amp; course review) and make revisions accordingly </a:t>
            </a:r>
            <a:endParaRPr sz="2000" dirty="0">
              <a:solidFill>
                <a:schemeClr val="dk1"/>
              </a:solidFill>
              <a:latin typeface="Garamond"/>
              <a:ea typeface="Garamond"/>
              <a:cs typeface="Garamond"/>
              <a:sym typeface="Garamond"/>
            </a:endParaRPr>
          </a:p>
          <a:p>
            <a:pPr marL="457200" lvl="0" indent="-355600" algn="l" rtl="0">
              <a:lnSpc>
                <a:spcPct val="115000"/>
              </a:lnSpc>
              <a:spcBef>
                <a:spcPts val="0"/>
              </a:spcBef>
              <a:spcAft>
                <a:spcPts val="0"/>
              </a:spcAft>
              <a:buSzPts val="2000"/>
              <a:buFont typeface="Garamond"/>
              <a:buChar char="●"/>
            </a:pPr>
            <a:r>
              <a:rPr lang="en" sz="2000" dirty="0">
                <a:solidFill>
                  <a:schemeClr val="dk1"/>
                </a:solidFill>
                <a:latin typeface="Garamond"/>
                <a:ea typeface="Garamond"/>
                <a:cs typeface="Garamond"/>
                <a:sym typeface="Garamond"/>
              </a:rPr>
              <a:t>Form a revision task force comprised of </a:t>
            </a:r>
            <a:r>
              <a:rPr lang="en" sz="2000" dirty="0" err="1">
                <a:solidFill>
                  <a:schemeClr val="dk1"/>
                </a:solidFill>
                <a:latin typeface="Garamond"/>
                <a:ea typeface="Garamond"/>
                <a:cs typeface="Garamond"/>
                <a:sym typeface="Garamond"/>
              </a:rPr>
              <a:t>GECCo</a:t>
            </a:r>
            <a:r>
              <a:rPr lang="en" sz="2000" dirty="0">
                <a:solidFill>
                  <a:schemeClr val="dk1"/>
                </a:solidFill>
                <a:latin typeface="Garamond"/>
                <a:ea typeface="Garamond"/>
                <a:cs typeface="Garamond"/>
                <a:sym typeface="Garamond"/>
              </a:rPr>
              <a:t> members and other stakeholders</a:t>
            </a:r>
            <a:endParaRPr sz="2000" dirty="0">
              <a:solidFill>
                <a:schemeClr val="dk1"/>
              </a:solidFill>
              <a:latin typeface="Garamond"/>
              <a:ea typeface="Garamond"/>
              <a:cs typeface="Garamond"/>
              <a:sym typeface="Garamond"/>
            </a:endParaRPr>
          </a:p>
          <a:p>
            <a:pPr marL="457200" lvl="0" indent="-355600" algn="l" rtl="0">
              <a:lnSpc>
                <a:spcPct val="115000"/>
              </a:lnSpc>
              <a:spcBef>
                <a:spcPts val="0"/>
              </a:spcBef>
              <a:spcAft>
                <a:spcPts val="0"/>
              </a:spcAft>
              <a:buSzPts val="2000"/>
              <a:buFont typeface="Garamond"/>
              <a:buChar char="●"/>
            </a:pPr>
            <a:r>
              <a:rPr lang="en" sz="2000" dirty="0">
                <a:solidFill>
                  <a:schemeClr val="dk1"/>
                </a:solidFill>
                <a:latin typeface="Garamond"/>
                <a:ea typeface="Garamond"/>
                <a:cs typeface="Garamond"/>
                <a:sym typeface="Garamond"/>
              </a:rPr>
              <a:t>Faculty &amp; Staff: participate in the revision process by sharing ideas &amp; thoughts about GE</a:t>
            </a:r>
            <a:endParaRPr sz="2000" dirty="0">
              <a:solidFill>
                <a:schemeClr val="dk1"/>
              </a:solidFill>
              <a:latin typeface="Garamond"/>
              <a:ea typeface="Garamond"/>
              <a:cs typeface="Garamond"/>
              <a:sym typeface="Garamond"/>
            </a:endParaRPr>
          </a:p>
          <a:p>
            <a:pPr marL="914400" lvl="1" indent="-355600" algn="l" rtl="0">
              <a:lnSpc>
                <a:spcPct val="115000"/>
              </a:lnSpc>
              <a:spcBef>
                <a:spcPts val="0"/>
              </a:spcBef>
              <a:spcAft>
                <a:spcPts val="0"/>
              </a:spcAft>
              <a:buSzPts val="2000"/>
              <a:buFont typeface="Garamond"/>
              <a:buChar char="○"/>
            </a:pPr>
            <a:r>
              <a:rPr lang="en" sz="2000" dirty="0">
                <a:solidFill>
                  <a:schemeClr val="dk1"/>
                </a:solidFill>
                <a:latin typeface="Garamond"/>
                <a:ea typeface="Garamond"/>
                <a:cs typeface="Garamond"/>
                <a:sym typeface="Garamond"/>
              </a:rPr>
              <a:t>Setting up town hall-like forums to discuss GE revision</a:t>
            </a:r>
            <a:endParaRPr sz="2000" dirty="0">
              <a:solidFill>
                <a:schemeClr val="dk1"/>
              </a:solidFill>
              <a:latin typeface="Garamond"/>
              <a:ea typeface="Garamond"/>
              <a:cs typeface="Garamond"/>
              <a:sym typeface="Garamond"/>
            </a:endParaRPr>
          </a:p>
          <a:p>
            <a:pPr marL="914400" lvl="1" indent="-355600" algn="l" rtl="0">
              <a:lnSpc>
                <a:spcPct val="115000"/>
              </a:lnSpc>
              <a:spcBef>
                <a:spcPts val="0"/>
              </a:spcBef>
              <a:spcAft>
                <a:spcPts val="0"/>
              </a:spcAft>
              <a:buClr>
                <a:schemeClr val="dk1"/>
              </a:buClr>
              <a:buSzPts val="2000"/>
              <a:buFont typeface="Garamond"/>
              <a:buChar char="○"/>
            </a:pPr>
            <a:r>
              <a:rPr lang="en" sz="2000" dirty="0">
                <a:solidFill>
                  <a:schemeClr val="dk1"/>
                </a:solidFill>
                <a:latin typeface="Garamond"/>
                <a:ea typeface="Garamond"/>
                <a:cs typeface="Garamond"/>
                <a:sym typeface="Garamond"/>
              </a:rPr>
              <a:t>Survey’s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719</Words>
  <Application>Microsoft Macintosh PowerPoint</Application>
  <PresentationFormat>On-screen Show (16:9)</PresentationFormat>
  <Paragraphs>98</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Roboto</vt:lpstr>
      <vt:lpstr>Roboto Medium</vt:lpstr>
      <vt:lpstr>Roboto Thin</vt:lpstr>
      <vt:lpstr>Garamond</vt:lpstr>
      <vt:lpstr>Arial</vt:lpstr>
      <vt:lpstr>Source Sans Pro</vt:lpstr>
      <vt:lpstr>Simple Light</vt:lpstr>
      <vt:lpstr>Update on GECCo &amp; the GE Revision Process</vt:lpstr>
      <vt:lpstr>RCNJ: Mission, Values &amp; GE Program</vt:lpstr>
      <vt:lpstr>Comprehensive Academic Plan &amp; GECCo Charge</vt:lpstr>
      <vt:lpstr>230 Courses In GE Categories (Fall 19 - Spring 24)</vt:lpstr>
      <vt:lpstr>Updates on Recurring Issues</vt:lpstr>
      <vt:lpstr>Updates on Recurring Issues</vt:lpstr>
      <vt:lpstr>GECCo’s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creali</cp:lastModifiedBy>
  <cp:revision>4</cp:revision>
  <dcterms:modified xsi:type="dcterms:W3CDTF">2025-01-22T14:10:43Z</dcterms:modified>
</cp:coreProperties>
</file>