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6" autoAdjust="0"/>
    <p:restoredTop sz="94660"/>
  </p:normalViewPr>
  <p:slideViewPr>
    <p:cSldViewPr snapToGrid="0">
      <p:cViewPr varScale="1">
        <p:scale>
          <a:sx n="96" d="100"/>
          <a:sy n="96" d="100"/>
        </p:scale>
        <p:origin x="2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AE279-BC3A-45AC-91C9-113E5E0272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47DB25-2BA5-4A72-8FB3-4D221E656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F67A9-4591-46BC-838B-83A6D34A0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CC3-0C2B-4B3A-9999-BCD3883BBDC1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610F9-990F-4056-92C3-474433665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1175C-DA4B-4259-8449-6B9DB6D29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1B4E-7F03-4520-AAC0-D6DC93875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23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795C3-01DD-48D5-B4F7-24AB3510C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D92329-FADD-44D7-937B-60868A3B0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CC7FE-A75B-427E-9A38-44301C1E0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CC3-0C2B-4B3A-9999-BCD3883BBDC1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3A40B-2532-4772-96EF-70BE18E93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28A10-9218-454C-9B76-2DC4785CD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1B4E-7F03-4520-AAC0-D6DC93875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9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024154-DED3-4D74-B0A1-11C5336F0E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45A71F-DF51-4317-875A-412645023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5FC71-CEE6-4D80-B7E9-7715DD0D4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CC3-0C2B-4B3A-9999-BCD3883BBDC1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59F61-1B1A-46CB-8030-CFD40BFD7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38F56-F6FA-4E73-B546-43B631C84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1B4E-7F03-4520-AAC0-D6DC93875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1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796B5-8FD4-4245-BCA6-4949CAC29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F73EF-8560-49D4-A797-4CC6CD85B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2D17A-15D7-4CD8-A21D-A9F497B67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CC3-0C2B-4B3A-9999-BCD3883BBDC1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D3C24-8D02-41F1-8EE6-9B51ED8C3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FF16A-7D59-4CEB-91AF-7217CDBB4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1B4E-7F03-4520-AAC0-D6DC93875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30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79F8C-6893-4092-A109-F7B9C5314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C3069-D2ED-48C1-9F9D-6C31EDF39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D5BC2-A8F8-44B7-BDC0-97A396AE1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CC3-0C2B-4B3A-9999-BCD3883BBDC1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011B2-F647-4452-B6BE-64D538458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10854-941F-4C92-8147-D5635DF2E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1B4E-7F03-4520-AAC0-D6DC93875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4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F2BBB-8543-4586-B6AD-64A5E4E77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3C993-1944-4FCB-A1B8-0EAA56A571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E0269-22D4-4366-BCFD-AEB8C07EF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9EF721-AEE4-4916-9429-15E5B9604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CC3-0C2B-4B3A-9999-BCD3883BBDC1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FF56B1-1C26-433F-BCF7-93851976E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8116CB-21D3-4167-94D1-B4A1FE0BB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1B4E-7F03-4520-AAC0-D6DC93875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2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47DF-4C28-4FC3-BDE1-91169EA9D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3F332-520A-4E4E-8ACC-9EB7C9BF4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67AB5C-7ACF-4D9A-B604-39A5842FE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80535D-C4CC-4C11-A0F3-908BF7B9F7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49D88-C34C-4531-9D76-CD5567FCF0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7D2089-9B2F-4CB5-BB68-1D79D9A76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CC3-0C2B-4B3A-9999-BCD3883BBDC1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1C46BF-DC8E-4341-8286-B634D78BC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D34FA5-36D1-4919-84FC-A0DFF1BE4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1B4E-7F03-4520-AAC0-D6DC93875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86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49B07-1179-48C7-BD68-39FFBC55D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75033A-402B-47E9-ADCE-AB0498483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CC3-0C2B-4B3A-9999-BCD3883BBDC1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5F29F7-F289-461B-AF38-C500C88B2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76A479-E619-4666-8453-DB362408A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1B4E-7F03-4520-AAC0-D6DC93875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7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D74672-FA3A-4502-9E6B-EFCB79972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CC3-0C2B-4B3A-9999-BCD3883BBDC1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5D583D-E980-486E-9978-39979B5AE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CA6AEC-0756-4051-A1B7-CFD401CF3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1B4E-7F03-4520-AAC0-D6DC93875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1FE3B-7043-415B-B436-F3485A16C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702AE-4A12-4B0B-818F-35AB9CB28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6E376E-62A7-4F20-BA0B-42EAB50975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B1633F-DF79-4134-8707-41AB93B1B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CC3-0C2B-4B3A-9999-BCD3883BBDC1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93E79-B71E-4163-B7F1-E1A03AA4B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450D1A-8D22-439F-8745-7F36134A3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1B4E-7F03-4520-AAC0-D6DC93875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6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21197-573E-4067-8D66-992E66BB9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7A4005-1721-4590-885C-E17C23727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415005-EE49-4EE9-B9B5-BD7DF8636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86D165-8B6B-4DD8-84B7-A5906E11E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CC3-0C2B-4B3A-9999-BCD3883BBDC1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A4D4F-AEAF-4C42-8BBB-2EF3F8B7A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F1D5D8-3006-4996-80C8-1588159BD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1B4E-7F03-4520-AAC0-D6DC93875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7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57959D-B127-4200-9BF2-3D8F19582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F7FFC8-EFA7-422E-852B-8128DF392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15827-8023-476B-870D-CA396081F6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41CC3-0C2B-4B3A-9999-BCD3883BBDC1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60A42-B4D3-4FB3-865C-B3B598496A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BED90-DDE3-4FE2-B8CD-91F56CB5AF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1B4E-7F03-4520-AAC0-D6DC93875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DA1A8EB-71A7-4485-93B9-286524D9939A}"/>
              </a:ext>
            </a:extLst>
          </p:cNvPr>
          <p:cNvSpPr txBox="1"/>
          <p:nvPr/>
        </p:nvSpPr>
        <p:spPr>
          <a:xfrm>
            <a:off x="285552" y="582067"/>
            <a:ext cx="1162089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sz="2400" b="1" i="0" dirty="0">
                <a:solidFill>
                  <a:srgbClr val="2F2F2F"/>
                </a:solidFill>
                <a:effectLst/>
                <a:latin typeface="Sarabun"/>
              </a:rPr>
              <a:t>Active Sponsored Programs Managed by Faculty</a:t>
            </a:r>
          </a:p>
          <a:p>
            <a:pPr algn="l" fontAlgn="base"/>
            <a:r>
              <a:rPr lang="en-US" sz="2000" b="1" i="0" dirty="0">
                <a:solidFill>
                  <a:srgbClr val="2F2F2F"/>
                </a:solidFill>
                <a:effectLst/>
                <a:latin typeface="Sarabun"/>
              </a:rPr>
              <a:t> </a:t>
            </a:r>
          </a:p>
          <a:p>
            <a:pPr algn="l" fontAlgn="base"/>
            <a:endParaRPr lang="en-US" sz="2000" b="1" i="0" dirty="0">
              <a:solidFill>
                <a:srgbClr val="2F2F2F"/>
              </a:solidFill>
              <a:effectLst/>
              <a:latin typeface="Sarabun"/>
            </a:endParaRPr>
          </a:p>
          <a:p>
            <a:pPr algn="l" fontAlgn="base"/>
            <a:r>
              <a:rPr lang="en-US" sz="2000" b="1" i="0" dirty="0">
                <a:solidFill>
                  <a:srgbClr val="2F2F2F"/>
                </a:solidFill>
                <a:effectLst/>
                <a:latin typeface="Sarabun"/>
              </a:rPr>
              <a:t>Amanda Beecher and Sharon Leathers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- National Science Foundation Robert Noyce Teacher Scholarship Program</a:t>
            </a:r>
          </a:p>
          <a:p>
            <a:pPr algn="l" fontAlgn="base"/>
            <a:r>
              <a:rPr lang="en-US" sz="2000" b="1" i="0" dirty="0">
                <a:solidFill>
                  <a:srgbClr val="2F2F2F"/>
                </a:solidFill>
                <a:effectLst/>
                <a:latin typeface="Sarabun"/>
              </a:rPr>
              <a:t>Kathy Burke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- Gladys Brooks Foundation </a:t>
            </a:r>
            <a:endParaRPr lang="en-US" sz="2000" dirty="0">
              <a:solidFill>
                <a:srgbClr val="2F2F2F"/>
              </a:solidFill>
              <a:latin typeface="Sarabun"/>
            </a:endParaRPr>
          </a:p>
          <a:p>
            <a:pPr algn="l" fontAlgn="base"/>
            <a:r>
              <a:rPr lang="en-US" sz="2000" b="1" i="0" dirty="0">
                <a:solidFill>
                  <a:srgbClr val="2F2F2F"/>
                </a:solidFill>
                <a:effectLst/>
                <a:latin typeface="Sarabun"/>
              </a:rPr>
              <a:t>David Colman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- NJ Council for the Humanities  </a:t>
            </a:r>
          </a:p>
          <a:p>
            <a:pPr fontAlgn="base"/>
            <a:r>
              <a:rPr lang="en-US" sz="2000" b="1" i="0" dirty="0">
                <a:solidFill>
                  <a:srgbClr val="2F2F2F"/>
                </a:solidFill>
                <a:effectLst/>
                <a:latin typeface="Sarabun"/>
              </a:rPr>
              <a:t>Angela </a:t>
            </a:r>
            <a:r>
              <a:rPr lang="en-US" sz="2000" b="1" i="0" dirty="0" err="1">
                <a:solidFill>
                  <a:srgbClr val="2F2F2F"/>
                </a:solidFill>
                <a:effectLst/>
                <a:latin typeface="Sarabun"/>
              </a:rPr>
              <a:t>Cristini</a:t>
            </a:r>
            <a:r>
              <a:rPr lang="en-US" sz="2000" b="1" i="0" dirty="0">
                <a:solidFill>
                  <a:srgbClr val="2F2F2F"/>
                </a:solidFill>
                <a:effectLst/>
                <a:latin typeface="Sarabun"/>
              </a:rPr>
              <a:t> and Adam Fried</a:t>
            </a:r>
            <a:r>
              <a:rPr lang="en-US" sz="2000" i="0" dirty="0">
                <a:solidFill>
                  <a:srgbClr val="2F2F2F"/>
                </a:solidFill>
                <a:effectLst/>
                <a:latin typeface="Sarabun"/>
              </a:rPr>
              <a:t>-</a:t>
            </a:r>
            <a:r>
              <a:rPr lang="en-US" sz="2000" b="1" i="0" dirty="0">
                <a:solidFill>
                  <a:srgbClr val="2F2F2F"/>
                </a:solidFill>
                <a:effectLst/>
                <a:latin typeface="Sarabun"/>
              </a:rPr>
              <a:t> 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NJ Department of Education Climate Change Learning Collaboratives </a:t>
            </a:r>
          </a:p>
          <a:p>
            <a:pPr fontAlgn="base"/>
            <a:r>
              <a:rPr lang="en-US" sz="2000" b="1" i="0" dirty="0">
                <a:solidFill>
                  <a:srgbClr val="2F2F2F"/>
                </a:solidFill>
                <a:effectLst/>
                <a:latin typeface="Sarabun"/>
              </a:rPr>
              <a:t>Cathy </a:t>
            </a:r>
            <a:r>
              <a:rPr lang="en-US" sz="2000" b="1" i="0" dirty="0" err="1">
                <a:solidFill>
                  <a:srgbClr val="2F2F2F"/>
                </a:solidFill>
                <a:effectLst/>
                <a:latin typeface="Sarabun"/>
              </a:rPr>
              <a:t>Hajo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- National Historical Publications and Records Commission and National Endowment for the Humanities -Scholarly Editions and Translations </a:t>
            </a:r>
          </a:p>
          <a:p>
            <a:pPr fontAlgn="base"/>
            <a:r>
              <a:rPr lang="en-US" sz="2000" b="1" i="0" dirty="0">
                <a:solidFill>
                  <a:srgbClr val="2F2F2F"/>
                </a:solidFill>
                <a:effectLst/>
                <a:latin typeface="Sarabun"/>
              </a:rPr>
              <a:t>Sarah Koenig- 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National Endowment for the Humanities -Humanities Initiatives Grant </a:t>
            </a:r>
          </a:p>
          <a:p>
            <a:pPr fontAlgn="base"/>
            <a:r>
              <a:rPr lang="en-US" sz="2000" b="1" i="0" dirty="0">
                <a:solidFill>
                  <a:srgbClr val="2F2F2F"/>
                </a:solidFill>
                <a:effectLst/>
                <a:latin typeface="Sarabun"/>
              </a:rPr>
              <a:t>Jacob </a:t>
            </a:r>
            <a:r>
              <a:rPr lang="en-US" sz="2000" b="1" i="0" dirty="0" err="1">
                <a:solidFill>
                  <a:srgbClr val="2F2F2F"/>
                </a:solidFill>
                <a:effectLst/>
                <a:latin typeface="Sarabun"/>
              </a:rPr>
              <a:t>Labendz</a:t>
            </a:r>
            <a:r>
              <a:rPr lang="en-US" sz="2000" b="1" i="0" dirty="0">
                <a:solidFill>
                  <a:srgbClr val="2F2F2F"/>
                </a:solidFill>
                <a:effectLst/>
                <a:latin typeface="Sarabun"/>
              </a:rPr>
              <a:t>- 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Interfaith America </a:t>
            </a:r>
          </a:p>
          <a:p>
            <a:pPr fontAlgn="base"/>
            <a:r>
              <a:rPr lang="en-US" sz="2000" b="1" i="0" dirty="0" err="1">
                <a:solidFill>
                  <a:srgbClr val="2F2F2F"/>
                </a:solidFill>
                <a:effectLst/>
                <a:latin typeface="Sarabun"/>
              </a:rPr>
              <a:t>Amruth</a:t>
            </a:r>
            <a:r>
              <a:rPr lang="en-US" sz="2000" b="1" i="0" dirty="0">
                <a:solidFill>
                  <a:srgbClr val="2F2F2F"/>
                </a:solidFill>
                <a:effectLst/>
                <a:latin typeface="Sarabun"/>
              </a:rPr>
              <a:t> Kumar- 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National Science Foundation Scholarships in STEM and Improving Undergraduate STEM Education </a:t>
            </a:r>
          </a:p>
          <a:p>
            <a:pPr algn="l" fontAlgn="base"/>
            <a:r>
              <a:rPr lang="en-US" sz="2000" b="1" i="0" dirty="0" err="1">
                <a:solidFill>
                  <a:srgbClr val="2F2F2F"/>
                </a:solidFill>
                <a:effectLst/>
                <a:latin typeface="Sarabun"/>
              </a:rPr>
              <a:t>Catalin</a:t>
            </a:r>
            <a:r>
              <a:rPr lang="en-US" sz="2000" b="1" i="0" dirty="0">
                <a:solidFill>
                  <a:srgbClr val="2F2F2F"/>
                </a:solidFill>
                <a:effectLst/>
                <a:latin typeface="Sarabun"/>
              </a:rPr>
              <a:t> Martin- 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National Science Foundation Research at Undergraduate Institutions </a:t>
            </a:r>
          </a:p>
          <a:p>
            <a:pPr algn="l" fontAlgn="base"/>
            <a:r>
              <a:rPr lang="en-US" sz="2000" b="1" dirty="0">
                <a:solidFill>
                  <a:srgbClr val="2F2F2F"/>
                </a:solidFill>
                <a:latin typeface="Sarabun"/>
              </a:rPr>
              <a:t>Julie </a:t>
            </a:r>
            <a:r>
              <a:rPr lang="en-US" sz="2000" b="1" dirty="0" err="1">
                <a:solidFill>
                  <a:srgbClr val="2F2F2F"/>
                </a:solidFill>
                <a:latin typeface="Sarabun"/>
              </a:rPr>
              <a:t>Norflus</a:t>
            </a:r>
            <a:r>
              <a:rPr lang="en-US" sz="2000" b="1" dirty="0">
                <a:solidFill>
                  <a:srgbClr val="2F2F2F"/>
                </a:solidFill>
                <a:latin typeface="Sarabun"/>
              </a:rPr>
              <a:t>-Good and Adam Fried- 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NJ Department of Education Teacher Apprenticeship Program</a:t>
            </a:r>
          </a:p>
          <a:p>
            <a:pPr algn="l" fontAlgn="base"/>
            <a:r>
              <a:rPr lang="en-US" sz="2000" b="1" dirty="0">
                <a:solidFill>
                  <a:srgbClr val="2F2F2F"/>
                </a:solidFill>
                <a:latin typeface="Sarabun"/>
              </a:rPr>
              <a:t>Chris Reich- 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National Institutes of Health </a:t>
            </a:r>
          </a:p>
          <a:p>
            <a:pPr algn="l" fontAlgn="base"/>
            <a:r>
              <a:rPr lang="en-US" sz="2000" b="1" i="0" dirty="0">
                <a:solidFill>
                  <a:srgbClr val="2F2F2F"/>
                </a:solidFill>
                <a:effectLst/>
                <a:latin typeface="Sarabun"/>
              </a:rPr>
              <a:t>Stephanie </a:t>
            </a:r>
            <a:r>
              <a:rPr lang="en-US" sz="2000" b="1" i="0" dirty="0" err="1">
                <a:solidFill>
                  <a:srgbClr val="2F2F2F"/>
                </a:solidFill>
                <a:effectLst/>
                <a:latin typeface="Sarabun"/>
              </a:rPr>
              <a:t>Sarabia</a:t>
            </a:r>
            <a:r>
              <a:rPr lang="en-US" sz="2000" b="1" dirty="0">
                <a:solidFill>
                  <a:srgbClr val="2F2F2F"/>
                </a:solidFill>
                <a:latin typeface="Sarabun"/>
              </a:rPr>
              <a:t>- 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Council on Social Work Education</a:t>
            </a:r>
          </a:p>
        </p:txBody>
      </p:sp>
    </p:spTree>
    <p:extLst>
      <p:ext uri="{BB962C8B-B14F-4D97-AF65-F5344CB8AC3E}">
        <p14:creationId xmlns:p14="http://schemas.microsoft.com/office/powerpoint/2010/main" val="327795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DA1A8EB-71A7-4485-93B9-286524D9939A}"/>
              </a:ext>
            </a:extLst>
          </p:cNvPr>
          <p:cNvSpPr txBox="1"/>
          <p:nvPr/>
        </p:nvSpPr>
        <p:spPr>
          <a:xfrm>
            <a:off x="447087" y="570525"/>
            <a:ext cx="11914910" cy="615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sz="2400" b="1" i="0" dirty="0">
                <a:solidFill>
                  <a:srgbClr val="2F2F2F"/>
                </a:solidFill>
                <a:effectLst/>
                <a:latin typeface="Sarabun"/>
              </a:rPr>
              <a:t>Foundation Allocation Grants Awarded to Faculty in 2024-25</a:t>
            </a:r>
          </a:p>
          <a:p>
            <a:pPr algn="l" fontAlgn="base"/>
            <a:endParaRPr lang="en-US" sz="2000" b="1" i="0" dirty="0">
              <a:solidFill>
                <a:srgbClr val="2F2F2F"/>
              </a:solidFill>
              <a:effectLst/>
              <a:latin typeface="Sarabun"/>
            </a:endParaRPr>
          </a:p>
          <a:p>
            <a:pPr algn="l" fontAlgn="base">
              <a:lnSpc>
                <a:spcPct val="150000"/>
              </a:lnSpc>
            </a:pPr>
            <a:r>
              <a:rPr lang="en-US" sz="2000" b="1" i="0" dirty="0">
                <a:solidFill>
                  <a:srgbClr val="2F2F2F"/>
                </a:solidFill>
                <a:effectLst/>
                <a:latin typeface="inherit"/>
              </a:rPr>
              <a:t>Michael </a:t>
            </a:r>
            <a:r>
              <a:rPr lang="en-US" sz="2000" b="1" i="0" dirty="0" err="1">
                <a:solidFill>
                  <a:srgbClr val="2F2F2F"/>
                </a:solidFill>
                <a:effectLst/>
                <a:latin typeface="inherit"/>
              </a:rPr>
              <a:t>Bitz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- Establishing a Youth Comics Festival in Kenya </a:t>
            </a:r>
          </a:p>
          <a:p>
            <a:pPr algn="l" fontAlgn="base">
              <a:lnSpc>
                <a:spcPct val="150000"/>
              </a:lnSpc>
            </a:pPr>
            <a:r>
              <a:rPr lang="en-US" sz="2000" b="1" i="0" dirty="0">
                <a:solidFill>
                  <a:srgbClr val="2F2F2F"/>
                </a:solidFill>
                <a:effectLst/>
                <a:latin typeface="inherit"/>
              </a:rPr>
              <a:t>Peter Campbell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- Visiting BIPOC Theater Artists </a:t>
            </a:r>
          </a:p>
          <a:p>
            <a:pPr algn="l" fontAlgn="base">
              <a:lnSpc>
                <a:spcPct val="150000"/>
              </a:lnSpc>
            </a:pPr>
            <a:r>
              <a:rPr lang="en-US" sz="2000" b="1" i="0" dirty="0">
                <a:solidFill>
                  <a:srgbClr val="2F2F2F"/>
                </a:solidFill>
                <a:effectLst/>
                <a:latin typeface="inherit"/>
              </a:rPr>
              <a:t>Yolanda </a:t>
            </a:r>
            <a:r>
              <a:rPr lang="en-US" sz="2000" b="1" i="0" dirty="0" err="1">
                <a:solidFill>
                  <a:srgbClr val="2F2F2F"/>
                </a:solidFill>
                <a:effectLst/>
                <a:latin typeface="inherit"/>
              </a:rPr>
              <a:t>DelAmo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- Publication of the photography monograph “Archipelago”  </a:t>
            </a:r>
          </a:p>
          <a:p>
            <a:pPr algn="l" fontAlgn="base">
              <a:lnSpc>
                <a:spcPct val="150000"/>
              </a:lnSpc>
            </a:pPr>
            <a:r>
              <a:rPr lang="en-US" sz="2000" b="1" i="0" dirty="0">
                <a:solidFill>
                  <a:srgbClr val="2F2F2F"/>
                </a:solidFill>
                <a:effectLst/>
                <a:latin typeface="inherit"/>
              </a:rPr>
              <a:t>Jacob </a:t>
            </a:r>
            <a:r>
              <a:rPr lang="en-US" sz="2000" b="1" i="0" dirty="0" err="1">
                <a:solidFill>
                  <a:srgbClr val="2F2F2F"/>
                </a:solidFill>
                <a:effectLst/>
                <a:latin typeface="inherit"/>
              </a:rPr>
              <a:t>Labendz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- Creating Virtual Exhibitions with the Unreal Engine </a:t>
            </a:r>
          </a:p>
          <a:p>
            <a:pPr algn="l" fontAlgn="base">
              <a:lnSpc>
                <a:spcPct val="150000"/>
              </a:lnSpc>
            </a:pPr>
            <a:r>
              <a:rPr lang="en-US" sz="2000" b="1" i="0" dirty="0">
                <a:solidFill>
                  <a:srgbClr val="2F2F2F"/>
                </a:solidFill>
                <a:effectLst/>
                <a:latin typeface="inherit"/>
              </a:rPr>
              <a:t>Sharon Leathers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- Teacher Education Resource Hub and Generative AI Student Specialist </a:t>
            </a:r>
          </a:p>
          <a:p>
            <a:pPr algn="l" fontAlgn="base">
              <a:lnSpc>
                <a:spcPct val="150000"/>
              </a:lnSpc>
            </a:pPr>
            <a:r>
              <a:rPr lang="en-US" sz="2000" b="1" i="0" dirty="0">
                <a:solidFill>
                  <a:srgbClr val="2F2F2F"/>
                </a:solidFill>
                <a:effectLst/>
                <a:latin typeface="inherit"/>
              </a:rPr>
              <a:t>Ann </a:t>
            </a:r>
            <a:r>
              <a:rPr lang="en-US" sz="2000" b="1" i="0" dirty="0" err="1">
                <a:solidFill>
                  <a:srgbClr val="2F2F2F"/>
                </a:solidFill>
                <a:effectLst/>
                <a:latin typeface="inherit"/>
              </a:rPr>
              <a:t>LePore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- Animation Expert’s Panel ($1,350)</a:t>
            </a:r>
          </a:p>
          <a:p>
            <a:pPr algn="l" fontAlgn="base">
              <a:lnSpc>
                <a:spcPct val="150000"/>
              </a:lnSpc>
            </a:pPr>
            <a:r>
              <a:rPr lang="en-US" sz="2000" b="1" i="0" dirty="0">
                <a:solidFill>
                  <a:srgbClr val="2F2F2F"/>
                </a:solidFill>
                <a:effectLst/>
                <a:latin typeface="inherit"/>
              </a:rPr>
              <a:t>Colleen Martinez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- The Ramapo College Community Learns About Animal Assisted Play Therapy </a:t>
            </a:r>
          </a:p>
          <a:p>
            <a:pPr algn="l" fontAlgn="base">
              <a:lnSpc>
                <a:spcPct val="150000"/>
              </a:lnSpc>
            </a:pPr>
            <a:r>
              <a:rPr lang="en-US" sz="2000" b="1" i="0" dirty="0">
                <a:solidFill>
                  <a:srgbClr val="2F2F2F"/>
                </a:solidFill>
                <a:effectLst/>
                <a:latin typeface="inherit"/>
              </a:rPr>
              <a:t>Nathaniel </a:t>
            </a:r>
            <a:r>
              <a:rPr lang="en-US" sz="2000" b="1" i="0" dirty="0" err="1">
                <a:solidFill>
                  <a:srgbClr val="2F2F2F"/>
                </a:solidFill>
                <a:effectLst/>
                <a:latin typeface="inherit"/>
              </a:rPr>
              <a:t>Otjen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- How Green is AI?: Teaching Artificial Intelligence in a Climate-Altered World </a:t>
            </a:r>
          </a:p>
          <a:p>
            <a:pPr algn="l" fontAlgn="base">
              <a:lnSpc>
                <a:spcPct val="150000"/>
              </a:lnSpc>
            </a:pPr>
            <a:r>
              <a:rPr lang="en-US" sz="2000" b="1" i="0" dirty="0">
                <a:solidFill>
                  <a:srgbClr val="2F2F2F"/>
                </a:solidFill>
                <a:effectLst/>
                <a:latin typeface="inherit"/>
              </a:rPr>
              <a:t>Mihaela </a:t>
            </a:r>
            <a:r>
              <a:rPr lang="en-US" sz="2000" b="1" i="0" dirty="0" err="1">
                <a:solidFill>
                  <a:srgbClr val="2F2F2F"/>
                </a:solidFill>
                <a:effectLst/>
                <a:latin typeface="inherit"/>
              </a:rPr>
              <a:t>Serban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- Fluid Memories: Between the Memory and Post-Memory of Communism in Romania  </a:t>
            </a:r>
          </a:p>
          <a:p>
            <a:pPr algn="l" fontAlgn="base">
              <a:lnSpc>
                <a:spcPct val="150000"/>
              </a:lnSpc>
            </a:pPr>
            <a:r>
              <a:rPr lang="en-US" sz="2000" b="1" i="0" dirty="0">
                <a:solidFill>
                  <a:srgbClr val="2F2F2F"/>
                </a:solidFill>
                <a:effectLst/>
                <a:latin typeface="inherit"/>
              </a:rPr>
              <a:t>Ira Spar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- Hats on the Silk Road: Albums of Color  </a:t>
            </a:r>
          </a:p>
          <a:p>
            <a:pPr algn="l" fontAlgn="base">
              <a:lnSpc>
                <a:spcPct val="150000"/>
              </a:lnSpc>
            </a:pPr>
            <a:r>
              <a:rPr lang="en-US" sz="2000" b="1" i="0" dirty="0">
                <a:solidFill>
                  <a:srgbClr val="2F2F2F"/>
                </a:solidFill>
                <a:effectLst/>
                <a:latin typeface="inherit"/>
              </a:rPr>
              <a:t>Ashwani </a:t>
            </a:r>
            <a:r>
              <a:rPr lang="en-US" sz="2000" b="1" i="0" dirty="0" err="1">
                <a:solidFill>
                  <a:srgbClr val="2F2F2F"/>
                </a:solidFill>
                <a:effectLst/>
                <a:latin typeface="inherit"/>
              </a:rPr>
              <a:t>Vasishth</a:t>
            </a:r>
            <a:r>
              <a:rPr lang="en-US" sz="2000" b="0" i="0" dirty="0">
                <a:solidFill>
                  <a:srgbClr val="2F2F2F"/>
                </a:solidFill>
                <a:effectLst/>
                <a:latin typeface="Sarabun"/>
              </a:rPr>
              <a:t>- Creating a Self-replicating Process for Student Composter Teams in the Village Apartments</a:t>
            </a:r>
          </a:p>
          <a:p>
            <a:pPr algn="l" fontAlgn="base"/>
            <a:endParaRPr lang="en-US" sz="2000" b="0" i="0" dirty="0">
              <a:solidFill>
                <a:srgbClr val="2F2F2F"/>
              </a:solidFill>
              <a:effectLst/>
              <a:latin typeface="Sarabun"/>
            </a:endParaRPr>
          </a:p>
        </p:txBody>
      </p:sp>
    </p:spTree>
    <p:extLst>
      <p:ext uri="{BB962C8B-B14F-4D97-AF65-F5344CB8AC3E}">
        <p14:creationId xmlns:p14="http://schemas.microsoft.com/office/powerpoint/2010/main" val="217652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DA1A8EB-71A7-4485-93B9-286524D9939A}"/>
              </a:ext>
            </a:extLst>
          </p:cNvPr>
          <p:cNvSpPr txBox="1"/>
          <p:nvPr/>
        </p:nvSpPr>
        <p:spPr>
          <a:xfrm>
            <a:off x="417591" y="556739"/>
            <a:ext cx="11914910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2400" b="1" i="0" dirty="0">
                <a:solidFill>
                  <a:srgbClr val="2F2F2F"/>
                </a:solidFill>
                <a:effectLst/>
                <a:latin typeface="Sarabun"/>
              </a:rPr>
              <a:t>Inaugural Research and Engagement Academy</a:t>
            </a:r>
          </a:p>
          <a:p>
            <a:pPr algn="l" fontAlgn="base"/>
            <a:endParaRPr lang="en-US" sz="2000" b="1" dirty="0">
              <a:solidFill>
                <a:srgbClr val="2F2F2F"/>
              </a:solidFill>
              <a:latin typeface="Sarabun"/>
            </a:endParaRPr>
          </a:p>
          <a:p>
            <a:pPr algn="l" fontAlgn="base"/>
            <a:r>
              <a:rPr lang="en-US" sz="2400" b="1" i="0" dirty="0">
                <a:solidFill>
                  <a:srgbClr val="2F2F2F"/>
                </a:solidFill>
                <a:effectLst/>
                <a:latin typeface="Sarabun"/>
              </a:rPr>
              <a:t>Coaches</a:t>
            </a:r>
          </a:p>
          <a:p>
            <a:pPr algn="l" fontAlgn="base"/>
            <a:r>
              <a:rPr lang="en-US" sz="2400" i="0" dirty="0">
                <a:solidFill>
                  <a:srgbClr val="2F2F2F"/>
                </a:solidFill>
                <a:effectLst/>
                <a:latin typeface="Sarabun"/>
              </a:rPr>
              <a:t>Cathy </a:t>
            </a:r>
            <a:r>
              <a:rPr lang="en-US" sz="2400" i="0" dirty="0" err="1">
                <a:solidFill>
                  <a:srgbClr val="2F2F2F"/>
                </a:solidFill>
                <a:effectLst/>
                <a:latin typeface="Sarabun"/>
              </a:rPr>
              <a:t>Hajo</a:t>
            </a:r>
            <a:r>
              <a:rPr lang="en-US" sz="2400" i="0" dirty="0">
                <a:solidFill>
                  <a:srgbClr val="2F2F2F"/>
                </a:solidFill>
                <a:effectLst/>
                <a:latin typeface="Sarabun"/>
              </a:rPr>
              <a:t> </a:t>
            </a:r>
          </a:p>
          <a:p>
            <a:pPr algn="l" fontAlgn="base"/>
            <a:r>
              <a:rPr lang="en-US" sz="2400" i="0" dirty="0">
                <a:solidFill>
                  <a:srgbClr val="2F2F2F"/>
                </a:solidFill>
                <a:effectLst/>
                <a:latin typeface="Sarabun"/>
              </a:rPr>
              <a:t>Christian Reich</a:t>
            </a:r>
            <a:endParaRPr lang="en-US" sz="2400" b="1" i="0" dirty="0">
              <a:solidFill>
                <a:srgbClr val="2F2F2F"/>
              </a:solidFill>
              <a:effectLst/>
              <a:latin typeface="Sarabun"/>
            </a:endParaRPr>
          </a:p>
          <a:p>
            <a:pPr algn="l" fontAlgn="base"/>
            <a:endParaRPr lang="en-US" sz="2400" b="0" i="0" dirty="0">
              <a:solidFill>
                <a:srgbClr val="2F2F2F"/>
              </a:solidFill>
              <a:effectLst/>
              <a:latin typeface="Sarabun"/>
            </a:endParaRPr>
          </a:p>
          <a:p>
            <a:pPr algn="l" fontAlgn="base"/>
            <a:endParaRPr lang="en-US" sz="2400" b="0" i="0" dirty="0">
              <a:solidFill>
                <a:srgbClr val="2F2F2F"/>
              </a:solidFill>
              <a:effectLst/>
              <a:latin typeface="Sarabun"/>
            </a:endParaRPr>
          </a:p>
          <a:p>
            <a:pPr algn="l" fontAlgn="base"/>
            <a:r>
              <a:rPr lang="en-US" sz="2400" b="1" dirty="0">
                <a:solidFill>
                  <a:srgbClr val="2F2F2F"/>
                </a:solidFill>
                <a:latin typeface="Sarabun"/>
              </a:rPr>
              <a:t>Fellows</a:t>
            </a:r>
          </a:p>
          <a:p>
            <a:pPr algn="l" fontAlgn="base"/>
            <a:r>
              <a:rPr lang="en-US" sz="2400" dirty="0" err="1">
                <a:solidFill>
                  <a:srgbClr val="2F2F2F"/>
                </a:solidFill>
                <a:latin typeface="Sarabun"/>
              </a:rPr>
              <a:t>Sandipa</a:t>
            </a:r>
            <a:r>
              <a:rPr lang="en-US" sz="2400" dirty="0">
                <a:solidFill>
                  <a:srgbClr val="2F2F2F"/>
                </a:solidFill>
                <a:latin typeface="Sarabun"/>
              </a:rPr>
              <a:t> Bhattacharjee</a:t>
            </a:r>
          </a:p>
          <a:p>
            <a:pPr algn="l" fontAlgn="base"/>
            <a:r>
              <a:rPr lang="en-US" sz="2400" dirty="0">
                <a:solidFill>
                  <a:srgbClr val="2F2F2F"/>
                </a:solidFill>
                <a:latin typeface="Sarabun"/>
              </a:rPr>
              <a:t>Christina Connor</a:t>
            </a:r>
          </a:p>
          <a:p>
            <a:pPr algn="l" fontAlgn="base"/>
            <a:r>
              <a:rPr lang="en-US" sz="2400" dirty="0">
                <a:solidFill>
                  <a:srgbClr val="2F2F2F"/>
                </a:solidFill>
                <a:latin typeface="Sarabun"/>
              </a:rPr>
              <a:t>Tufan </a:t>
            </a:r>
            <a:r>
              <a:rPr lang="en-US" sz="2400" dirty="0" err="1">
                <a:solidFill>
                  <a:srgbClr val="2F2F2F"/>
                </a:solidFill>
                <a:latin typeface="Sarabun"/>
              </a:rPr>
              <a:t>Ekici</a:t>
            </a:r>
            <a:endParaRPr lang="en-US" sz="2400" dirty="0">
              <a:solidFill>
                <a:srgbClr val="2F2F2F"/>
              </a:solidFill>
              <a:latin typeface="Sarabun"/>
            </a:endParaRPr>
          </a:p>
          <a:p>
            <a:pPr algn="l" fontAlgn="base"/>
            <a:r>
              <a:rPr lang="en-US" sz="2400" dirty="0">
                <a:solidFill>
                  <a:srgbClr val="2F2F2F"/>
                </a:solidFill>
                <a:latin typeface="Sarabun"/>
              </a:rPr>
              <a:t>Kokila Kota</a:t>
            </a:r>
          </a:p>
          <a:p>
            <a:pPr algn="l" fontAlgn="base"/>
            <a:r>
              <a:rPr lang="en-US" sz="2400" dirty="0">
                <a:solidFill>
                  <a:srgbClr val="2F2F2F"/>
                </a:solidFill>
                <a:latin typeface="Sarabun"/>
              </a:rPr>
              <a:t>Nathan </a:t>
            </a:r>
            <a:r>
              <a:rPr lang="en-US" sz="2400" dirty="0" err="1">
                <a:solidFill>
                  <a:srgbClr val="2F2F2F"/>
                </a:solidFill>
                <a:latin typeface="Sarabun"/>
              </a:rPr>
              <a:t>Otjean</a:t>
            </a:r>
            <a:endParaRPr lang="en-US" sz="2400" dirty="0">
              <a:solidFill>
                <a:srgbClr val="2F2F2F"/>
              </a:solidFill>
              <a:latin typeface="Sarabun"/>
            </a:endParaRPr>
          </a:p>
          <a:p>
            <a:pPr algn="l" fontAlgn="base"/>
            <a:r>
              <a:rPr lang="en-US" sz="2400" dirty="0">
                <a:solidFill>
                  <a:srgbClr val="2F2F2F"/>
                </a:solidFill>
                <a:latin typeface="Sarabun"/>
              </a:rPr>
              <a:t>Osei </a:t>
            </a:r>
            <a:r>
              <a:rPr lang="en-US" sz="2400" dirty="0" err="1">
                <a:solidFill>
                  <a:srgbClr val="2F2F2F"/>
                </a:solidFill>
                <a:latin typeface="Sarabun"/>
              </a:rPr>
              <a:t>Tweneboah</a:t>
            </a:r>
            <a:endParaRPr lang="en-US" sz="2400" dirty="0">
              <a:solidFill>
                <a:srgbClr val="2F2F2F"/>
              </a:solidFill>
              <a:latin typeface="Sarabun"/>
            </a:endParaRPr>
          </a:p>
        </p:txBody>
      </p:sp>
    </p:spTree>
    <p:extLst>
      <p:ext uri="{BB962C8B-B14F-4D97-AF65-F5344CB8AC3E}">
        <p14:creationId xmlns:p14="http://schemas.microsoft.com/office/powerpoint/2010/main" val="2830067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275</Words>
  <Application>Microsoft Office PowerPoint</Application>
  <PresentationFormat>Widescreen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inherit</vt:lpstr>
      <vt:lpstr>Sarabun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Bernadette Connors</dc:creator>
  <cp:lastModifiedBy>Bernadette Connors</cp:lastModifiedBy>
  <cp:revision>10</cp:revision>
  <dcterms:created xsi:type="dcterms:W3CDTF">2024-11-13T12:55:10Z</dcterms:created>
  <dcterms:modified xsi:type="dcterms:W3CDTF">2024-12-04T13:21:22Z</dcterms:modified>
</cp:coreProperties>
</file>