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embeddedFontLst>
    <p:embeddedFont>
      <p:font typeface="Arial Black" panose="020B0A0402010202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216">
          <p15:clr>
            <a:srgbClr val="747775"/>
          </p15:clr>
        </p15:guide>
        <p15:guide id="3" pos="384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1" roundtripDataSignature="AMtx7mjlycIx06dp6vd2LvCEYYxeYdIak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ttany Williams-Goldstei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CD37209-9E25-4561-81AD-F55F9B41070E}">
  <a:tblStyle styleId="{7CD37209-9E25-4561-81AD-F55F9B41070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536" y="108"/>
      </p:cViewPr>
      <p:guideLst>
        <p:guide orient="horz" pos="2160"/>
        <p:guide pos="21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2" Type="http://schemas.openxmlformats.org/officeDocument/2006/relationships/commentAuthors" Target="commentAuthors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41" Type="http://customschemas.google.com/relationships/presentationmetadata" Target="metadata"/><Relationship Id="rId1" Type="http://schemas.openxmlformats.org/officeDocument/2006/relationships/slideMaster" Target="slideMasters/slideMaster1.xml"/><Relationship Id="rId45" Type="http://schemas.openxmlformats.org/officeDocument/2006/relationships/theme" Target="theme/theme1.xml"/><Relationship Id="rId5" Type="http://schemas.openxmlformats.org/officeDocument/2006/relationships/font" Target="fonts/font2.fntdata"/><Relationship Id="rId44" Type="http://schemas.openxmlformats.org/officeDocument/2006/relationships/viewProps" Target="viewProps.xml"/><Relationship Id="rId4" Type="http://schemas.openxmlformats.org/officeDocument/2006/relationships/font" Target="fonts/font1.fntdata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c3f7d870b5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g2c3f7d870b5_1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3" name="Google Shape;163;g2c3f7d870b5_1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26"/>
          <p:cNvSpPr txBox="1">
            <a:spLocks noGrp="1"/>
          </p:cNvSpPr>
          <p:nvPr>
            <p:ph type="title"/>
          </p:nvPr>
        </p:nvSpPr>
        <p:spPr>
          <a:xfrm>
            <a:off x="2701636" y="365125"/>
            <a:ext cx="865375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1"/>
          <p:cNvSpPr txBox="1">
            <a:spLocks noGrp="1"/>
          </p:cNvSpPr>
          <p:nvPr>
            <p:ph type="title"/>
          </p:nvPr>
        </p:nvSpPr>
        <p:spPr>
          <a:xfrm>
            <a:off x="2726574" y="365125"/>
            <a:ext cx="86272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32"/>
          <p:cNvSpPr txBox="1">
            <a:spLocks noGrp="1"/>
          </p:cNvSpPr>
          <p:nvPr>
            <p:ph type="body" idx="1"/>
          </p:nvPr>
        </p:nvSpPr>
        <p:spPr>
          <a:xfrm rot="5400000">
            <a:off x="2290200" y="-105338"/>
            <a:ext cx="4830301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625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21"/>
          <p:cNvSpPr txBox="1">
            <a:spLocks noGrp="1"/>
          </p:cNvSpPr>
          <p:nvPr>
            <p:ph type="title"/>
          </p:nvPr>
        </p:nvSpPr>
        <p:spPr>
          <a:xfrm>
            <a:off x="2760453" y="320675"/>
            <a:ext cx="859334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3"/>
          <p:cNvSpPr txBox="1">
            <a:spLocks noGrp="1"/>
          </p:cNvSpPr>
          <p:nvPr>
            <p:ph type="title"/>
          </p:nvPr>
        </p:nvSpPr>
        <p:spPr>
          <a:xfrm>
            <a:off x="2734574" y="363537"/>
            <a:ext cx="861922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 Black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67987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Black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9"/>
          <p:cNvSpPr txBox="1">
            <a:spLocks noGrp="1"/>
          </p:cNvSpPr>
          <p:nvPr>
            <p:ph type="body" idx="1"/>
          </p:nvPr>
        </p:nvSpPr>
        <p:spPr>
          <a:xfrm>
            <a:off x="5183188" y="1363287"/>
            <a:ext cx="6172200" cy="4497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0" name="Google Shape;90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1" name="Google Shape;9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30"/>
          <p:cNvSpPr txBox="1">
            <a:spLocks noGrp="1"/>
          </p:cNvSpPr>
          <p:nvPr>
            <p:ph type="title"/>
          </p:nvPr>
        </p:nvSpPr>
        <p:spPr>
          <a:xfrm>
            <a:off x="839788" y="1404851"/>
            <a:ext cx="3932237" cy="191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Black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98" name="Google Shape;98;p30"/>
          <p:cNvSpPr txBox="1">
            <a:spLocks noGrp="1"/>
          </p:cNvSpPr>
          <p:nvPr>
            <p:ph type="body" idx="1"/>
          </p:nvPr>
        </p:nvSpPr>
        <p:spPr>
          <a:xfrm>
            <a:off x="839788" y="3424844"/>
            <a:ext cx="3932237" cy="2444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9" name="Google Shape;99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Black"/>
              <a:buNone/>
              <a:defRPr sz="44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mapo.edu/provost/wp-content/uploads/sites/380/2023/08/Funding-Opportunities-AY23-24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c3f7d870b5_1_6"/>
          <p:cNvSpPr txBox="1">
            <a:spLocks noGrp="1"/>
          </p:cNvSpPr>
          <p:nvPr>
            <p:ph type="title"/>
          </p:nvPr>
        </p:nvSpPr>
        <p:spPr>
          <a:xfrm>
            <a:off x="2701511" y="147425"/>
            <a:ext cx="86538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3900"/>
              <a:t>Implementation of the Comprehensive Academic Plan</a:t>
            </a:r>
            <a:endParaRPr sz="3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716AEC-D8C3-0357-F19F-4C01B8650B86}"/>
              </a:ext>
            </a:extLst>
          </p:cNvPr>
          <p:cNvSpPr txBox="1"/>
          <p:nvPr/>
        </p:nvSpPr>
        <p:spPr>
          <a:xfrm>
            <a:off x="-77144" y="1284735"/>
            <a:ext cx="617314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Core Value 1: Center Faculty &amp; Student Work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000" dirty="0"/>
              <a:t>Convener’s meeting scheduled to discuss various tasks (Contract majors, capstone experience for all students).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000" dirty="0"/>
              <a:t>Enable intercultural / study abroad opportunities for each student.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69A408-EAB4-75AF-75C7-F4E5603166AF}"/>
              </a:ext>
            </a:extLst>
          </p:cNvPr>
          <p:cNvSpPr txBox="1"/>
          <p:nvPr/>
        </p:nvSpPr>
        <p:spPr>
          <a:xfrm>
            <a:off x="6095999" y="3551679"/>
            <a:ext cx="6096001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Core Value 4: Continuous Learning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000" dirty="0"/>
              <a:t>Support faculty research through new faculty research committee.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000" dirty="0"/>
              <a:t>Professional development funds; New link created to clearly communicate opportunities and processes for funds (link may change in future semesters).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https://www.ramapo.edu/provost/wp-content/uploads/sites/380/2023/08/Funding-Opportunities-AY23-24.pdf</a:t>
            </a: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E2629F-5959-2D92-58E5-8890398C392D}"/>
              </a:ext>
            </a:extLst>
          </p:cNvPr>
          <p:cNvSpPr txBox="1"/>
          <p:nvPr/>
        </p:nvSpPr>
        <p:spPr>
          <a:xfrm>
            <a:off x="75258" y="3551680"/>
            <a:ext cx="602074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Core Value 3: Academic Structures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000" dirty="0"/>
              <a:t>Task Force on roles of conveners and convening groups.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000" dirty="0"/>
              <a:t>Task Force examining academic structures.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000" dirty="0"/>
              <a:t>ARC updates in process. New software and processes to promote consistency and adherence to State requirements.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9DC23F-3778-D990-14D7-128EB4A58B24}"/>
              </a:ext>
            </a:extLst>
          </p:cNvPr>
          <p:cNvSpPr txBox="1"/>
          <p:nvPr/>
        </p:nvSpPr>
        <p:spPr>
          <a:xfrm>
            <a:off x="6095998" y="1284735"/>
            <a:ext cx="609600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Core Value 2: Diversity and Inclusion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000" dirty="0"/>
              <a:t>EDI Council met with President </a:t>
            </a:r>
            <a:r>
              <a:rPr lang="en-US" sz="2000" dirty="0" err="1"/>
              <a:t>Jebb</a:t>
            </a:r>
            <a:r>
              <a:rPr lang="en-US" sz="2000" dirty="0"/>
              <a:t>. Discussion included creating a comprehensive strategic plan to ensure we equitably serve our student population.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000" dirty="0"/>
              <a:t>Leverage work of prior Diversity Action Committee in CAP implementation.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amapo Bold">
      <a:dk1>
        <a:srgbClr val="000000"/>
      </a:dk1>
      <a:lt1>
        <a:srgbClr val="FFFFFF"/>
      </a:lt1>
      <a:dk2>
        <a:srgbClr val="862633"/>
      </a:dk2>
      <a:lt2>
        <a:srgbClr val="FCFCFB"/>
      </a:lt2>
      <a:accent1>
        <a:srgbClr val="24282A"/>
      </a:accent1>
      <a:accent2>
        <a:srgbClr val="545658"/>
      </a:accent2>
      <a:accent3>
        <a:srgbClr val="D7D2CB"/>
      </a:accent3>
      <a:accent4>
        <a:srgbClr val="EAE9E5"/>
      </a:accent4>
      <a:accent5>
        <a:srgbClr val="CBA051"/>
      </a:accent5>
      <a:accent6>
        <a:srgbClr val="D50032"/>
      </a:accent6>
      <a:hlink>
        <a:srgbClr val="862633"/>
      </a:hlink>
      <a:folHlink>
        <a:srgbClr val="DAC09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183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Implementation of the Comprehensive Academic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MEETING   Welcome  March 28, 2024  </dc:title>
  <dc:creator>Melissa Horvath</dc:creator>
  <cp:lastModifiedBy>Wilson Rose</cp:lastModifiedBy>
  <cp:revision>20</cp:revision>
  <dcterms:created xsi:type="dcterms:W3CDTF">2022-06-22T15:54:37Z</dcterms:created>
  <dcterms:modified xsi:type="dcterms:W3CDTF">2024-04-24T00:55:32Z</dcterms:modified>
</cp:coreProperties>
</file>