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5903"/>
  </p:normalViewPr>
  <p:slideViewPr>
    <p:cSldViewPr snapToGrid="0">
      <p:cViewPr>
        <p:scale>
          <a:sx n="93" d="100"/>
          <a:sy n="93" d="100"/>
        </p:scale>
        <p:origin x="96" y="5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47778C2-F46B-0E42-87D6-DF684906E4E9}" type="datetimeFigureOut">
              <a:rPr lang="en-US" smtClean="0"/>
              <a:t>4/23/24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0D2160E-57BC-2A45-942E-2BD8B1A9F4D9}" type="slidenum">
              <a:rPr lang="en-US" smtClean="0"/>
              <a:t>‹#›</a:t>
            </a:fld>
            <a:endParaRPr lang="en-US"/>
          </a:p>
        </p:txBody>
      </p:sp>
    </p:spTree>
    <p:extLst>
      <p:ext uri="{BB962C8B-B14F-4D97-AF65-F5344CB8AC3E}">
        <p14:creationId xmlns:p14="http://schemas.microsoft.com/office/powerpoint/2010/main" val="40510378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a:t>ARC is the “voice of the faculty” in the curriculum review process, but we also need to understand that it is just one of the steps, and there are different layers of review: provost’s office, registrar’s, student success, BOT, State, etc. We would like to “help optimize and make a better product”. </a:t>
            </a:r>
          </a:p>
          <a:p>
            <a:pPr marL="228600" indent="-228600">
              <a:buAutoNum type="arabicPeriod"/>
            </a:pPr>
            <a:r>
              <a:rPr lang="en-US" dirty="0"/>
              <a:t>Usually, a proposal is submitted to ARC in the fall and it takes almost a semester to move past ARC/FA approval, for submitters to realize that only then they need to start the work for aligning the proposal with the external requirements.</a:t>
            </a:r>
          </a:p>
        </p:txBody>
      </p:sp>
      <p:sp>
        <p:nvSpPr>
          <p:cNvPr id="4" name="Slide Number Placeholder 3"/>
          <p:cNvSpPr>
            <a:spLocks noGrp="1"/>
          </p:cNvSpPr>
          <p:nvPr>
            <p:ph type="sldNum" sz="quarter" idx="5"/>
          </p:nvPr>
        </p:nvSpPr>
        <p:spPr/>
        <p:txBody>
          <a:bodyPr/>
          <a:lstStyle/>
          <a:p>
            <a:fld id="{A0D2160E-57BC-2A45-942E-2BD8B1A9F4D9}" type="slidenum">
              <a:rPr lang="en-US" smtClean="0"/>
              <a:t>2</a:t>
            </a:fld>
            <a:endParaRPr lang="en-US"/>
          </a:p>
        </p:txBody>
      </p:sp>
    </p:spTree>
    <p:extLst>
      <p:ext uri="{BB962C8B-B14F-4D97-AF65-F5344CB8AC3E}">
        <p14:creationId xmlns:p14="http://schemas.microsoft.com/office/powerpoint/2010/main" val="32391009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61EF78-396B-9546-E1AD-5A64A760CA8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A1869B-C2FA-984E-0003-7C52C235CFF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EFB1132-91BE-9A74-92EC-BE6447E9BC86}"/>
              </a:ext>
            </a:extLst>
          </p:cNvPr>
          <p:cNvSpPr>
            <a:spLocks noGrp="1"/>
          </p:cNvSpPr>
          <p:nvPr>
            <p:ph type="dt" sz="half" idx="10"/>
          </p:nvPr>
        </p:nvSpPr>
        <p:spPr/>
        <p:txBody>
          <a:bodyPr/>
          <a:lstStyle/>
          <a:p>
            <a:fld id="{27446730-5455-2A4E-AAED-82A21EA4E7BC}" type="datetimeFigureOut">
              <a:rPr lang="en-US" smtClean="0"/>
              <a:t>4/23/24</a:t>
            </a:fld>
            <a:endParaRPr lang="en-US"/>
          </a:p>
        </p:txBody>
      </p:sp>
      <p:sp>
        <p:nvSpPr>
          <p:cNvPr id="5" name="Footer Placeholder 4">
            <a:extLst>
              <a:ext uri="{FF2B5EF4-FFF2-40B4-BE49-F238E27FC236}">
                <a16:creationId xmlns:a16="http://schemas.microsoft.com/office/drawing/2014/main" id="{CBDB7BFD-5F6E-3E4B-E859-7A63A05C07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78F1DB-4AAF-A375-BE63-2314F3FE27CB}"/>
              </a:ext>
            </a:extLst>
          </p:cNvPr>
          <p:cNvSpPr>
            <a:spLocks noGrp="1"/>
          </p:cNvSpPr>
          <p:nvPr>
            <p:ph type="sldNum" sz="quarter" idx="12"/>
          </p:nvPr>
        </p:nvSpPr>
        <p:spPr/>
        <p:txBody>
          <a:bodyPr/>
          <a:lstStyle/>
          <a:p>
            <a:fld id="{394CD01C-0ACC-0B4F-AC8B-F5FDF93032DD}" type="slidenum">
              <a:rPr lang="en-US" smtClean="0"/>
              <a:t>‹#›</a:t>
            </a:fld>
            <a:endParaRPr lang="en-US"/>
          </a:p>
        </p:txBody>
      </p:sp>
    </p:spTree>
    <p:extLst>
      <p:ext uri="{BB962C8B-B14F-4D97-AF65-F5344CB8AC3E}">
        <p14:creationId xmlns:p14="http://schemas.microsoft.com/office/powerpoint/2010/main" val="1841348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3C942A-5347-F08A-6D24-4429C7BCD42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B45E243-167E-5C0B-A85C-DA33C19B68C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2ED5896-41CA-82EA-B7F4-89C408EDDB6F}"/>
              </a:ext>
            </a:extLst>
          </p:cNvPr>
          <p:cNvSpPr>
            <a:spLocks noGrp="1"/>
          </p:cNvSpPr>
          <p:nvPr>
            <p:ph type="dt" sz="half" idx="10"/>
          </p:nvPr>
        </p:nvSpPr>
        <p:spPr/>
        <p:txBody>
          <a:bodyPr/>
          <a:lstStyle/>
          <a:p>
            <a:fld id="{27446730-5455-2A4E-AAED-82A21EA4E7BC}" type="datetimeFigureOut">
              <a:rPr lang="en-US" smtClean="0"/>
              <a:t>4/23/24</a:t>
            </a:fld>
            <a:endParaRPr lang="en-US"/>
          </a:p>
        </p:txBody>
      </p:sp>
      <p:sp>
        <p:nvSpPr>
          <p:cNvPr id="5" name="Footer Placeholder 4">
            <a:extLst>
              <a:ext uri="{FF2B5EF4-FFF2-40B4-BE49-F238E27FC236}">
                <a16:creationId xmlns:a16="http://schemas.microsoft.com/office/drawing/2014/main" id="{98815A8B-96AD-E350-0D92-E26822D2CD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CF65A2-D237-6A58-4484-AA45E56353DB}"/>
              </a:ext>
            </a:extLst>
          </p:cNvPr>
          <p:cNvSpPr>
            <a:spLocks noGrp="1"/>
          </p:cNvSpPr>
          <p:nvPr>
            <p:ph type="sldNum" sz="quarter" idx="12"/>
          </p:nvPr>
        </p:nvSpPr>
        <p:spPr/>
        <p:txBody>
          <a:bodyPr/>
          <a:lstStyle/>
          <a:p>
            <a:fld id="{394CD01C-0ACC-0B4F-AC8B-F5FDF93032DD}" type="slidenum">
              <a:rPr lang="en-US" smtClean="0"/>
              <a:t>‹#›</a:t>
            </a:fld>
            <a:endParaRPr lang="en-US"/>
          </a:p>
        </p:txBody>
      </p:sp>
    </p:spTree>
    <p:extLst>
      <p:ext uri="{BB962C8B-B14F-4D97-AF65-F5344CB8AC3E}">
        <p14:creationId xmlns:p14="http://schemas.microsoft.com/office/powerpoint/2010/main" val="42267002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14A8BFE-4AC0-A64B-24D6-F19898BB2FE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4FCC17C-B376-B27A-84FB-7BE2B0DA20E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365203C-606F-2EAA-0199-545098AC23C2}"/>
              </a:ext>
            </a:extLst>
          </p:cNvPr>
          <p:cNvSpPr>
            <a:spLocks noGrp="1"/>
          </p:cNvSpPr>
          <p:nvPr>
            <p:ph type="dt" sz="half" idx="10"/>
          </p:nvPr>
        </p:nvSpPr>
        <p:spPr/>
        <p:txBody>
          <a:bodyPr/>
          <a:lstStyle/>
          <a:p>
            <a:fld id="{27446730-5455-2A4E-AAED-82A21EA4E7BC}" type="datetimeFigureOut">
              <a:rPr lang="en-US" smtClean="0"/>
              <a:t>4/23/24</a:t>
            </a:fld>
            <a:endParaRPr lang="en-US"/>
          </a:p>
        </p:txBody>
      </p:sp>
      <p:sp>
        <p:nvSpPr>
          <p:cNvPr id="5" name="Footer Placeholder 4">
            <a:extLst>
              <a:ext uri="{FF2B5EF4-FFF2-40B4-BE49-F238E27FC236}">
                <a16:creationId xmlns:a16="http://schemas.microsoft.com/office/drawing/2014/main" id="{A3673DB0-97E1-5537-5DAF-B3C9EDFCAF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8CD022F-9F2D-2584-55EE-B88BE9B91A5A}"/>
              </a:ext>
            </a:extLst>
          </p:cNvPr>
          <p:cNvSpPr>
            <a:spLocks noGrp="1"/>
          </p:cNvSpPr>
          <p:nvPr>
            <p:ph type="sldNum" sz="quarter" idx="12"/>
          </p:nvPr>
        </p:nvSpPr>
        <p:spPr/>
        <p:txBody>
          <a:bodyPr/>
          <a:lstStyle/>
          <a:p>
            <a:fld id="{394CD01C-0ACC-0B4F-AC8B-F5FDF93032DD}" type="slidenum">
              <a:rPr lang="en-US" smtClean="0"/>
              <a:t>‹#›</a:t>
            </a:fld>
            <a:endParaRPr lang="en-US"/>
          </a:p>
        </p:txBody>
      </p:sp>
    </p:spTree>
    <p:extLst>
      <p:ext uri="{BB962C8B-B14F-4D97-AF65-F5344CB8AC3E}">
        <p14:creationId xmlns:p14="http://schemas.microsoft.com/office/powerpoint/2010/main" val="1294703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19BFAB-8365-E8B2-20AF-1EA1686AE5F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5236E2D-8662-76D1-3EC9-01F8B0EFF42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0E14CDF-192A-1BE6-FF49-EE36D0BB3AAA}"/>
              </a:ext>
            </a:extLst>
          </p:cNvPr>
          <p:cNvSpPr>
            <a:spLocks noGrp="1"/>
          </p:cNvSpPr>
          <p:nvPr>
            <p:ph type="dt" sz="half" idx="10"/>
          </p:nvPr>
        </p:nvSpPr>
        <p:spPr/>
        <p:txBody>
          <a:bodyPr/>
          <a:lstStyle/>
          <a:p>
            <a:fld id="{27446730-5455-2A4E-AAED-82A21EA4E7BC}" type="datetimeFigureOut">
              <a:rPr lang="en-US" smtClean="0"/>
              <a:t>4/23/24</a:t>
            </a:fld>
            <a:endParaRPr lang="en-US"/>
          </a:p>
        </p:txBody>
      </p:sp>
      <p:sp>
        <p:nvSpPr>
          <p:cNvPr id="5" name="Footer Placeholder 4">
            <a:extLst>
              <a:ext uri="{FF2B5EF4-FFF2-40B4-BE49-F238E27FC236}">
                <a16:creationId xmlns:a16="http://schemas.microsoft.com/office/drawing/2014/main" id="{09F6C6CC-0EF2-13D8-8E20-5745B63E503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5D2EA6-E3D8-4F4D-6DFA-2425EB18734B}"/>
              </a:ext>
            </a:extLst>
          </p:cNvPr>
          <p:cNvSpPr>
            <a:spLocks noGrp="1"/>
          </p:cNvSpPr>
          <p:nvPr>
            <p:ph type="sldNum" sz="quarter" idx="12"/>
          </p:nvPr>
        </p:nvSpPr>
        <p:spPr/>
        <p:txBody>
          <a:bodyPr/>
          <a:lstStyle/>
          <a:p>
            <a:fld id="{394CD01C-0ACC-0B4F-AC8B-F5FDF93032DD}" type="slidenum">
              <a:rPr lang="en-US" smtClean="0"/>
              <a:t>‹#›</a:t>
            </a:fld>
            <a:endParaRPr lang="en-US"/>
          </a:p>
        </p:txBody>
      </p:sp>
    </p:spTree>
    <p:extLst>
      <p:ext uri="{BB962C8B-B14F-4D97-AF65-F5344CB8AC3E}">
        <p14:creationId xmlns:p14="http://schemas.microsoft.com/office/powerpoint/2010/main" val="28976735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1D3A66-A949-E8D5-C98C-C0A48EF9EE4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A54BB37-B437-9DC5-CA48-15F5EEEE436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9360F1E-BB8B-7C56-CE0E-6A5301302651}"/>
              </a:ext>
            </a:extLst>
          </p:cNvPr>
          <p:cNvSpPr>
            <a:spLocks noGrp="1"/>
          </p:cNvSpPr>
          <p:nvPr>
            <p:ph type="dt" sz="half" idx="10"/>
          </p:nvPr>
        </p:nvSpPr>
        <p:spPr/>
        <p:txBody>
          <a:bodyPr/>
          <a:lstStyle/>
          <a:p>
            <a:fld id="{27446730-5455-2A4E-AAED-82A21EA4E7BC}" type="datetimeFigureOut">
              <a:rPr lang="en-US" smtClean="0"/>
              <a:t>4/23/24</a:t>
            </a:fld>
            <a:endParaRPr lang="en-US"/>
          </a:p>
        </p:txBody>
      </p:sp>
      <p:sp>
        <p:nvSpPr>
          <p:cNvPr id="5" name="Footer Placeholder 4">
            <a:extLst>
              <a:ext uri="{FF2B5EF4-FFF2-40B4-BE49-F238E27FC236}">
                <a16:creationId xmlns:a16="http://schemas.microsoft.com/office/drawing/2014/main" id="{0E91C43A-29EF-EFB1-0BFA-40C38F32CDB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37B45E-074B-6BDD-12A9-5C6FFD09EBD0}"/>
              </a:ext>
            </a:extLst>
          </p:cNvPr>
          <p:cNvSpPr>
            <a:spLocks noGrp="1"/>
          </p:cNvSpPr>
          <p:nvPr>
            <p:ph type="sldNum" sz="quarter" idx="12"/>
          </p:nvPr>
        </p:nvSpPr>
        <p:spPr/>
        <p:txBody>
          <a:bodyPr/>
          <a:lstStyle/>
          <a:p>
            <a:fld id="{394CD01C-0ACC-0B4F-AC8B-F5FDF93032DD}" type="slidenum">
              <a:rPr lang="en-US" smtClean="0"/>
              <a:t>‹#›</a:t>
            </a:fld>
            <a:endParaRPr lang="en-US"/>
          </a:p>
        </p:txBody>
      </p:sp>
    </p:spTree>
    <p:extLst>
      <p:ext uri="{BB962C8B-B14F-4D97-AF65-F5344CB8AC3E}">
        <p14:creationId xmlns:p14="http://schemas.microsoft.com/office/powerpoint/2010/main" val="26494140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E0F2BE-1528-47F4-F310-D8932381F4D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14C5066-723E-BC65-A8BD-D6E8A6F6567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39ECC28-3C8A-66E4-7C80-BDC8EFAF03B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E5BDB01-1BC1-1674-8ABB-91184D6E5226}"/>
              </a:ext>
            </a:extLst>
          </p:cNvPr>
          <p:cNvSpPr>
            <a:spLocks noGrp="1"/>
          </p:cNvSpPr>
          <p:nvPr>
            <p:ph type="dt" sz="half" idx="10"/>
          </p:nvPr>
        </p:nvSpPr>
        <p:spPr/>
        <p:txBody>
          <a:bodyPr/>
          <a:lstStyle/>
          <a:p>
            <a:fld id="{27446730-5455-2A4E-AAED-82A21EA4E7BC}" type="datetimeFigureOut">
              <a:rPr lang="en-US" smtClean="0"/>
              <a:t>4/23/24</a:t>
            </a:fld>
            <a:endParaRPr lang="en-US"/>
          </a:p>
        </p:txBody>
      </p:sp>
      <p:sp>
        <p:nvSpPr>
          <p:cNvPr id="6" name="Footer Placeholder 5">
            <a:extLst>
              <a:ext uri="{FF2B5EF4-FFF2-40B4-BE49-F238E27FC236}">
                <a16:creationId xmlns:a16="http://schemas.microsoft.com/office/drawing/2014/main" id="{0D59DAE2-9674-DBFE-02A0-4AE022EA0F7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79914D8-DFB1-BDE5-B2CD-50AD0332A09C}"/>
              </a:ext>
            </a:extLst>
          </p:cNvPr>
          <p:cNvSpPr>
            <a:spLocks noGrp="1"/>
          </p:cNvSpPr>
          <p:nvPr>
            <p:ph type="sldNum" sz="quarter" idx="12"/>
          </p:nvPr>
        </p:nvSpPr>
        <p:spPr/>
        <p:txBody>
          <a:bodyPr/>
          <a:lstStyle/>
          <a:p>
            <a:fld id="{394CD01C-0ACC-0B4F-AC8B-F5FDF93032DD}" type="slidenum">
              <a:rPr lang="en-US" smtClean="0"/>
              <a:t>‹#›</a:t>
            </a:fld>
            <a:endParaRPr lang="en-US"/>
          </a:p>
        </p:txBody>
      </p:sp>
    </p:spTree>
    <p:extLst>
      <p:ext uri="{BB962C8B-B14F-4D97-AF65-F5344CB8AC3E}">
        <p14:creationId xmlns:p14="http://schemas.microsoft.com/office/powerpoint/2010/main" val="20138478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94A750-4FC5-72D6-2753-DEDBBB4A4D3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DFCB490-99CC-2370-65F3-2EF39AD9DB5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F0B0AC7-98EA-8B19-B1A4-2681A3B48FF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079BFA4-3632-9ADF-8CAE-7B84F975599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A1AA3CC-F657-7882-17D0-4BC95FBC368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55C6B43-AA1E-E347-9331-2FA58EE6FF25}"/>
              </a:ext>
            </a:extLst>
          </p:cNvPr>
          <p:cNvSpPr>
            <a:spLocks noGrp="1"/>
          </p:cNvSpPr>
          <p:nvPr>
            <p:ph type="dt" sz="half" idx="10"/>
          </p:nvPr>
        </p:nvSpPr>
        <p:spPr/>
        <p:txBody>
          <a:bodyPr/>
          <a:lstStyle/>
          <a:p>
            <a:fld id="{27446730-5455-2A4E-AAED-82A21EA4E7BC}" type="datetimeFigureOut">
              <a:rPr lang="en-US" smtClean="0"/>
              <a:t>4/23/24</a:t>
            </a:fld>
            <a:endParaRPr lang="en-US"/>
          </a:p>
        </p:txBody>
      </p:sp>
      <p:sp>
        <p:nvSpPr>
          <p:cNvPr id="8" name="Footer Placeholder 7">
            <a:extLst>
              <a:ext uri="{FF2B5EF4-FFF2-40B4-BE49-F238E27FC236}">
                <a16:creationId xmlns:a16="http://schemas.microsoft.com/office/drawing/2014/main" id="{6280E2FB-D152-D9A0-B76F-E3051024A95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5694FDF-FBD7-E987-3534-62FC353C2BCC}"/>
              </a:ext>
            </a:extLst>
          </p:cNvPr>
          <p:cNvSpPr>
            <a:spLocks noGrp="1"/>
          </p:cNvSpPr>
          <p:nvPr>
            <p:ph type="sldNum" sz="quarter" idx="12"/>
          </p:nvPr>
        </p:nvSpPr>
        <p:spPr/>
        <p:txBody>
          <a:bodyPr/>
          <a:lstStyle/>
          <a:p>
            <a:fld id="{394CD01C-0ACC-0B4F-AC8B-F5FDF93032DD}" type="slidenum">
              <a:rPr lang="en-US" smtClean="0"/>
              <a:t>‹#›</a:t>
            </a:fld>
            <a:endParaRPr lang="en-US"/>
          </a:p>
        </p:txBody>
      </p:sp>
    </p:spTree>
    <p:extLst>
      <p:ext uri="{BB962C8B-B14F-4D97-AF65-F5344CB8AC3E}">
        <p14:creationId xmlns:p14="http://schemas.microsoft.com/office/powerpoint/2010/main" val="40594025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9A27F-7D75-5A51-5CDA-3D58672544F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EF187F3-80AC-D9FC-1816-5E18A84811A4}"/>
              </a:ext>
            </a:extLst>
          </p:cNvPr>
          <p:cNvSpPr>
            <a:spLocks noGrp="1"/>
          </p:cNvSpPr>
          <p:nvPr>
            <p:ph type="dt" sz="half" idx="10"/>
          </p:nvPr>
        </p:nvSpPr>
        <p:spPr/>
        <p:txBody>
          <a:bodyPr/>
          <a:lstStyle/>
          <a:p>
            <a:fld id="{27446730-5455-2A4E-AAED-82A21EA4E7BC}" type="datetimeFigureOut">
              <a:rPr lang="en-US" smtClean="0"/>
              <a:t>4/23/24</a:t>
            </a:fld>
            <a:endParaRPr lang="en-US"/>
          </a:p>
        </p:txBody>
      </p:sp>
      <p:sp>
        <p:nvSpPr>
          <p:cNvPr id="4" name="Footer Placeholder 3">
            <a:extLst>
              <a:ext uri="{FF2B5EF4-FFF2-40B4-BE49-F238E27FC236}">
                <a16:creationId xmlns:a16="http://schemas.microsoft.com/office/drawing/2014/main" id="{1AE0BD09-064E-B221-B94A-C5378213707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5966EE3-280E-4E12-944D-E6B90A0E1EB8}"/>
              </a:ext>
            </a:extLst>
          </p:cNvPr>
          <p:cNvSpPr>
            <a:spLocks noGrp="1"/>
          </p:cNvSpPr>
          <p:nvPr>
            <p:ph type="sldNum" sz="quarter" idx="12"/>
          </p:nvPr>
        </p:nvSpPr>
        <p:spPr/>
        <p:txBody>
          <a:bodyPr/>
          <a:lstStyle/>
          <a:p>
            <a:fld id="{394CD01C-0ACC-0B4F-AC8B-F5FDF93032DD}" type="slidenum">
              <a:rPr lang="en-US" smtClean="0"/>
              <a:t>‹#›</a:t>
            </a:fld>
            <a:endParaRPr lang="en-US"/>
          </a:p>
        </p:txBody>
      </p:sp>
    </p:spTree>
    <p:extLst>
      <p:ext uri="{BB962C8B-B14F-4D97-AF65-F5344CB8AC3E}">
        <p14:creationId xmlns:p14="http://schemas.microsoft.com/office/powerpoint/2010/main" val="23231046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657FDE3-5070-93CC-16F0-05222BA123CD}"/>
              </a:ext>
            </a:extLst>
          </p:cNvPr>
          <p:cNvSpPr>
            <a:spLocks noGrp="1"/>
          </p:cNvSpPr>
          <p:nvPr>
            <p:ph type="dt" sz="half" idx="10"/>
          </p:nvPr>
        </p:nvSpPr>
        <p:spPr/>
        <p:txBody>
          <a:bodyPr/>
          <a:lstStyle/>
          <a:p>
            <a:fld id="{27446730-5455-2A4E-AAED-82A21EA4E7BC}" type="datetimeFigureOut">
              <a:rPr lang="en-US" smtClean="0"/>
              <a:t>4/23/24</a:t>
            </a:fld>
            <a:endParaRPr lang="en-US"/>
          </a:p>
        </p:txBody>
      </p:sp>
      <p:sp>
        <p:nvSpPr>
          <p:cNvPr id="3" name="Footer Placeholder 2">
            <a:extLst>
              <a:ext uri="{FF2B5EF4-FFF2-40B4-BE49-F238E27FC236}">
                <a16:creationId xmlns:a16="http://schemas.microsoft.com/office/drawing/2014/main" id="{135BDAA2-E48E-D839-DD8B-D989A6E086D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A6F575B-2336-505D-1E63-0E622541E8F2}"/>
              </a:ext>
            </a:extLst>
          </p:cNvPr>
          <p:cNvSpPr>
            <a:spLocks noGrp="1"/>
          </p:cNvSpPr>
          <p:nvPr>
            <p:ph type="sldNum" sz="quarter" idx="12"/>
          </p:nvPr>
        </p:nvSpPr>
        <p:spPr/>
        <p:txBody>
          <a:bodyPr/>
          <a:lstStyle/>
          <a:p>
            <a:fld id="{394CD01C-0ACC-0B4F-AC8B-F5FDF93032DD}" type="slidenum">
              <a:rPr lang="en-US" smtClean="0"/>
              <a:t>‹#›</a:t>
            </a:fld>
            <a:endParaRPr lang="en-US"/>
          </a:p>
        </p:txBody>
      </p:sp>
    </p:spTree>
    <p:extLst>
      <p:ext uri="{BB962C8B-B14F-4D97-AF65-F5344CB8AC3E}">
        <p14:creationId xmlns:p14="http://schemas.microsoft.com/office/powerpoint/2010/main" val="3818891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9B0043-C6FD-E19A-9892-ED3BCB3482D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C45F60F-DA53-0ADE-51A7-997232F5AE4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C05C874-FAD5-2067-5A55-4335F5C7CC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D1B789F-CC79-B4BD-F947-71FE22DAEC33}"/>
              </a:ext>
            </a:extLst>
          </p:cNvPr>
          <p:cNvSpPr>
            <a:spLocks noGrp="1"/>
          </p:cNvSpPr>
          <p:nvPr>
            <p:ph type="dt" sz="half" idx="10"/>
          </p:nvPr>
        </p:nvSpPr>
        <p:spPr/>
        <p:txBody>
          <a:bodyPr/>
          <a:lstStyle/>
          <a:p>
            <a:fld id="{27446730-5455-2A4E-AAED-82A21EA4E7BC}" type="datetimeFigureOut">
              <a:rPr lang="en-US" smtClean="0"/>
              <a:t>4/23/24</a:t>
            </a:fld>
            <a:endParaRPr lang="en-US"/>
          </a:p>
        </p:txBody>
      </p:sp>
      <p:sp>
        <p:nvSpPr>
          <p:cNvPr id="6" name="Footer Placeholder 5">
            <a:extLst>
              <a:ext uri="{FF2B5EF4-FFF2-40B4-BE49-F238E27FC236}">
                <a16:creationId xmlns:a16="http://schemas.microsoft.com/office/drawing/2014/main" id="{84D95053-6126-DC7B-D79A-9B1689AE311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C94CCB5-E3E5-162D-F681-CD76E0CD8C47}"/>
              </a:ext>
            </a:extLst>
          </p:cNvPr>
          <p:cNvSpPr>
            <a:spLocks noGrp="1"/>
          </p:cNvSpPr>
          <p:nvPr>
            <p:ph type="sldNum" sz="quarter" idx="12"/>
          </p:nvPr>
        </p:nvSpPr>
        <p:spPr/>
        <p:txBody>
          <a:bodyPr/>
          <a:lstStyle/>
          <a:p>
            <a:fld id="{394CD01C-0ACC-0B4F-AC8B-F5FDF93032DD}" type="slidenum">
              <a:rPr lang="en-US" smtClean="0"/>
              <a:t>‹#›</a:t>
            </a:fld>
            <a:endParaRPr lang="en-US"/>
          </a:p>
        </p:txBody>
      </p:sp>
    </p:spTree>
    <p:extLst>
      <p:ext uri="{BB962C8B-B14F-4D97-AF65-F5344CB8AC3E}">
        <p14:creationId xmlns:p14="http://schemas.microsoft.com/office/powerpoint/2010/main" val="19979941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D31972-B337-0E3D-A1FA-A24334A088F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3A3CD61-BDC2-D537-2129-A3BD0CBF1A0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98F9C9D-2B08-7589-22A3-7D804F85C27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5097B37-83CA-0873-9DF2-A6D75F183419}"/>
              </a:ext>
            </a:extLst>
          </p:cNvPr>
          <p:cNvSpPr>
            <a:spLocks noGrp="1"/>
          </p:cNvSpPr>
          <p:nvPr>
            <p:ph type="dt" sz="half" idx="10"/>
          </p:nvPr>
        </p:nvSpPr>
        <p:spPr/>
        <p:txBody>
          <a:bodyPr/>
          <a:lstStyle/>
          <a:p>
            <a:fld id="{27446730-5455-2A4E-AAED-82A21EA4E7BC}" type="datetimeFigureOut">
              <a:rPr lang="en-US" smtClean="0"/>
              <a:t>4/23/24</a:t>
            </a:fld>
            <a:endParaRPr lang="en-US"/>
          </a:p>
        </p:txBody>
      </p:sp>
      <p:sp>
        <p:nvSpPr>
          <p:cNvPr id="6" name="Footer Placeholder 5">
            <a:extLst>
              <a:ext uri="{FF2B5EF4-FFF2-40B4-BE49-F238E27FC236}">
                <a16:creationId xmlns:a16="http://schemas.microsoft.com/office/drawing/2014/main" id="{8D0BAE2C-DAB2-2135-2B26-CD151A96F11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6DFCA3B-6D94-617E-EE85-34D27474F890}"/>
              </a:ext>
            </a:extLst>
          </p:cNvPr>
          <p:cNvSpPr>
            <a:spLocks noGrp="1"/>
          </p:cNvSpPr>
          <p:nvPr>
            <p:ph type="sldNum" sz="quarter" idx="12"/>
          </p:nvPr>
        </p:nvSpPr>
        <p:spPr/>
        <p:txBody>
          <a:bodyPr/>
          <a:lstStyle/>
          <a:p>
            <a:fld id="{394CD01C-0ACC-0B4F-AC8B-F5FDF93032DD}" type="slidenum">
              <a:rPr lang="en-US" smtClean="0"/>
              <a:t>‹#›</a:t>
            </a:fld>
            <a:endParaRPr lang="en-US"/>
          </a:p>
        </p:txBody>
      </p:sp>
    </p:spTree>
    <p:extLst>
      <p:ext uri="{BB962C8B-B14F-4D97-AF65-F5344CB8AC3E}">
        <p14:creationId xmlns:p14="http://schemas.microsoft.com/office/powerpoint/2010/main" val="9513456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CFA976B-7D04-0ABB-F129-D3FB5341BFA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247EA5E-7D46-277C-C8BF-C2EB46F911B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1B6DD06-9CCD-B0EB-9EFF-2C30944F007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446730-5455-2A4E-AAED-82A21EA4E7BC}" type="datetimeFigureOut">
              <a:rPr lang="en-US" smtClean="0"/>
              <a:t>4/23/24</a:t>
            </a:fld>
            <a:endParaRPr lang="en-US"/>
          </a:p>
        </p:txBody>
      </p:sp>
      <p:sp>
        <p:nvSpPr>
          <p:cNvPr id="5" name="Footer Placeholder 4">
            <a:extLst>
              <a:ext uri="{FF2B5EF4-FFF2-40B4-BE49-F238E27FC236}">
                <a16:creationId xmlns:a16="http://schemas.microsoft.com/office/drawing/2014/main" id="{09A3DF0F-7867-D803-3DE6-BC5EBF24D11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63554A3-32B6-724C-C245-F05EF78256A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4CD01C-0ACC-0B4F-AC8B-F5FDF93032DD}" type="slidenum">
              <a:rPr lang="en-US" smtClean="0"/>
              <a:t>‹#›</a:t>
            </a:fld>
            <a:endParaRPr lang="en-US"/>
          </a:p>
        </p:txBody>
      </p:sp>
    </p:spTree>
    <p:extLst>
      <p:ext uri="{BB962C8B-B14F-4D97-AF65-F5344CB8AC3E}">
        <p14:creationId xmlns:p14="http://schemas.microsoft.com/office/powerpoint/2010/main" val="12090633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hyperlink" Target="https://www.njpc.org/aic/new-academic-degree-programs/" TargetMode="Externa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030C8A-A2ED-2E1E-8D8A-419ABA9782E3}"/>
              </a:ext>
            </a:extLst>
          </p:cNvPr>
          <p:cNvSpPr>
            <a:spLocks noGrp="1"/>
          </p:cNvSpPr>
          <p:nvPr>
            <p:ph type="ctrTitle"/>
          </p:nvPr>
        </p:nvSpPr>
        <p:spPr>
          <a:xfrm>
            <a:off x="1379034" y="468350"/>
            <a:ext cx="9144000" cy="1331951"/>
          </a:xfrm>
        </p:spPr>
        <p:txBody>
          <a:bodyPr>
            <a:normAutofit/>
          </a:bodyPr>
          <a:lstStyle/>
          <a:p>
            <a:pPr marL="0" marR="0" algn="ctr">
              <a:spcBef>
                <a:spcPts val="0"/>
              </a:spcBef>
              <a:spcAft>
                <a:spcPts val="0"/>
              </a:spcAft>
            </a:pPr>
            <a:r>
              <a:rPr lang="en-US" sz="3600"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Academic and Curricular Guidelines Manual</a:t>
            </a:r>
            <a:br>
              <a:rPr lang="en-US" sz="360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3600"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2023-2024</a:t>
            </a:r>
            <a:endParaRPr lang="en-US" sz="360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3" name="Subtitle 2">
            <a:extLst>
              <a:ext uri="{FF2B5EF4-FFF2-40B4-BE49-F238E27FC236}">
                <a16:creationId xmlns:a16="http://schemas.microsoft.com/office/drawing/2014/main" id="{9655605A-F733-CCFC-4B2B-93ADE2125C7C}"/>
              </a:ext>
            </a:extLst>
          </p:cNvPr>
          <p:cNvSpPr>
            <a:spLocks noGrp="1"/>
          </p:cNvSpPr>
          <p:nvPr>
            <p:ph type="subTitle" idx="1"/>
          </p:nvPr>
        </p:nvSpPr>
        <p:spPr>
          <a:xfrm>
            <a:off x="152400" y="2921813"/>
            <a:ext cx="11887200" cy="1616734"/>
          </a:xfrm>
        </p:spPr>
        <p:txBody>
          <a:bodyPr>
            <a:normAutofit/>
          </a:bodyPr>
          <a:lstStyle/>
          <a:p>
            <a:pPr marL="0" marR="0">
              <a:spcBef>
                <a:spcPts val="0"/>
              </a:spcBef>
              <a:spcAft>
                <a:spcPts val="0"/>
              </a:spcAft>
            </a:pPr>
            <a:r>
              <a:rPr lang="en-US"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Catalin</a:t>
            </a:r>
            <a:r>
              <a:rPr lang="en-US"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Martin </a:t>
            </a: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(TAS -  Chair), </a:t>
            </a:r>
            <a:r>
              <a:rPr lang="en-US"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Carol Bowman </a:t>
            </a: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(SSHS), </a:t>
            </a:r>
            <a:r>
              <a:rPr lang="en-US"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Mark </a:t>
            </a:r>
            <a:r>
              <a:rPr lang="en-US"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Skrowronski</a:t>
            </a:r>
            <a:r>
              <a:rPr lang="en-US"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(ASB), </a:t>
            </a:r>
            <a:r>
              <a:rPr lang="en-US"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Samantha Wittenberg </a:t>
            </a: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(LIB)</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Pinar </a:t>
            </a:r>
            <a:r>
              <a:rPr lang="en-US"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Kayaalp</a:t>
            </a:r>
            <a:r>
              <a:rPr lang="en-US"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(HGS), </a:t>
            </a:r>
            <a:r>
              <a:rPr lang="en-US"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Meredith Davis </a:t>
            </a: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(CA)</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Susan </a:t>
            </a:r>
            <a:r>
              <a:rPr lang="en-US"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Hangen</a:t>
            </a:r>
            <a:r>
              <a:rPr lang="en-US"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(Vice Provost), </a:t>
            </a:r>
            <a:r>
              <a:rPr lang="en-US"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Jeneen</a:t>
            </a:r>
            <a:r>
              <a:rPr lang="en-US"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Kelly </a:t>
            </a: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(Registrar’s Office), </a:t>
            </a:r>
            <a:r>
              <a:rPr lang="en-US"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John Yao </a:t>
            </a: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(Center for Student Success)</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ubtitle 2">
            <a:extLst>
              <a:ext uri="{FF2B5EF4-FFF2-40B4-BE49-F238E27FC236}">
                <a16:creationId xmlns:a16="http://schemas.microsoft.com/office/drawing/2014/main" id="{2EBBE9D8-85F1-DD2B-76DE-85CB5CE9C3BB}"/>
              </a:ext>
            </a:extLst>
          </p:cNvPr>
          <p:cNvSpPr txBox="1">
            <a:spLocks/>
          </p:cNvSpPr>
          <p:nvPr/>
        </p:nvSpPr>
        <p:spPr>
          <a:xfrm>
            <a:off x="858129" y="4772916"/>
            <a:ext cx="10241280" cy="1616734"/>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0"/>
              </a:spcBef>
            </a:pPr>
            <a:r>
              <a:rPr lang="en-US"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ARC is thankful for valuable discussions, information, feedback or initial work on the manual to many colleagues: Provost Middleton, Vanessa Arriola, Michael Unger, Ken </a:t>
            </a:r>
            <a:r>
              <a:rPr lang="en-US" i="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McMurdy</a:t>
            </a:r>
            <a:r>
              <a:rPr lang="en-US"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David Oh, Diane </a:t>
            </a:r>
            <a:r>
              <a:rPr lang="en-US" i="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Couzens</a:t>
            </a:r>
            <a:r>
              <a:rPr lang="en-US"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Christina Connor</a:t>
            </a:r>
            <a:endParaRPr lang="en-US" i="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487399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57BB3C-9F3C-F35D-54A8-C256B599876D}"/>
              </a:ext>
            </a:extLst>
          </p:cNvPr>
          <p:cNvSpPr>
            <a:spLocks noGrp="1"/>
          </p:cNvSpPr>
          <p:nvPr>
            <p:ph type="title"/>
          </p:nvPr>
        </p:nvSpPr>
        <p:spPr/>
        <p:txBody>
          <a:bodyPr/>
          <a:lstStyle/>
          <a:p>
            <a:pPr algn="ctr"/>
            <a:r>
              <a:rPr lang="en-US" sz="4400"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Rationale for Revisions</a:t>
            </a:r>
            <a:endParaRPr lang="en-US" dirty="0"/>
          </a:p>
        </p:txBody>
      </p:sp>
      <p:sp>
        <p:nvSpPr>
          <p:cNvPr id="3" name="TextBox 2">
            <a:extLst>
              <a:ext uri="{FF2B5EF4-FFF2-40B4-BE49-F238E27FC236}">
                <a16:creationId xmlns:a16="http://schemas.microsoft.com/office/drawing/2014/main" id="{3A6EB0A9-FF58-78FE-8015-0D6CA4708A5C}"/>
              </a:ext>
            </a:extLst>
          </p:cNvPr>
          <p:cNvSpPr txBox="1"/>
          <p:nvPr/>
        </p:nvSpPr>
        <p:spPr>
          <a:xfrm>
            <a:off x="313267" y="1585180"/>
            <a:ext cx="11565466" cy="5078313"/>
          </a:xfrm>
          <a:prstGeom prst="rect">
            <a:avLst/>
          </a:prstGeom>
          <a:noFill/>
        </p:spPr>
        <p:txBody>
          <a:bodyPr wrap="square" rtlCol="0">
            <a:spAutoFit/>
          </a:bodyPr>
          <a:lstStyle/>
          <a:p>
            <a:pPr marL="457200" indent="-457200">
              <a:buFont typeface="+mj-lt"/>
              <a:buAutoNum type="arabicPeriod"/>
            </a:pPr>
            <a:r>
              <a:rPr lang="en-US" sz="2400" b="1" i="0" u="none" strike="noStrike" dirty="0">
                <a:solidFill>
                  <a:schemeClr val="accent1">
                    <a:lumMod val="75000"/>
                  </a:schemeClr>
                </a:solidFill>
                <a:effectLst/>
                <a:latin typeface="Times New Roman" panose="02020603050405020304" pitchFamily="18" charset="0"/>
                <a:cs typeface="Times New Roman" panose="02020603050405020304" pitchFamily="18" charset="0"/>
              </a:rPr>
              <a:t>Reinvigorate a robust review process, in a highly collaborative manner, with broad engagement at the appropriate levels (optimizing the </a:t>
            </a:r>
            <a:r>
              <a:rPr lang="en-US" sz="2400" b="1" i="1" u="none" strike="noStrike" dirty="0">
                <a:solidFill>
                  <a:schemeClr val="accent1">
                    <a:lumMod val="75000"/>
                  </a:schemeClr>
                </a:solidFill>
                <a:effectLst/>
                <a:latin typeface="Times New Roman" panose="02020603050405020304" pitchFamily="18" charset="0"/>
                <a:cs typeface="Times New Roman" panose="02020603050405020304" pitchFamily="18" charset="0"/>
              </a:rPr>
              <a:t>product</a:t>
            </a:r>
            <a:r>
              <a:rPr lang="en-US" sz="2400" b="1" i="0" u="none" strike="noStrike" dirty="0">
                <a:solidFill>
                  <a:schemeClr val="accent1">
                    <a:lumMod val="75000"/>
                  </a:schemeClr>
                </a:solidFill>
                <a:effectLst/>
                <a:latin typeface="Times New Roman" panose="02020603050405020304" pitchFamily="18" charset="0"/>
                <a:cs typeface="Times New Roman" panose="02020603050405020304" pitchFamily="18" charset="0"/>
              </a:rPr>
              <a:t>): </a:t>
            </a:r>
            <a:r>
              <a:rPr kumimoji="0" lang="en-US" sz="2000" b="0" i="1"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We would like ARC to not just give an YES or NO verdict on a proposal, but rather facilitate a broader dialog about the proposal at this step of the curriculum review process, to better understand its implications beyond a convening group or a particular program, to generate a better product.</a:t>
            </a:r>
          </a:p>
          <a:p>
            <a:pPr marL="342900" indent="-342900">
              <a:buFont typeface="+mj-lt"/>
              <a:buAutoNum type="arabicPeriod"/>
            </a:pPr>
            <a:endParaRPr kumimoji="0" lang="en-US" b="0" i="1" u="none" strike="noStrike" kern="1200" cap="none" spc="0" normalizeH="0" baseline="0" noProof="0" dirty="0">
              <a:ln>
                <a:noFill/>
              </a:ln>
              <a:solidFill>
                <a:schemeClr val="accent6">
                  <a:lumMod val="75000"/>
                </a:schemeClr>
              </a:solidFill>
              <a:effectLst/>
              <a:uLnTx/>
              <a:uFillTx/>
              <a:latin typeface="Times New Roman" panose="02020603050405020304" pitchFamily="18" charset="0"/>
              <a:cs typeface="Times New Roman" panose="02020603050405020304" pitchFamily="18" charset="0"/>
            </a:endParaRPr>
          </a:p>
          <a:p>
            <a:pPr marL="457200" indent="-457200">
              <a:buFont typeface="+mj-lt"/>
              <a:buAutoNum type="arabicPeriod"/>
            </a:pPr>
            <a:r>
              <a:rPr lang="en-US" sz="2400" b="1" dirty="0">
                <a:solidFill>
                  <a:schemeClr val="accent1">
                    <a:lumMod val="75000"/>
                  </a:schemeClr>
                </a:solidFill>
                <a:effectLst/>
                <a:latin typeface="Times New Roman" panose="02020603050405020304" pitchFamily="18" charset="0"/>
                <a:ea typeface="Calibri" panose="020F0502020204030204" pitchFamily="34" charset="0"/>
              </a:rPr>
              <a:t>Ramapo College's curriculum review process must align with the standards, expectations and levels of scrutiny that the </a:t>
            </a:r>
            <a:r>
              <a:rPr lang="en-US" sz="2400" b="1" i="1" dirty="0">
                <a:solidFill>
                  <a:schemeClr val="accent1">
                    <a:lumMod val="75000"/>
                  </a:schemeClr>
                </a:solidFill>
                <a:effectLst/>
                <a:latin typeface="Times New Roman" panose="02020603050405020304" pitchFamily="18" charset="0"/>
                <a:ea typeface="Calibri" panose="020F0502020204030204" pitchFamily="34" charset="0"/>
              </a:rPr>
              <a:t>New Jersey Presidents’ Council (NJPC)</a:t>
            </a:r>
            <a:r>
              <a:rPr lang="en-US" sz="2400" b="1" dirty="0">
                <a:solidFill>
                  <a:schemeClr val="accent1">
                    <a:lumMod val="75000"/>
                  </a:schemeClr>
                </a:solidFill>
                <a:effectLst/>
                <a:latin typeface="Times New Roman" panose="02020603050405020304" pitchFamily="18" charset="0"/>
                <a:ea typeface="Calibri" panose="020F0502020204030204" pitchFamily="34" charset="0"/>
              </a:rPr>
              <a:t>, through its </a:t>
            </a:r>
            <a:r>
              <a:rPr lang="en-US" sz="2400" b="1" i="1" dirty="0">
                <a:solidFill>
                  <a:schemeClr val="accent1">
                    <a:lumMod val="75000"/>
                  </a:schemeClr>
                </a:solidFill>
                <a:effectLst/>
                <a:latin typeface="Times New Roman" panose="02020603050405020304" pitchFamily="18" charset="0"/>
                <a:ea typeface="Calibri" panose="020F0502020204030204" pitchFamily="34" charset="0"/>
              </a:rPr>
              <a:t>Academic Issues Committee (AIC)</a:t>
            </a:r>
            <a:r>
              <a:rPr lang="en-US" sz="2400" b="1" dirty="0">
                <a:solidFill>
                  <a:schemeClr val="accent1">
                    <a:lumMod val="75000"/>
                  </a:schemeClr>
                </a:solidFill>
                <a:effectLst/>
                <a:latin typeface="Times New Roman" panose="02020603050405020304" pitchFamily="18" charset="0"/>
                <a:ea typeface="Calibri" panose="020F0502020204030204" pitchFamily="34" charset="0"/>
              </a:rPr>
              <a:t>, will demand</a:t>
            </a:r>
            <a:r>
              <a:rPr lang="en-US" sz="2400" b="1" dirty="0">
                <a:solidFill>
                  <a:schemeClr val="accent1">
                    <a:lumMod val="75000"/>
                  </a:schemeClr>
                </a:solidFill>
                <a:latin typeface="Times New Roman" panose="02020603050405020304" pitchFamily="18" charset="0"/>
                <a:ea typeface="Calibri" panose="020F0502020204030204" pitchFamily="34" charset="0"/>
                <a:cs typeface="Times New Roman" panose="02020603050405020304" pitchFamily="18" charset="0"/>
              </a:rPr>
              <a:t>. </a:t>
            </a:r>
            <a:r>
              <a:rPr lang="en-US" sz="2000" i="1" dirty="0">
                <a:solidFill>
                  <a:srgbClr val="000000"/>
                </a:solidFill>
                <a:latin typeface="Times New Roman" panose="02020603050405020304" pitchFamily="18" charset="0"/>
                <a:cs typeface="Times New Roman" panose="02020603050405020304" pitchFamily="18" charset="0"/>
              </a:rPr>
              <a:t>One of the objectives of the new manual is to b</a:t>
            </a:r>
            <a:r>
              <a:rPr lang="en-US" sz="2000" b="0" i="1" u="none" strike="noStrike" dirty="0">
                <a:solidFill>
                  <a:srgbClr val="000000"/>
                </a:solidFill>
                <a:effectLst/>
                <a:latin typeface="Times New Roman" panose="02020603050405020304" pitchFamily="18" charset="0"/>
                <a:cs typeface="Times New Roman" panose="02020603050405020304" pitchFamily="18" charset="0"/>
              </a:rPr>
              <a:t>ring greater alignment with state standards and at an earlier stage, so that there is less duplicated work and prep time post-ARC/Provost approval.</a:t>
            </a:r>
          </a:p>
          <a:p>
            <a:pPr marL="457200" indent="-457200" algn="l">
              <a:buFont typeface="+mj-lt"/>
              <a:buAutoNum type="arabicPeriod"/>
            </a:pPr>
            <a:endParaRPr lang="en-US" sz="2000" b="0" i="0" u="none" strike="noStrike" dirty="0">
              <a:solidFill>
                <a:srgbClr val="000000"/>
              </a:solidFill>
              <a:effectLst/>
              <a:latin typeface="Times New Roman" panose="02020603050405020304" pitchFamily="18" charset="0"/>
              <a:cs typeface="Times New Roman" panose="02020603050405020304" pitchFamily="18" charset="0"/>
            </a:endParaRPr>
          </a:p>
          <a:p>
            <a:pPr marL="457200" indent="-457200" algn="l">
              <a:buFont typeface="+mj-lt"/>
              <a:buAutoNum type="arabicPeriod"/>
            </a:pPr>
            <a:r>
              <a:rPr lang="en-US" sz="2400" b="1" dirty="0">
                <a:solidFill>
                  <a:schemeClr val="accent1">
                    <a:lumMod val="75000"/>
                  </a:schemeClr>
                </a:solidFill>
                <a:latin typeface="Times New Roman" panose="02020603050405020304" pitchFamily="18" charset="0"/>
                <a:cs typeface="Times New Roman" panose="02020603050405020304" pitchFamily="18" charset="0"/>
              </a:rPr>
              <a:t>S</a:t>
            </a:r>
            <a:r>
              <a:rPr lang="en-US" sz="2400" b="1" i="0" u="none" strike="noStrike" dirty="0">
                <a:solidFill>
                  <a:schemeClr val="accent1">
                    <a:lumMod val="75000"/>
                  </a:schemeClr>
                </a:solidFill>
                <a:effectLst/>
                <a:latin typeface="Times New Roman" panose="02020603050405020304" pitchFamily="18" charset="0"/>
                <a:cs typeface="Times New Roman" panose="02020603050405020304" pitchFamily="18" charset="0"/>
              </a:rPr>
              <a:t>eamlessly integrate our process with the Course Dog system and take full advantage of that technology.</a:t>
            </a:r>
          </a:p>
          <a:p>
            <a:endParaRPr lang="en-US" dirty="0"/>
          </a:p>
        </p:txBody>
      </p:sp>
    </p:spTree>
    <p:extLst>
      <p:ext uri="{BB962C8B-B14F-4D97-AF65-F5344CB8AC3E}">
        <p14:creationId xmlns:p14="http://schemas.microsoft.com/office/powerpoint/2010/main" val="15235069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762EC5-9328-E0E7-1C13-953CD6821A50}"/>
              </a:ext>
            </a:extLst>
          </p:cNvPr>
          <p:cNvSpPr>
            <a:spLocks noGrp="1"/>
          </p:cNvSpPr>
          <p:nvPr>
            <p:ph type="title"/>
          </p:nvPr>
        </p:nvSpPr>
        <p:spPr>
          <a:xfrm>
            <a:off x="838200" y="142910"/>
            <a:ext cx="10515600" cy="915328"/>
          </a:xfrm>
        </p:spPr>
        <p:txBody>
          <a:bodyPr>
            <a:noAutofit/>
          </a:bodyPr>
          <a:lstStyle/>
          <a:p>
            <a:pPr algn="ctr"/>
            <a:r>
              <a:rPr lang="en-US" sz="3800"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Technical/Structural Changes to the ARC Manual</a:t>
            </a:r>
            <a:endParaRPr lang="en-US" sz="3800" dirty="0"/>
          </a:p>
        </p:txBody>
      </p:sp>
      <p:sp>
        <p:nvSpPr>
          <p:cNvPr id="3" name="TextBox 2">
            <a:extLst>
              <a:ext uri="{FF2B5EF4-FFF2-40B4-BE49-F238E27FC236}">
                <a16:creationId xmlns:a16="http://schemas.microsoft.com/office/drawing/2014/main" id="{CE49FEBC-010F-1D36-EE40-64C5668F91DF}"/>
              </a:ext>
            </a:extLst>
          </p:cNvPr>
          <p:cNvSpPr txBox="1"/>
          <p:nvPr/>
        </p:nvSpPr>
        <p:spPr>
          <a:xfrm>
            <a:off x="313267" y="1155483"/>
            <a:ext cx="11565466" cy="5386090"/>
          </a:xfrm>
          <a:prstGeom prst="rect">
            <a:avLst/>
          </a:prstGeom>
          <a:noFill/>
        </p:spPr>
        <p:txBody>
          <a:bodyPr wrap="square" rtlCol="0">
            <a:spAutoFit/>
          </a:bodyPr>
          <a:lstStyle/>
          <a:p>
            <a:pPr marL="457200" indent="-457200">
              <a:buFont typeface="+mj-lt"/>
              <a:buAutoNum type="arabicPeriod"/>
            </a:pPr>
            <a:r>
              <a:rPr lang="en-US" sz="2000" b="1" i="0" u="none" strike="noStrike" dirty="0">
                <a:solidFill>
                  <a:schemeClr val="accent1">
                    <a:lumMod val="75000"/>
                  </a:schemeClr>
                </a:solidFill>
                <a:effectLst/>
                <a:latin typeface="Times New Roman" panose="02020603050405020304" pitchFamily="18" charset="0"/>
                <a:cs typeface="Times New Roman" panose="02020603050405020304" pitchFamily="18" charset="0"/>
              </a:rPr>
              <a:t>Removed the history section of the ARC from the manual. </a:t>
            </a:r>
            <a:r>
              <a:rPr lang="en-US" i="1" u="none" strike="noStrike" dirty="0">
                <a:effectLst/>
                <a:latin typeface="Times New Roman" panose="02020603050405020304" pitchFamily="18" charset="0"/>
                <a:cs typeface="Times New Roman" panose="02020603050405020304" pitchFamily="18" charset="0"/>
              </a:rPr>
              <a:t>A separate document will be posted on the ARC webpage.</a:t>
            </a:r>
            <a:endParaRPr kumimoji="0" lang="en-US" i="1"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endParaRPr>
          </a:p>
          <a:p>
            <a:pPr marL="457200" indent="-457200">
              <a:buFont typeface="+mj-lt"/>
              <a:buAutoNum type="arabicPeriod"/>
            </a:pPr>
            <a:r>
              <a:rPr lang="en-US" sz="2000" b="1" dirty="0">
                <a:solidFill>
                  <a:schemeClr val="accent1">
                    <a:lumMod val="75000"/>
                  </a:schemeClr>
                </a:solidFill>
                <a:effectLst/>
                <a:latin typeface="Times New Roman" panose="02020603050405020304" pitchFamily="18" charset="0"/>
                <a:ea typeface="Calibri" panose="020F0502020204030204" pitchFamily="34" charset="0"/>
              </a:rPr>
              <a:t>Removed the syllabus check-list and syllabus template from the manual. </a:t>
            </a:r>
            <a:r>
              <a:rPr lang="en-US" i="1" dirty="0">
                <a:effectLst/>
                <a:latin typeface="Times New Roman" panose="02020603050405020304" pitchFamily="18" charset="0"/>
                <a:ea typeface="Calibri" panose="020F0502020204030204" pitchFamily="34" charset="0"/>
              </a:rPr>
              <a:t>These will be posted separately on the ARC webpage and we hope to create a fillable syllabus template with support from the IT department</a:t>
            </a:r>
            <a:r>
              <a:rPr lang="en-US" i="1" dirty="0">
                <a:latin typeface="Times New Roman" panose="02020603050405020304" pitchFamily="18" charset="0"/>
                <a:ea typeface="Calibri" panose="020F0502020204030204" pitchFamily="34" charset="0"/>
                <a:cs typeface="Times New Roman" panose="02020603050405020304" pitchFamily="18" charset="0"/>
              </a:rPr>
              <a:t>. </a:t>
            </a:r>
            <a:endParaRPr lang="en-US" i="1" u="none" strike="noStrike" dirty="0">
              <a:effectLst/>
              <a:latin typeface="Times New Roman" panose="02020603050405020304" pitchFamily="18" charset="0"/>
              <a:cs typeface="Times New Roman" panose="02020603050405020304" pitchFamily="18" charset="0"/>
            </a:endParaRPr>
          </a:p>
          <a:p>
            <a:pPr marL="457200" indent="-457200" algn="l">
              <a:buFont typeface="+mj-lt"/>
              <a:buAutoNum type="arabicPeriod"/>
            </a:pPr>
            <a:r>
              <a:rPr lang="en-US" sz="2000" b="1" dirty="0">
                <a:solidFill>
                  <a:schemeClr val="accent1">
                    <a:lumMod val="75000"/>
                  </a:schemeClr>
                </a:solidFill>
                <a:latin typeface="Times New Roman" panose="02020603050405020304" pitchFamily="18" charset="0"/>
                <a:cs typeface="Times New Roman" panose="02020603050405020304" pitchFamily="18" charset="0"/>
              </a:rPr>
              <a:t>Removed all ARC forms (New Course Proposal, Course Revisions, New Program Proposal, Program Revisions, etc.) from the manual. </a:t>
            </a:r>
            <a:r>
              <a:rPr lang="en-US" i="1" dirty="0">
                <a:latin typeface="Times New Roman" panose="02020603050405020304" pitchFamily="18" charset="0"/>
                <a:cs typeface="Times New Roman" panose="02020603050405020304" pitchFamily="18" charset="0"/>
              </a:rPr>
              <a:t>Once the </a:t>
            </a:r>
            <a:r>
              <a:rPr lang="en-US" i="1" dirty="0" err="1">
                <a:latin typeface="Times New Roman" panose="02020603050405020304" pitchFamily="18" charset="0"/>
                <a:cs typeface="Times New Roman" panose="02020603050405020304" pitchFamily="18" charset="0"/>
              </a:rPr>
              <a:t>CourseDog</a:t>
            </a:r>
            <a:r>
              <a:rPr lang="en-US" i="1" dirty="0">
                <a:latin typeface="Times New Roman" panose="02020603050405020304" pitchFamily="18" charset="0"/>
                <a:cs typeface="Times New Roman" panose="02020603050405020304" pitchFamily="18" charset="0"/>
              </a:rPr>
              <a:t> system will be adopted, these forms will be filled online, and the appropriate levels of approvals will be checked/signed online. Until then, the forms will be available for download from the ARC page, in the current form.</a:t>
            </a:r>
          </a:p>
          <a:p>
            <a:pPr marL="457200" indent="-457200" algn="l">
              <a:buFont typeface="+mj-lt"/>
              <a:buAutoNum type="arabicPeriod"/>
            </a:pPr>
            <a:r>
              <a:rPr lang="en-US" sz="2000" b="1" i="0" u="none" strike="noStrike" dirty="0">
                <a:solidFill>
                  <a:srgbClr val="C00000"/>
                </a:solidFill>
                <a:effectLst/>
                <a:latin typeface="Times New Roman" panose="02020603050405020304" pitchFamily="18" charset="0"/>
                <a:cs typeface="Times New Roman" panose="02020603050405020304" pitchFamily="18" charset="0"/>
              </a:rPr>
              <a:t>The hard </a:t>
            </a:r>
            <a:r>
              <a:rPr lang="en-US" sz="2000" b="1" dirty="0">
                <a:solidFill>
                  <a:srgbClr val="C00000"/>
                </a:solidFill>
                <a:latin typeface="Times New Roman" panose="02020603050405020304" pitchFamily="18" charset="0"/>
                <a:cs typeface="Times New Roman" panose="02020603050405020304" pitchFamily="18" charset="0"/>
              </a:rPr>
              <a:t>deadlines were removed, ARC will accept proposals (all categories) on a rolling base, pending that the proposal is complete. </a:t>
            </a:r>
            <a:r>
              <a:rPr lang="en-US" i="1" dirty="0">
                <a:latin typeface="Times New Roman" panose="02020603050405020304" pitchFamily="18" charset="0"/>
                <a:cs typeface="Times New Roman" panose="02020603050405020304" pitchFamily="18" charset="0"/>
              </a:rPr>
              <a:t>ARC representatives and the chair will work with submitters to check for all requirements before placing the proposal on the agenda for review.</a:t>
            </a:r>
          </a:p>
          <a:p>
            <a:pPr marL="457200" indent="-457200" algn="l">
              <a:buFont typeface="+mj-lt"/>
              <a:buAutoNum type="arabicPeriod"/>
            </a:pPr>
            <a:r>
              <a:rPr lang="en-US" sz="2000" b="1" i="0" u="none" strike="noStrike" dirty="0">
                <a:solidFill>
                  <a:srgbClr val="C00000"/>
                </a:solidFill>
                <a:effectLst/>
                <a:latin typeface="Times New Roman" panose="02020603050405020304" pitchFamily="18" charset="0"/>
                <a:cs typeface="Times New Roman" panose="02020603050405020304" pitchFamily="18" charset="0"/>
              </a:rPr>
              <a:t>ARC </a:t>
            </a:r>
            <a:r>
              <a:rPr lang="en-US" sz="2000" b="1" dirty="0">
                <a:solidFill>
                  <a:srgbClr val="C00000"/>
                </a:solidFill>
                <a:latin typeface="Times New Roman" panose="02020603050405020304" pitchFamily="18" charset="0"/>
                <a:cs typeface="Times New Roman" panose="02020603050405020304" pitchFamily="18" charset="0"/>
              </a:rPr>
              <a:t>D</a:t>
            </a:r>
            <a:r>
              <a:rPr lang="en-US" sz="2000" b="1" i="0" u="none" strike="noStrike" dirty="0">
                <a:solidFill>
                  <a:srgbClr val="C00000"/>
                </a:solidFill>
                <a:effectLst/>
                <a:latin typeface="Times New Roman" panose="02020603050405020304" pitchFamily="18" charset="0"/>
                <a:cs typeface="Times New Roman" panose="02020603050405020304" pitchFamily="18" charset="0"/>
              </a:rPr>
              <a:t>ecision Options:</a:t>
            </a:r>
          </a:p>
          <a:p>
            <a:pPr marL="285750" indent="-285750" algn="l">
              <a:buFont typeface="Wingdings" pitchFamily="2" charset="2"/>
              <a:buChar char="§"/>
            </a:pPr>
            <a:r>
              <a:rPr lang="en-US" sz="1800" b="1" dirty="0">
                <a:solidFill>
                  <a:schemeClr val="accent6">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Endorse: </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Everything is in order and a majority of ARC members have voted to approve the proposal.</a:t>
            </a:r>
            <a:endParaRPr lang="en-US" sz="1800" i="1" dirty="0">
              <a:effectLst/>
              <a:latin typeface="Calibri" panose="020F0502020204030204" pitchFamily="34" charset="0"/>
              <a:ea typeface="Calibri" panose="020F0502020204030204" pitchFamily="34" charset="0"/>
              <a:cs typeface="Times New Roman" panose="02020603050405020304" pitchFamily="18" charset="0"/>
            </a:endParaRPr>
          </a:p>
          <a:p>
            <a:pPr marL="285750" marR="0" lvl="0" indent="-285750">
              <a:spcBef>
                <a:spcPts val="0"/>
              </a:spcBef>
              <a:spcAft>
                <a:spcPts val="0"/>
              </a:spcAft>
              <a:buFont typeface="Wingdings" pitchFamily="2" charset="2"/>
              <a:buChar char="§"/>
              <a:tabLst>
                <a:tab pos="355600" algn="l"/>
                <a:tab pos="1066800" algn="l"/>
                <a:tab pos="1422400" algn="l"/>
                <a:tab pos="1778000" algn="l"/>
                <a:tab pos="2133600" algn="l"/>
                <a:tab pos="2489200" algn="l"/>
                <a:tab pos="2844800" algn="l"/>
                <a:tab pos="3200400" algn="l"/>
                <a:tab pos="3556000" algn="l"/>
                <a:tab pos="3911600" algn="l"/>
                <a:tab pos="4267200" algn="l"/>
              </a:tabLst>
            </a:pPr>
            <a:r>
              <a:rPr lang="en-US" sz="1800" b="1" dirty="0">
                <a:solidFill>
                  <a:schemeClr val="accent6">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Revise: </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ARC has identified concerns or significant potential issues and the proposal is sent back for revisions. The proposal may be resubmitted after revision. </a:t>
            </a:r>
            <a:endParaRPr lang="en-US" sz="1800" i="1" dirty="0">
              <a:effectLst/>
              <a:latin typeface="Calibri" panose="020F0502020204030204" pitchFamily="34" charset="0"/>
              <a:ea typeface="Calibri" panose="020F0502020204030204" pitchFamily="34" charset="0"/>
              <a:cs typeface="Times New Roman" panose="02020603050405020304" pitchFamily="18" charset="0"/>
            </a:endParaRPr>
          </a:p>
          <a:p>
            <a:pPr marL="285750" marR="0" lvl="0" indent="-285750">
              <a:spcBef>
                <a:spcPts val="0"/>
              </a:spcBef>
              <a:spcAft>
                <a:spcPts val="0"/>
              </a:spcAft>
              <a:buFont typeface="Wingdings" pitchFamily="2" charset="2"/>
              <a:buChar char="§"/>
              <a:tabLst>
                <a:tab pos="355600" algn="l"/>
                <a:tab pos="1066800" algn="l"/>
                <a:tab pos="1422400" algn="l"/>
                <a:tab pos="1778000" algn="l"/>
                <a:tab pos="2133600" algn="l"/>
                <a:tab pos="2489200" algn="l"/>
                <a:tab pos="2844800" algn="l"/>
                <a:tab pos="3200400" algn="l"/>
                <a:tab pos="3556000" algn="l"/>
                <a:tab pos="3911600" algn="l"/>
                <a:tab pos="4267200" algn="l"/>
              </a:tabLst>
            </a:pPr>
            <a:r>
              <a:rPr lang="en-US" sz="1800" b="1" dirty="0">
                <a:solidFill>
                  <a:schemeClr val="accent6">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Reject: </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The proposal does not align with mission of the college, or does not have the required capabilities or the curricular needs to operate successfully, or overlap substantially with other programs, etc. A majority of ARC members have voted to reject the proposal.</a:t>
            </a:r>
            <a:endParaRPr lang="en-US" sz="1800" i="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949559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AF3ACD-310D-9AB2-A5E1-1637073E8967}"/>
              </a:ext>
            </a:extLst>
          </p:cNvPr>
          <p:cNvSpPr>
            <a:spLocks noGrp="1"/>
          </p:cNvSpPr>
          <p:nvPr>
            <p:ph type="title"/>
          </p:nvPr>
        </p:nvSpPr>
        <p:spPr/>
        <p:txBody>
          <a:bodyPr>
            <a:normAutofit/>
          </a:bodyPr>
          <a:lstStyle/>
          <a:p>
            <a:pPr algn="ctr"/>
            <a:r>
              <a:rPr lang="en-US"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I. New Course Proposal and Revisions</a:t>
            </a:r>
            <a:endParaRPr lang="en-US" dirty="0">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970C06F3-0A0E-9E7D-5E17-80FE860BAEE4}"/>
              </a:ext>
            </a:extLst>
          </p:cNvPr>
          <p:cNvSpPr txBox="1"/>
          <p:nvPr/>
        </p:nvSpPr>
        <p:spPr>
          <a:xfrm>
            <a:off x="356152" y="2095915"/>
            <a:ext cx="11479695" cy="3785652"/>
          </a:xfrm>
          <a:prstGeom prst="rect">
            <a:avLst/>
          </a:prstGeom>
          <a:noFill/>
        </p:spPr>
        <p:txBody>
          <a:bodyPr wrap="square" rtlCol="0">
            <a:spAutoFit/>
          </a:bodyPr>
          <a:lstStyle/>
          <a:p>
            <a:pPr marL="457200" indent="-457200">
              <a:buFont typeface="+mj-lt"/>
              <a:buAutoNum type="arabicPeriod"/>
            </a:pPr>
            <a:r>
              <a:rPr lang="en-US" sz="2400" b="1" dirty="0">
                <a:solidFill>
                  <a:schemeClr val="accent1">
                    <a:lumMod val="75000"/>
                  </a:schemeClr>
                </a:solidFill>
                <a:latin typeface="Times New Roman" panose="02020603050405020304" pitchFamily="18" charset="0"/>
                <a:cs typeface="Times New Roman" panose="02020603050405020304" pitchFamily="18" charset="0"/>
              </a:rPr>
              <a:t>For new course proposals, the manual insists on communication and consultation at the convening and school level. </a:t>
            </a:r>
            <a:r>
              <a:rPr lang="en-US" sz="24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The creation of a new course or modification of an existing one can sometimes have implications beyond a specific program or convening group. Conveners and Deans should discuss implications on other programs before signing the ARC form.</a:t>
            </a:r>
          </a:p>
          <a:p>
            <a:pPr marL="342900" indent="-342900">
              <a:buFont typeface="+mj-lt"/>
              <a:buAutoNum type="arabicPeriod"/>
            </a:pPr>
            <a:endParaRPr lang="en-US" sz="2400" i="1"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457200" indent="-457200">
              <a:buFont typeface="+mj-lt"/>
              <a:buAutoNum type="arabicPeriod"/>
            </a:pPr>
            <a:r>
              <a:rPr lang="en-US" sz="2400" b="1" dirty="0">
                <a:solidFill>
                  <a:schemeClr val="accent1">
                    <a:lumMod val="75000"/>
                  </a:schemeClr>
                </a:solidFill>
                <a:latin typeface="Times New Roman" panose="02020603050405020304" pitchFamily="18" charset="0"/>
                <a:ea typeface="Calibri" panose="020F0502020204030204" pitchFamily="34" charset="0"/>
                <a:cs typeface="Times New Roman" panose="02020603050405020304" pitchFamily="18" charset="0"/>
              </a:rPr>
              <a:t>For course revisions, the manual attempts to provide more clear guidance and examples on what represents major curricular changes that require ARC review and what are considered minor or rather administrative changes, hence do not require ARC review.</a:t>
            </a:r>
            <a:endParaRPr lang="en-US" sz="2400" b="1" dirty="0">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101493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361D44-6AAF-BE32-FF9C-F9830918C372}"/>
              </a:ext>
            </a:extLst>
          </p:cNvPr>
          <p:cNvSpPr>
            <a:spLocks noGrp="1"/>
          </p:cNvSpPr>
          <p:nvPr>
            <p:ph type="title"/>
          </p:nvPr>
        </p:nvSpPr>
        <p:spPr/>
        <p:txBody>
          <a:bodyPr/>
          <a:lstStyle/>
          <a:p>
            <a:pPr algn="ctr"/>
            <a:r>
              <a:rPr lang="en-US" sz="4400"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II. New Program Proposals</a:t>
            </a:r>
            <a:endParaRPr lang="en-US" dirty="0"/>
          </a:p>
        </p:txBody>
      </p:sp>
      <p:sp>
        <p:nvSpPr>
          <p:cNvPr id="3" name="TextBox 2">
            <a:extLst>
              <a:ext uri="{FF2B5EF4-FFF2-40B4-BE49-F238E27FC236}">
                <a16:creationId xmlns:a16="http://schemas.microsoft.com/office/drawing/2014/main" id="{B6F80730-F6C9-A2A0-8FA5-BD589BD155CE}"/>
              </a:ext>
            </a:extLst>
          </p:cNvPr>
          <p:cNvSpPr txBox="1"/>
          <p:nvPr/>
        </p:nvSpPr>
        <p:spPr>
          <a:xfrm>
            <a:off x="356152" y="1990812"/>
            <a:ext cx="11479695" cy="4401205"/>
          </a:xfrm>
          <a:prstGeom prst="rect">
            <a:avLst/>
          </a:prstGeom>
          <a:noFill/>
        </p:spPr>
        <p:txBody>
          <a:bodyPr wrap="square" rtlCol="0">
            <a:spAutoFit/>
          </a:bodyPr>
          <a:lstStyle/>
          <a:p>
            <a:pPr marL="457200" indent="-457200">
              <a:buFont typeface="+mj-lt"/>
              <a:buAutoNum type="arabicPeriod"/>
            </a:pPr>
            <a:r>
              <a:rPr lang="en-US" sz="2400" b="1" dirty="0">
                <a:solidFill>
                  <a:schemeClr val="accent1">
                    <a:lumMod val="75000"/>
                  </a:schemeClr>
                </a:solidFill>
                <a:latin typeface="Times New Roman" panose="02020603050405020304" pitchFamily="18" charset="0"/>
                <a:cs typeface="Times New Roman" panose="02020603050405020304" pitchFamily="18" charset="0"/>
              </a:rPr>
              <a:t>The manual provides guidance on how to initiate a new program proposal: what information is required to gather and what the process is. </a:t>
            </a:r>
            <a:r>
              <a:rPr lang="en-US" sz="2000" i="1" dirty="0">
                <a:latin typeface="Times New Roman" panose="02020603050405020304" pitchFamily="18" charset="0"/>
                <a:cs typeface="Times New Roman" panose="02020603050405020304" pitchFamily="18" charset="0"/>
              </a:rPr>
              <a:t>It includes links to the Academic Issues Committee (AIC) manual, the AIC standards for new degree programs, review and  approval levels.</a:t>
            </a:r>
          </a:p>
          <a:p>
            <a:pPr marL="457200" indent="-457200">
              <a:buFont typeface="+mj-lt"/>
              <a:buAutoNum type="arabicPeriod"/>
            </a:pPr>
            <a:endParaRPr lang="en-US" sz="2000" i="1" dirty="0">
              <a:latin typeface="Calibri" panose="020F0502020204030204" pitchFamily="34" charset="0"/>
              <a:ea typeface="Calibri" panose="020F0502020204030204" pitchFamily="34" charset="0"/>
              <a:cs typeface="Times New Roman" panose="02020603050405020304" pitchFamily="18" charset="0"/>
            </a:endParaRPr>
          </a:p>
          <a:p>
            <a:pPr marL="457200" indent="-457200">
              <a:buFont typeface="+mj-lt"/>
              <a:buAutoNum type="arabicPeriod"/>
            </a:pPr>
            <a:r>
              <a:rPr lang="en-US" sz="2400" b="1" dirty="0">
                <a:solidFill>
                  <a:schemeClr val="accent1">
                    <a:lumMod val="75000"/>
                  </a:schemeClr>
                </a:solidFill>
                <a:latin typeface="Times New Roman" panose="02020603050405020304" pitchFamily="18" charset="0"/>
                <a:ea typeface="Calibri" panose="020F0502020204030204" pitchFamily="34" charset="0"/>
                <a:cs typeface="Times New Roman" panose="02020603050405020304" pitchFamily="18" charset="0"/>
              </a:rPr>
              <a:t>It includes the flow chart of information and the required reviews/approvals through the online (</a:t>
            </a:r>
            <a:r>
              <a:rPr lang="en-US" sz="2400" b="1" dirty="0" err="1">
                <a:solidFill>
                  <a:schemeClr val="accent1">
                    <a:lumMod val="75000"/>
                  </a:schemeClr>
                </a:solidFill>
                <a:latin typeface="Times New Roman" panose="02020603050405020304" pitchFamily="18" charset="0"/>
                <a:ea typeface="Calibri" panose="020F0502020204030204" pitchFamily="34" charset="0"/>
                <a:cs typeface="Times New Roman" panose="02020603050405020304" pitchFamily="18" charset="0"/>
              </a:rPr>
              <a:t>CourseDog</a:t>
            </a:r>
            <a:r>
              <a:rPr lang="en-US" sz="2400" b="1" dirty="0">
                <a:solidFill>
                  <a:schemeClr val="accent1">
                    <a:lumMod val="75000"/>
                  </a:schemeClr>
                </a:solidFill>
                <a:latin typeface="Times New Roman" panose="02020603050405020304" pitchFamily="18" charset="0"/>
                <a:ea typeface="Calibri" panose="020F0502020204030204" pitchFamily="34" charset="0"/>
                <a:cs typeface="Times New Roman" panose="02020603050405020304" pitchFamily="18" charset="0"/>
              </a:rPr>
              <a:t>) system.</a:t>
            </a:r>
          </a:p>
          <a:p>
            <a:pPr marL="457200" indent="-457200">
              <a:buFont typeface="+mj-lt"/>
              <a:buAutoNum type="arabicPeriod"/>
            </a:pPr>
            <a:endParaRPr lang="en-US" sz="2400" b="1" dirty="0">
              <a:solidFill>
                <a:schemeClr val="accent1">
                  <a:lumMod val="75000"/>
                </a:schemeClr>
              </a:solidFill>
              <a:latin typeface="Times New Roman" panose="02020603050405020304" pitchFamily="18" charset="0"/>
              <a:ea typeface="Calibri" panose="020F0502020204030204" pitchFamily="34" charset="0"/>
              <a:cs typeface="Times New Roman" panose="02020603050405020304" pitchFamily="18" charset="0"/>
            </a:endParaRPr>
          </a:p>
          <a:p>
            <a:pPr marL="457200" indent="-457200">
              <a:buFont typeface="+mj-lt"/>
              <a:buAutoNum type="arabicPeriod"/>
            </a:pPr>
            <a:r>
              <a:rPr lang="en-US" sz="2400" b="1" dirty="0">
                <a:solidFill>
                  <a:schemeClr val="accent1">
                    <a:lumMod val="75000"/>
                  </a:schemeClr>
                </a:solidFill>
                <a:latin typeface="Times New Roman" panose="02020603050405020304" pitchFamily="18" charset="0"/>
                <a:ea typeface="Calibri" panose="020F0502020204030204" pitchFamily="34" charset="0"/>
                <a:cs typeface="Times New Roman" panose="02020603050405020304" pitchFamily="18" charset="0"/>
              </a:rPr>
              <a:t>The </a:t>
            </a:r>
            <a:r>
              <a:rPr lang="en-US" sz="2400" b="1" i="1" dirty="0">
                <a:solidFill>
                  <a:schemeClr val="accent1">
                    <a:lumMod val="75000"/>
                  </a:schemeClr>
                </a:solidFill>
                <a:latin typeface="Times New Roman" panose="02020603050405020304" pitchFamily="18" charset="0"/>
                <a:ea typeface="Calibri" panose="020F0502020204030204" pitchFamily="34" charset="0"/>
                <a:cs typeface="Times New Roman" panose="02020603050405020304" pitchFamily="18" charset="0"/>
              </a:rPr>
              <a:t>ARC Chart, </a:t>
            </a:r>
            <a:r>
              <a:rPr lang="en-US" sz="2400" b="1" dirty="0">
                <a:solidFill>
                  <a:schemeClr val="accent1">
                    <a:lumMod val="75000"/>
                  </a:schemeClr>
                </a:solidFill>
                <a:latin typeface="Times New Roman" panose="02020603050405020304" pitchFamily="18" charset="0"/>
                <a:ea typeface="Calibri" panose="020F0502020204030204" pitchFamily="34" charset="0"/>
                <a:cs typeface="Times New Roman" panose="02020603050405020304" pitchFamily="18" charset="0"/>
              </a:rPr>
              <a:t>describing the proposal development and reviews has been updated.</a:t>
            </a:r>
          </a:p>
          <a:p>
            <a:pPr marL="457200" indent="-457200">
              <a:buFont typeface="+mj-lt"/>
              <a:buAutoNum type="arabicPeriod"/>
            </a:pPr>
            <a:endParaRPr lang="en-US" sz="2400" b="1" dirty="0">
              <a:solidFill>
                <a:schemeClr val="accent1">
                  <a:lumMod val="75000"/>
                </a:schemeClr>
              </a:solidFill>
              <a:latin typeface="Times New Roman" panose="02020603050405020304" pitchFamily="18" charset="0"/>
              <a:ea typeface="Calibri" panose="020F0502020204030204" pitchFamily="34" charset="0"/>
              <a:cs typeface="Times New Roman" panose="02020603050405020304" pitchFamily="18" charset="0"/>
            </a:endParaRPr>
          </a:p>
          <a:p>
            <a:pPr marL="457200" indent="-457200">
              <a:buFont typeface="+mj-lt"/>
              <a:buAutoNum type="arabicPeriod"/>
            </a:pPr>
            <a:r>
              <a:rPr lang="en-US" sz="2400" b="1" dirty="0">
                <a:solidFill>
                  <a:schemeClr val="accent1">
                    <a:lumMod val="75000"/>
                  </a:schemeClr>
                </a:solidFill>
                <a:latin typeface="Times New Roman" panose="02020603050405020304" pitchFamily="18" charset="0"/>
                <a:ea typeface="Calibri" panose="020F0502020204030204" pitchFamily="34" charset="0"/>
                <a:cs typeface="Times New Roman" panose="02020603050405020304" pitchFamily="18" charset="0"/>
              </a:rPr>
              <a:t>Aligns the ARC requirements and the proposal package submitted to ARC with the requirements and documentation to be submitted for state approval.</a:t>
            </a:r>
          </a:p>
        </p:txBody>
      </p:sp>
    </p:spTree>
    <p:extLst>
      <p:ext uri="{BB962C8B-B14F-4D97-AF65-F5344CB8AC3E}">
        <p14:creationId xmlns:p14="http://schemas.microsoft.com/office/powerpoint/2010/main" val="33556407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AFF973-1F57-E84E-443C-75C97833CAFF}"/>
              </a:ext>
            </a:extLst>
          </p:cNvPr>
          <p:cNvSpPr>
            <a:spLocks noGrp="1"/>
          </p:cNvSpPr>
          <p:nvPr>
            <p:ph type="title"/>
          </p:nvPr>
        </p:nvSpPr>
        <p:spPr>
          <a:xfrm>
            <a:off x="838200" y="2540"/>
            <a:ext cx="10515600" cy="1006454"/>
          </a:xfrm>
        </p:spPr>
        <p:txBody>
          <a:bodyPr>
            <a:normAutofit/>
          </a:bodyPr>
          <a:lstStyle/>
          <a:p>
            <a:pPr algn="ctr"/>
            <a:r>
              <a:rPr lang="en-US" sz="4000" b="1" dirty="0">
                <a:solidFill>
                  <a:srgbClr val="C00000"/>
                </a:solidFill>
                <a:latin typeface="Times New Roman" panose="02020603050405020304" pitchFamily="18" charset="0"/>
                <a:cs typeface="Times New Roman" panose="02020603050405020304" pitchFamily="18" charset="0"/>
              </a:rPr>
              <a:t>The Required Approvals Chart (</a:t>
            </a:r>
            <a:r>
              <a:rPr lang="en-US" sz="4000" b="1" dirty="0" err="1">
                <a:solidFill>
                  <a:srgbClr val="C00000"/>
                </a:solidFill>
                <a:latin typeface="Times New Roman" panose="02020603050405020304" pitchFamily="18" charset="0"/>
                <a:cs typeface="Times New Roman" panose="02020603050405020304" pitchFamily="18" charset="0"/>
              </a:rPr>
              <a:t>CourseDog</a:t>
            </a:r>
            <a:r>
              <a:rPr lang="en-US" sz="4000" b="1" dirty="0">
                <a:solidFill>
                  <a:srgbClr val="C00000"/>
                </a:solidFill>
                <a:latin typeface="Times New Roman" panose="02020603050405020304" pitchFamily="18" charset="0"/>
                <a:cs typeface="Times New Roman" panose="02020603050405020304" pitchFamily="18" charset="0"/>
              </a:rPr>
              <a:t>)</a:t>
            </a:r>
            <a:endParaRPr lang="en-US" sz="4000" dirty="0"/>
          </a:p>
        </p:txBody>
      </p:sp>
      <p:pic>
        <p:nvPicPr>
          <p:cNvPr id="3" name="Picture 2">
            <a:extLst>
              <a:ext uri="{FF2B5EF4-FFF2-40B4-BE49-F238E27FC236}">
                <a16:creationId xmlns:a16="http://schemas.microsoft.com/office/drawing/2014/main" id="{73BE510D-B3C3-AA41-2A75-EE046726DA4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23879" y="875619"/>
            <a:ext cx="7944242" cy="5908401"/>
          </a:xfrm>
          <a:prstGeom prst="rect">
            <a:avLst/>
          </a:prstGeom>
        </p:spPr>
      </p:pic>
    </p:spTree>
    <p:extLst>
      <p:ext uri="{BB962C8B-B14F-4D97-AF65-F5344CB8AC3E}">
        <p14:creationId xmlns:p14="http://schemas.microsoft.com/office/powerpoint/2010/main" val="2359557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AFF973-1F57-E84E-443C-75C97833CAFF}"/>
              </a:ext>
            </a:extLst>
          </p:cNvPr>
          <p:cNvSpPr>
            <a:spLocks noGrp="1"/>
          </p:cNvSpPr>
          <p:nvPr>
            <p:ph type="title"/>
          </p:nvPr>
        </p:nvSpPr>
        <p:spPr>
          <a:xfrm>
            <a:off x="838200" y="-111760"/>
            <a:ext cx="10515600" cy="1006454"/>
          </a:xfrm>
        </p:spPr>
        <p:txBody>
          <a:bodyPr>
            <a:normAutofit/>
          </a:bodyPr>
          <a:lstStyle/>
          <a:p>
            <a:pPr algn="ctr"/>
            <a:r>
              <a:rPr lang="en-US" sz="4000" b="1" dirty="0">
                <a:solidFill>
                  <a:srgbClr val="C00000"/>
                </a:solidFill>
                <a:latin typeface="Times New Roman" panose="02020603050405020304" pitchFamily="18" charset="0"/>
                <a:cs typeface="Times New Roman" panose="02020603050405020304" pitchFamily="18" charset="0"/>
              </a:rPr>
              <a:t>The </a:t>
            </a:r>
            <a:r>
              <a:rPr lang="en-US" sz="4000" b="1" i="1" dirty="0">
                <a:solidFill>
                  <a:srgbClr val="C00000"/>
                </a:solidFill>
                <a:latin typeface="Times New Roman" panose="02020603050405020304" pitchFamily="18" charset="0"/>
                <a:cs typeface="Times New Roman" panose="02020603050405020304" pitchFamily="18" charset="0"/>
              </a:rPr>
              <a:t>ARC Chart</a:t>
            </a:r>
            <a:endParaRPr lang="en-US" sz="4000" i="1" dirty="0"/>
          </a:p>
        </p:txBody>
      </p:sp>
      <p:pic>
        <p:nvPicPr>
          <p:cNvPr id="4" name="Picture 3">
            <a:extLst>
              <a:ext uri="{FF2B5EF4-FFF2-40B4-BE49-F238E27FC236}">
                <a16:creationId xmlns:a16="http://schemas.microsoft.com/office/drawing/2014/main" id="{6186D8D5-422E-BD93-B45C-2A880BC51F23}"/>
              </a:ext>
            </a:extLst>
          </p:cNvPr>
          <p:cNvPicPr>
            <a:picLocks noChangeAspect="1"/>
          </p:cNvPicPr>
          <p:nvPr/>
        </p:nvPicPr>
        <p:blipFill>
          <a:blip r:embed="rId2"/>
          <a:stretch>
            <a:fillRect/>
          </a:stretch>
        </p:blipFill>
        <p:spPr>
          <a:xfrm>
            <a:off x="485775" y="647339"/>
            <a:ext cx="11076828" cy="7439386"/>
          </a:xfrm>
          <a:prstGeom prst="rect">
            <a:avLst/>
          </a:prstGeom>
        </p:spPr>
      </p:pic>
    </p:spTree>
    <p:extLst>
      <p:ext uri="{BB962C8B-B14F-4D97-AF65-F5344CB8AC3E}">
        <p14:creationId xmlns:p14="http://schemas.microsoft.com/office/powerpoint/2010/main" val="30273369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AFF973-1F57-E84E-443C-75C97833CAFF}"/>
              </a:ext>
            </a:extLst>
          </p:cNvPr>
          <p:cNvSpPr>
            <a:spLocks noGrp="1"/>
          </p:cNvSpPr>
          <p:nvPr>
            <p:ph type="title"/>
          </p:nvPr>
        </p:nvSpPr>
        <p:spPr>
          <a:xfrm>
            <a:off x="838200" y="-111760"/>
            <a:ext cx="10515600" cy="1006454"/>
          </a:xfrm>
        </p:spPr>
        <p:txBody>
          <a:bodyPr>
            <a:normAutofit/>
          </a:bodyPr>
          <a:lstStyle/>
          <a:p>
            <a:pPr algn="ctr"/>
            <a:r>
              <a:rPr lang="en-US" sz="4000" b="1" dirty="0">
                <a:solidFill>
                  <a:srgbClr val="C00000"/>
                </a:solidFill>
                <a:latin typeface="Times New Roman" panose="02020603050405020304" pitchFamily="18" charset="0"/>
                <a:cs typeface="Times New Roman" panose="02020603050405020304" pitchFamily="18" charset="0"/>
              </a:rPr>
              <a:t>The </a:t>
            </a:r>
            <a:r>
              <a:rPr lang="en-US" sz="4000" b="1" i="1" dirty="0">
                <a:solidFill>
                  <a:srgbClr val="C00000"/>
                </a:solidFill>
                <a:latin typeface="Times New Roman" panose="02020603050405020304" pitchFamily="18" charset="0"/>
                <a:cs typeface="Times New Roman" panose="02020603050405020304" pitchFamily="18" charset="0"/>
              </a:rPr>
              <a:t>ARC Chart</a:t>
            </a:r>
            <a:endParaRPr lang="en-US" sz="4000" i="1" dirty="0"/>
          </a:p>
        </p:txBody>
      </p:sp>
      <p:sp>
        <p:nvSpPr>
          <p:cNvPr id="3" name="TextBox 2">
            <a:extLst>
              <a:ext uri="{FF2B5EF4-FFF2-40B4-BE49-F238E27FC236}">
                <a16:creationId xmlns:a16="http://schemas.microsoft.com/office/drawing/2014/main" id="{AC025339-614D-C94F-3148-C6DEE19CE33D}"/>
              </a:ext>
            </a:extLst>
          </p:cNvPr>
          <p:cNvSpPr txBox="1"/>
          <p:nvPr/>
        </p:nvSpPr>
        <p:spPr>
          <a:xfrm>
            <a:off x="0" y="837154"/>
            <a:ext cx="1824220" cy="707886"/>
          </a:xfrm>
          <a:prstGeom prst="rect">
            <a:avLst/>
          </a:prstGeom>
          <a:noFill/>
          <a:ln w="19050">
            <a:solidFill>
              <a:schemeClr val="tx1"/>
            </a:solidFill>
          </a:ln>
        </p:spPr>
        <p:txBody>
          <a:bodyPr wrap="square" rtlCol="0">
            <a:spAutoFit/>
          </a:bodyPr>
          <a:lstStyle/>
          <a:p>
            <a:pPr marL="185738" indent="-185738">
              <a:buAutoNum type="arabicPeriod"/>
            </a:pPr>
            <a:r>
              <a:rPr lang="en-US" sz="2000" b="1" dirty="0">
                <a:latin typeface="Century Schoolbook" panose="02040604050505020304" pitchFamily="18" charset="0"/>
              </a:rPr>
              <a:t>Feasibility Phase</a:t>
            </a:r>
          </a:p>
        </p:txBody>
      </p:sp>
      <p:sp>
        <p:nvSpPr>
          <p:cNvPr id="5" name="TextBox 4">
            <a:extLst>
              <a:ext uri="{FF2B5EF4-FFF2-40B4-BE49-F238E27FC236}">
                <a16:creationId xmlns:a16="http://schemas.microsoft.com/office/drawing/2014/main" id="{5D540AC6-4E8C-00B4-F8A5-BB81DB8C1423}"/>
              </a:ext>
            </a:extLst>
          </p:cNvPr>
          <p:cNvSpPr txBox="1"/>
          <p:nvPr/>
        </p:nvSpPr>
        <p:spPr>
          <a:xfrm>
            <a:off x="1932659" y="838762"/>
            <a:ext cx="10027860" cy="2862322"/>
          </a:xfrm>
          <a:prstGeom prst="rect">
            <a:avLst/>
          </a:prstGeom>
          <a:noFill/>
          <a:ln w="19050">
            <a:solidFill>
              <a:schemeClr val="tx1"/>
            </a:solidFill>
          </a:ln>
        </p:spPr>
        <p:txBody>
          <a:bodyPr wrap="square" rtlCol="0">
            <a:spAutoFit/>
          </a:bodyPr>
          <a:lstStyle/>
          <a:p>
            <a:r>
              <a:rPr lang="en-US" sz="2000" dirty="0">
                <a:latin typeface="Century Schoolbook" panose="02040604050505020304" pitchFamily="18" charset="0"/>
              </a:rPr>
              <a:t>Faculty, Conveners and/or Deans discuss the new program idea and collect the data required. Communication with other Schools that may be involved and/or affected by the new program is highly recommended. Consultation with the Provost Office will also help understand the administration’s overall optics of the new program. If there is compelling evidence for the merit of the new program, and most parties involved view it positively, the work on preparing the proposal can start.  </a:t>
            </a:r>
          </a:p>
          <a:p>
            <a:r>
              <a:rPr lang="en-US" sz="2000" dirty="0">
                <a:latin typeface="Century Schoolbook" panose="02040604050505020304" pitchFamily="18" charset="0"/>
              </a:rPr>
              <a:t>Make sure to study carefully the AIC document: STANDARDS FOR NEW ACADEMIC DEGREE PROGRAMS/FORM FOR INSTITUTIONS SUBMITTING PROPOSALS: </a:t>
            </a:r>
            <a:r>
              <a:rPr lang="en-US" sz="2000" dirty="0">
                <a:latin typeface="Century Schoolbook" panose="02040604050505020304" pitchFamily="18" charset="0"/>
                <a:hlinkClick r:id="rId2"/>
              </a:rPr>
              <a:t>https://www.njpc.org/aic/new-academic-degree-programs/</a:t>
            </a:r>
            <a:endParaRPr lang="en-US" sz="2000" dirty="0">
              <a:latin typeface="Century Schoolbook" panose="02040604050505020304" pitchFamily="18" charset="0"/>
            </a:endParaRPr>
          </a:p>
        </p:txBody>
      </p:sp>
      <p:sp>
        <p:nvSpPr>
          <p:cNvPr id="6" name="TextBox 5">
            <a:extLst>
              <a:ext uri="{FF2B5EF4-FFF2-40B4-BE49-F238E27FC236}">
                <a16:creationId xmlns:a16="http://schemas.microsoft.com/office/drawing/2014/main" id="{211CA0DC-C7F7-86E6-6126-7CDB64C619AA}"/>
              </a:ext>
            </a:extLst>
          </p:cNvPr>
          <p:cNvSpPr txBox="1"/>
          <p:nvPr/>
        </p:nvSpPr>
        <p:spPr>
          <a:xfrm>
            <a:off x="1932659" y="3884317"/>
            <a:ext cx="10027860" cy="1938992"/>
          </a:xfrm>
          <a:prstGeom prst="rect">
            <a:avLst/>
          </a:prstGeom>
          <a:noFill/>
          <a:ln w="19050">
            <a:solidFill>
              <a:schemeClr val="tx1"/>
            </a:solidFill>
          </a:ln>
        </p:spPr>
        <p:txBody>
          <a:bodyPr wrap="square" rtlCol="0">
            <a:spAutoFit/>
          </a:bodyPr>
          <a:lstStyle/>
          <a:p>
            <a:pPr marL="185738" indent="-185738">
              <a:buAutoNum type="arabicPeriod"/>
            </a:pPr>
            <a:r>
              <a:rPr lang="en-US" sz="2000" dirty="0">
                <a:latin typeface="Century Schoolbook" panose="02040604050505020304" pitchFamily="18" charset="0"/>
              </a:rPr>
              <a:t>Convener(s) ensure that the proposal was collectively reviewed and </a:t>
            </a:r>
            <a:r>
              <a:rPr lang="en-US" sz="2000" b="1" dirty="0">
                <a:latin typeface="Century Schoolbook" panose="02040604050505020304" pitchFamily="18" charset="0"/>
              </a:rPr>
              <a:t>holds a vote on the proposal, before signing it through the online system.</a:t>
            </a:r>
          </a:p>
          <a:p>
            <a:pPr marL="185738" indent="-185738">
              <a:buFontTx/>
              <a:buAutoNum type="arabicPeriod"/>
            </a:pPr>
            <a:r>
              <a:rPr lang="en-US" sz="2000" dirty="0">
                <a:latin typeface="Century Schoolbook" panose="02040604050505020304" pitchFamily="18" charset="0"/>
              </a:rPr>
              <a:t>Unit Curriculum Committee (UCC), if it exists, review the proposal. If the unit does not have a UCC, the Dean ensures that the proposal is shared and reviewed across the School(s), well in advance of the vote at unit council meeting. </a:t>
            </a:r>
            <a:r>
              <a:rPr lang="en-US" sz="2000" b="1" dirty="0">
                <a:latin typeface="Century Schoolbook" panose="02040604050505020304" pitchFamily="18" charset="0"/>
              </a:rPr>
              <a:t>Dean approves the proposal through the online system.</a:t>
            </a:r>
          </a:p>
        </p:txBody>
      </p:sp>
      <p:sp>
        <p:nvSpPr>
          <p:cNvPr id="7" name="TextBox 6">
            <a:extLst>
              <a:ext uri="{FF2B5EF4-FFF2-40B4-BE49-F238E27FC236}">
                <a16:creationId xmlns:a16="http://schemas.microsoft.com/office/drawing/2014/main" id="{12E72E2F-7F24-BF90-CBE4-5DBD970694FC}"/>
              </a:ext>
            </a:extLst>
          </p:cNvPr>
          <p:cNvSpPr txBox="1"/>
          <p:nvPr/>
        </p:nvSpPr>
        <p:spPr>
          <a:xfrm>
            <a:off x="1932660" y="5983959"/>
            <a:ext cx="10027860" cy="707886"/>
          </a:xfrm>
          <a:prstGeom prst="rect">
            <a:avLst/>
          </a:prstGeom>
          <a:noFill/>
          <a:ln w="19050">
            <a:solidFill>
              <a:schemeClr val="tx1"/>
            </a:solidFill>
          </a:ln>
        </p:spPr>
        <p:txBody>
          <a:bodyPr wrap="square" rtlCol="0">
            <a:spAutoFit/>
          </a:bodyPr>
          <a:lstStyle/>
          <a:p>
            <a:r>
              <a:rPr lang="en-US" sz="2000" dirty="0">
                <a:latin typeface="Century Schoolbook" panose="02040604050505020304" pitchFamily="18" charset="0"/>
              </a:rPr>
              <a:t>Proposal advances to the Provost Office for feasibility review. </a:t>
            </a:r>
            <a:r>
              <a:rPr lang="en-US" sz="2000" b="1" dirty="0">
                <a:latin typeface="Century Schoolbook" panose="02040604050505020304" pitchFamily="18" charset="0"/>
              </a:rPr>
              <a:t>Graduate Programs also need the approval of the Grad. Council</a:t>
            </a:r>
          </a:p>
        </p:txBody>
      </p:sp>
      <p:cxnSp>
        <p:nvCxnSpPr>
          <p:cNvPr id="8" name="Straight Arrow Connector 7">
            <a:extLst>
              <a:ext uri="{FF2B5EF4-FFF2-40B4-BE49-F238E27FC236}">
                <a16:creationId xmlns:a16="http://schemas.microsoft.com/office/drawing/2014/main" id="{028234A1-3F8F-7062-C2DD-723CD1BEADEE}"/>
              </a:ext>
            </a:extLst>
          </p:cNvPr>
          <p:cNvCxnSpPr>
            <a:cxnSpLocks/>
          </p:cNvCxnSpPr>
          <p:nvPr/>
        </p:nvCxnSpPr>
        <p:spPr>
          <a:xfrm>
            <a:off x="1250384" y="1338161"/>
            <a:ext cx="365752"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829151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AFF973-1F57-E84E-443C-75C97833CAFF}"/>
              </a:ext>
            </a:extLst>
          </p:cNvPr>
          <p:cNvSpPr>
            <a:spLocks noGrp="1"/>
          </p:cNvSpPr>
          <p:nvPr>
            <p:ph type="title"/>
          </p:nvPr>
        </p:nvSpPr>
        <p:spPr>
          <a:xfrm>
            <a:off x="838200" y="-111760"/>
            <a:ext cx="10515600" cy="1006454"/>
          </a:xfrm>
        </p:spPr>
        <p:txBody>
          <a:bodyPr>
            <a:normAutofit/>
          </a:bodyPr>
          <a:lstStyle/>
          <a:p>
            <a:pPr algn="ctr"/>
            <a:r>
              <a:rPr lang="en-US" sz="4000" b="1" dirty="0">
                <a:solidFill>
                  <a:srgbClr val="C00000"/>
                </a:solidFill>
                <a:latin typeface="Times New Roman" panose="02020603050405020304" pitchFamily="18" charset="0"/>
                <a:cs typeface="Times New Roman" panose="02020603050405020304" pitchFamily="18" charset="0"/>
              </a:rPr>
              <a:t>The </a:t>
            </a:r>
            <a:r>
              <a:rPr lang="en-US" sz="4000" b="1" i="1" dirty="0">
                <a:solidFill>
                  <a:srgbClr val="C00000"/>
                </a:solidFill>
                <a:latin typeface="Times New Roman" panose="02020603050405020304" pitchFamily="18" charset="0"/>
                <a:cs typeface="Times New Roman" panose="02020603050405020304" pitchFamily="18" charset="0"/>
              </a:rPr>
              <a:t>ARC Chart</a:t>
            </a:r>
            <a:endParaRPr lang="en-US" sz="4000" i="1" dirty="0"/>
          </a:p>
        </p:txBody>
      </p:sp>
      <p:sp>
        <p:nvSpPr>
          <p:cNvPr id="4" name="TextBox 3">
            <a:extLst>
              <a:ext uri="{FF2B5EF4-FFF2-40B4-BE49-F238E27FC236}">
                <a16:creationId xmlns:a16="http://schemas.microsoft.com/office/drawing/2014/main" id="{98F8B7F3-33C7-910D-F840-D6083D51CC04}"/>
              </a:ext>
            </a:extLst>
          </p:cNvPr>
          <p:cNvSpPr txBox="1"/>
          <p:nvPr/>
        </p:nvSpPr>
        <p:spPr>
          <a:xfrm>
            <a:off x="2219014" y="1500100"/>
            <a:ext cx="9654332" cy="707886"/>
          </a:xfrm>
          <a:prstGeom prst="rect">
            <a:avLst/>
          </a:prstGeom>
          <a:noFill/>
          <a:ln w="19050">
            <a:solidFill>
              <a:schemeClr val="tx1"/>
            </a:solidFill>
          </a:ln>
        </p:spPr>
        <p:txBody>
          <a:bodyPr wrap="square" rtlCol="0">
            <a:spAutoFit/>
          </a:bodyPr>
          <a:lstStyle/>
          <a:p>
            <a:r>
              <a:rPr lang="en-US" sz="2000" dirty="0">
                <a:latin typeface="Century Schoolbook" panose="02040604050505020304" pitchFamily="18" charset="0"/>
              </a:rPr>
              <a:t>Once the Provost signs (electronically) the Feasibility Phase Checklist, the full proposal package advances to ARC.</a:t>
            </a:r>
          </a:p>
        </p:txBody>
      </p:sp>
      <p:sp>
        <p:nvSpPr>
          <p:cNvPr id="9" name="TextBox 8">
            <a:extLst>
              <a:ext uri="{FF2B5EF4-FFF2-40B4-BE49-F238E27FC236}">
                <a16:creationId xmlns:a16="http://schemas.microsoft.com/office/drawing/2014/main" id="{D2A3FBEC-E2F9-0304-4B31-2CEF90C6B09D}"/>
              </a:ext>
            </a:extLst>
          </p:cNvPr>
          <p:cNvSpPr txBox="1"/>
          <p:nvPr/>
        </p:nvSpPr>
        <p:spPr>
          <a:xfrm>
            <a:off x="96982" y="1500100"/>
            <a:ext cx="1981200" cy="1323439"/>
          </a:xfrm>
          <a:prstGeom prst="rect">
            <a:avLst/>
          </a:prstGeom>
          <a:noFill/>
          <a:ln w="19050">
            <a:solidFill>
              <a:schemeClr val="tx1"/>
            </a:solidFill>
          </a:ln>
        </p:spPr>
        <p:txBody>
          <a:bodyPr wrap="square" rtlCol="0">
            <a:spAutoFit/>
          </a:bodyPr>
          <a:lstStyle/>
          <a:p>
            <a:r>
              <a:rPr lang="en-US" sz="2000" b="1" dirty="0">
                <a:latin typeface="Century Schoolbook" panose="02040604050505020304" pitchFamily="18" charset="0"/>
              </a:rPr>
              <a:t>2. Curricular Phase:</a:t>
            </a:r>
          </a:p>
          <a:p>
            <a:r>
              <a:rPr lang="en-US" sz="2000" dirty="0">
                <a:latin typeface="Century Schoolbook" panose="02040604050505020304" pitchFamily="18" charset="0"/>
              </a:rPr>
              <a:t>Internal Approval</a:t>
            </a:r>
          </a:p>
        </p:txBody>
      </p:sp>
      <p:sp>
        <p:nvSpPr>
          <p:cNvPr id="10" name="TextBox 9">
            <a:extLst>
              <a:ext uri="{FF2B5EF4-FFF2-40B4-BE49-F238E27FC236}">
                <a16:creationId xmlns:a16="http://schemas.microsoft.com/office/drawing/2014/main" id="{CC096DD1-4E25-A58B-8C2C-A40BC0E1FCFC}"/>
              </a:ext>
            </a:extLst>
          </p:cNvPr>
          <p:cNvSpPr txBox="1"/>
          <p:nvPr/>
        </p:nvSpPr>
        <p:spPr>
          <a:xfrm>
            <a:off x="2219014" y="2588452"/>
            <a:ext cx="9654332" cy="400110"/>
          </a:xfrm>
          <a:prstGeom prst="rect">
            <a:avLst/>
          </a:prstGeom>
          <a:noFill/>
          <a:ln w="19050">
            <a:solidFill>
              <a:schemeClr val="tx1"/>
            </a:solidFill>
          </a:ln>
        </p:spPr>
        <p:txBody>
          <a:bodyPr wrap="square" rtlCol="0">
            <a:spAutoFit/>
          </a:bodyPr>
          <a:lstStyle/>
          <a:p>
            <a:r>
              <a:rPr lang="en-US" sz="2000" dirty="0">
                <a:latin typeface="Century Schoolbook" panose="02040604050505020304" pitchFamily="18" charset="0"/>
              </a:rPr>
              <a:t>ARC reviews the proposal. </a:t>
            </a:r>
          </a:p>
        </p:txBody>
      </p:sp>
      <p:sp>
        <p:nvSpPr>
          <p:cNvPr id="11" name="TextBox 10">
            <a:extLst>
              <a:ext uri="{FF2B5EF4-FFF2-40B4-BE49-F238E27FC236}">
                <a16:creationId xmlns:a16="http://schemas.microsoft.com/office/drawing/2014/main" id="{47A57887-5FA4-E7E5-EA90-26BFDCB2471F}"/>
              </a:ext>
            </a:extLst>
          </p:cNvPr>
          <p:cNvSpPr txBox="1"/>
          <p:nvPr/>
        </p:nvSpPr>
        <p:spPr>
          <a:xfrm>
            <a:off x="2219013" y="3343062"/>
            <a:ext cx="9654331" cy="400110"/>
          </a:xfrm>
          <a:prstGeom prst="rect">
            <a:avLst/>
          </a:prstGeom>
          <a:noFill/>
          <a:ln w="19050">
            <a:solidFill>
              <a:schemeClr val="tx1"/>
            </a:solidFill>
          </a:ln>
        </p:spPr>
        <p:txBody>
          <a:bodyPr wrap="square" rtlCol="0">
            <a:spAutoFit/>
          </a:bodyPr>
          <a:lstStyle/>
          <a:p>
            <a:r>
              <a:rPr lang="en-US" sz="2000" dirty="0">
                <a:latin typeface="Century Schoolbook" panose="02040604050505020304" pitchFamily="18" charset="0"/>
              </a:rPr>
              <a:t>If approved by ARC, the proposal advances to the FAEC.  </a:t>
            </a:r>
          </a:p>
        </p:txBody>
      </p:sp>
      <p:sp>
        <p:nvSpPr>
          <p:cNvPr id="12" name="TextBox 11">
            <a:extLst>
              <a:ext uri="{FF2B5EF4-FFF2-40B4-BE49-F238E27FC236}">
                <a16:creationId xmlns:a16="http://schemas.microsoft.com/office/drawing/2014/main" id="{AE55362C-2388-9D73-552B-A42F682F62DF}"/>
              </a:ext>
            </a:extLst>
          </p:cNvPr>
          <p:cNvSpPr txBox="1"/>
          <p:nvPr/>
        </p:nvSpPr>
        <p:spPr>
          <a:xfrm>
            <a:off x="2219012" y="4123637"/>
            <a:ext cx="9654331" cy="400110"/>
          </a:xfrm>
          <a:prstGeom prst="rect">
            <a:avLst/>
          </a:prstGeom>
          <a:noFill/>
          <a:ln w="19050">
            <a:solidFill>
              <a:schemeClr val="tx1"/>
            </a:solidFill>
          </a:ln>
        </p:spPr>
        <p:txBody>
          <a:bodyPr wrap="square" rtlCol="0">
            <a:spAutoFit/>
          </a:bodyPr>
          <a:lstStyle/>
          <a:p>
            <a:r>
              <a:rPr lang="en-US" sz="2000" dirty="0">
                <a:latin typeface="Century Schoolbook" panose="02040604050505020304" pitchFamily="18" charset="0"/>
              </a:rPr>
              <a:t>FAEC schedules the proposal for a vote at the FA meeting</a:t>
            </a:r>
          </a:p>
        </p:txBody>
      </p:sp>
      <p:sp>
        <p:nvSpPr>
          <p:cNvPr id="13" name="TextBox 12">
            <a:extLst>
              <a:ext uri="{FF2B5EF4-FFF2-40B4-BE49-F238E27FC236}">
                <a16:creationId xmlns:a16="http://schemas.microsoft.com/office/drawing/2014/main" id="{D702CE94-1A35-E5C0-CF8D-4EF4F4698F51}"/>
              </a:ext>
            </a:extLst>
          </p:cNvPr>
          <p:cNvSpPr txBox="1"/>
          <p:nvPr/>
        </p:nvSpPr>
        <p:spPr>
          <a:xfrm>
            <a:off x="2219011" y="4833262"/>
            <a:ext cx="9654331" cy="707886"/>
          </a:xfrm>
          <a:prstGeom prst="rect">
            <a:avLst/>
          </a:prstGeom>
          <a:noFill/>
          <a:ln w="19050">
            <a:solidFill>
              <a:schemeClr val="tx1"/>
            </a:solidFill>
          </a:ln>
        </p:spPr>
        <p:txBody>
          <a:bodyPr wrap="square" rtlCol="0">
            <a:spAutoFit/>
          </a:bodyPr>
          <a:lstStyle/>
          <a:p>
            <a:r>
              <a:rPr lang="en-US" sz="2000" dirty="0">
                <a:latin typeface="Century Schoolbook" panose="02040604050505020304" pitchFamily="18" charset="0"/>
              </a:rPr>
              <a:t>If approved by the FA, proposal advances to the Provost Office for provost approval </a:t>
            </a:r>
          </a:p>
        </p:txBody>
      </p:sp>
      <p:sp>
        <p:nvSpPr>
          <p:cNvPr id="14" name="TextBox 13">
            <a:extLst>
              <a:ext uri="{FF2B5EF4-FFF2-40B4-BE49-F238E27FC236}">
                <a16:creationId xmlns:a16="http://schemas.microsoft.com/office/drawing/2014/main" id="{FCE44D2A-9C2F-87DD-1005-CAC7755F059D}"/>
              </a:ext>
            </a:extLst>
          </p:cNvPr>
          <p:cNvSpPr txBox="1"/>
          <p:nvPr/>
        </p:nvSpPr>
        <p:spPr>
          <a:xfrm>
            <a:off x="2219010" y="5923352"/>
            <a:ext cx="9654331" cy="400110"/>
          </a:xfrm>
          <a:prstGeom prst="rect">
            <a:avLst/>
          </a:prstGeom>
          <a:noFill/>
          <a:ln w="19050">
            <a:solidFill>
              <a:schemeClr val="tx1"/>
            </a:solidFill>
          </a:ln>
        </p:spPr>
        <p:txBody>
          <a:bodyPr wrap="square" rtlCol="0">
            <a:spAutoFit/>
          </a:bodyPr>
          <a:lstStyle/>
          <a:p>
            <a:r>
              <a:rPr lang="en-US" sz="2000" dirty="0">
                <a:latin typeface="Century Schoolbook" panose="02040604050505020304" pitchFamily="18" charset="0"/>
              </a:rPr>
              <a:t>If approved by the Provost, the proposal is sent to the Board of Trustees</a:t>
            </a:r>
          </a:p>
        </p:txBody>
      </p:sp>
      <p:cxnSp>
        <p:nvCxnSpPr>
          <p:cNvPr id="15" name="Straight Arrow Connector 14">
            <a:extLst>
              <a:ext uri="{FF2B5EF4-FFF2-40B4-BE49-F238E27FC236}">
                <a16:creationId xmlns:a16="http://schemas.microsoft.com/office/drawing/2014/main" id="{91CBD524-E5F4-BB72-B7F3-46C04ADEBC31}"/>
              </a:ext>
            </a:extLst>
          </p:cNvPr>
          <p:cNvCxnSpPr>
            <a:cxnSpLocks/>
          </p:cNvCxnSpPr>
          <p:nvPr/>
        </p:nvCxnSpPr>
        <p:spPr>
          <a:xfrm>
            <a:off x="1343891" y="2380444"/>
            <a:ext cx="365752"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201231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262</TotalTime>
  <Words>1223</Words>
  <Application>Microsoft Macintosh PowerPoint</Application>
  <PresentationFormat>Widescreen</PresentationFormat>
  <Paragraphs>51</Paragraphs>
  <Slides>9</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Calibri</vt:lpstr>
      <vt:lpstr>Calibri Light</vt:lpstr>
      <vt:lpstr>Century Schoolbook</vt:lpstr>
      <vt:lpstr>Times New Roman</vt:lpstr>
      <vt:lpstr>Wingdings</vt:lpstr>
      <vt:lpstr>Office Theme</vt:lpstr>
      <vt:lpstr>Academic and Curricular Guidelines Manual 2023-2024</vt:lpstr>
      <vt:lpstr>Rationale for Revisions</vt:lpstr>
      <vt:lpstr>Technical/Structural Changes to the ARC Manual</vt:lpstr>
      <vt:lpstr>I. New Course Proposal and Revisions</vt:lpstr>
      <vt:lpstr>II. New Program Proposals</vt:lpstr>
      <vt:lpstr>The Required Approvals Chart (CourseDog)</vt:lpstr>
      <vt:lpstr>The ARC Chart</vt:lpstr>
      <vt:lpstr>The ARC Chart</vt:lpstr>
      <vt:lpstr>The ARC Chart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Academic and Curricular Guidelines Manual 2023-2024</dc:title>
  <dc:creator>cmartin</dc:creator>
  <cp:lastModifiedBy>cmartin</cp:lastModifiedBy>
  <cp:revision>77</cp:revision>
  <dcterms:created xsi:type="dcterms:W3CDTF">2024-04-22T23:59:21Z</dcterms:created>
  <dcterms:modified xsi:type="dcterms:W3CDTF">2024-04-24T00:18:36Z</dcterms:modified>
</cp:coreProperties>
</file>