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4" r:id="rId4"/>
    <p:sldId id="259" r:id="rId5"/>
    <p:sldId id="258" r:id="rId6"/>
    <p:sldId id="263" r:id="rId7"/>
    <p:sldId id="273" r:id="rId8"/>
    <p:sldId id="260" r:id="rId9"/>
    <p:sldId id="279" r:id="rId10"/>
    <p:sldId id="280" r:id="rId11"/>
    <p:sldId id="261" r:id="rId12"/>
    <p:sldId id="269" r:id="rId13"/>
    <p:sldId id="286" r:id="rId14"/>
    <p:sldId id="271" r:id="rId15"/>
    <p:sldId id="276" r:id="rId16"/>
    <p:sldId id="270" r:id="rId17"/>
    <p:sldId id="285" r:id="rId18"/>
    <p:sldId id="281" r:id="rId19"/>
    <p:sldId id="278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BB7FE-8DD1-1B46-9DED-48D2A47E4E00}" type="datetimeFigureOut">
              <a:rPr lang="en-US" smtClean="0"/>
              <a:pPr/>
              <a:t>10/29/2013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F48F1-32E6-254C-B97E-983267EF5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7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F48F1-32E6-254C-B97E-983267EF5C6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2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7B475-8C84-4791-8A9B-FCB6656FD768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23E5D-F89F-4FF2-ADD9-822175CB6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4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D4F2-C741-4AF1-8B3F-1304C4A1C927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E49A-4CA3-4597-B358-5239F1C3C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054B3-86F2-4D70-A31E-AEECD4E0DC38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99EF1-E978-467E-AA18-0DAC3F075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4F8D-DF82-4F66-B77E-5FBE771C2E09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F2BA2-0AEC-4507-9BE4-E2F01C57D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3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1D651-A150-4DBE-A9B6-5248552E9E66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C6201-9A4E-4E7E-90E3-2FE61EA47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49527-C3FE-40E5-8FA2-297BF0925BEE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FE2C-C118-4C05-9B20-59D393479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2703-E858-4C22-8F0E-643373DBA5E5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FAEDE-4495-4777-ACB0-5EBA5D491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9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BC11-394A-4E66-99FE-629DEE753CCE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077F3-564B-4A7B-9559-0DABBC2B8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9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9F69-4FB7-4CB9-B72C-D422E4F50630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EFCC7-8B39-468A-AE64-71C1A2036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8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1167-A40E-4BC7-A0C8-E4B171B23806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B25C9-D112-48AA-9709-309063A5A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2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E20BA-A869-4D66-BD08-0E8572E2730B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2E5AA-DB5B-4595-ADD5-E1CF15A4F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8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3B3482-C3EB-4E23-AF1F-5C2A5BD342D6}" type="datetimeFigureOut">
              <a:rPr lang="en-US"/>
              <a:pPr>
                <a:defRPr/>
              </a:pPr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EA811-C8C6-4F6F-8A9E-92C3C4536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2.ramapo.edu/facultystaff/fa/gecco/reports/Gen-Ed-SLOs-CurriculumMap.doc" TargetMode="External"/><Relationship Id="rId2" Type="http://schemas.openxmlformats.org/officeDocument/2006/relationships/hyperlink" Target="http://www.ramapo.edu/provost/ce-resourc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rgreen.edu/academics.htm" TargetMode="External"/><Relationship Id="rId2" Type="http://schemas.openxmlformats.org/officeDocument/2006/relationships/hyperlink" Target="https://www.amherst.edu/academiclife/dean_faculty/general_information/ca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livetcollege.edu/academics/overview.php" TargetMode="External"/><Relationship Id="rId5" Type="http://schemas.openxmlformats.org/officeDocument/2006/relationships/hyperlink" Target="http://www.olivetcollege.edu/about/olivet_plan.php" TargetMode="External"/><Relationship Id="rId4" Type="http://schemas.openxmlformats.org/officeDocument/2006/relationships/hyperlink" Target="http://www.aacu.org/membership/documents/2009MemberSurvey_Part2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irstreg.pages.tcnj.edu/liberal-learning/" TargetMode="External"/><Relationship Id="rId2" Type="http://schemas.openxmlformats.org/officeDocument/2006/relationships/hyperlink" Target="http://www.stjohnscollege.edu/academic/readlist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ss.pages.tcnj.edu/advising-resources/advising-faq-for-hss-faculty-and-students/" TargetMode="External"/><Relationship Id="rId5" Type="http://schemas.openxmlformats.org/officeDocument/2006/relationships/hyperlink" Target="http://web.ewu.edu/groups/academicaffairs/strategicplanning/GenEdModelsProCon.pdf" TargetMode="External"/><Relationship Id="rId4" Type="http://schemas.openxmlformats.org/officeDocument/2006/relationships/hyperlink" Target="http://www.uwlax.edu/gened/Best%20Practices%20in%20General%20Education.d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 smtClean="0"/>
              <a:t>General Education Task Force I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676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A Brief Review of General Education Models and Programs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Spring 2013</a:t>
            </a:r>
          </a:p>
          <a:p>
            <a:pPr eaLnBrk="1" hangingPunct="1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4362272"/>
            <a:ext cx="7772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Committee Members</a:t>
            </a:r>
            <a:r>
              <a:rPr lang="en-US" sz="2400" dirty="0"/>
              <a:t>: Renata </a:t>
            </a:r>
            <a:r>
              <a:rPr lang="en-US" sz="2400" dirty="0" smtClean="0"/>
              <a:t>Gangemi, Romulo </a:t>
            </a:r>
            <a:r>
              <a:rPr lang="en-US" sz="2400" dirty="0" err="1" smtClean="0"/>
              <a:t>Magnaye</a:t>
            </a:r>
            <a:r>
              <a:rPr lang="en-US" sz="2400" dirty="0" smtClean="0"/>
              <a:t>, Robert Mentore, Paula </a:t>
            </a:r>
            <a:r>
              <a:rPr lang="en-US" sz="2400" dirty="0" err="1" smtClean="0"/>
              <a:t>Straile</a:t>
            </a:r>
            <a:r>
              <a:rPr lang="en-US" sz="2400" dirty="0" smtClean="0"/>
              <a:t>-Costa</a:t>
            </a:r>
            <a:r>
              <a:rPr lang="en-US" sz="2400" dirty="0"/>
              <a:t>, Ashwani </a:t>
            </a:r>
            <a:r>
              <a:rPr lang="en-US" sz="2400" dirty="0" smtClean="0"/>
              <a:t>Vasishth, and Samantha Wittenberg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Existing Gen Ed Model Continued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hlinkClick r:id="rId2"/>
              </a:rPr>
              <a:t>http://www.ramapo.edu/provost/ce-resources/</a:t>
            </a: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3"/>
              </a:rPr>
              <a:t>http://ww2.ramapo.edu/facultystaff/fa/gecco/reports/Gen-Ed-SLOs-CurriculumMap.doc</a:t>
            </a: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Classic Gen Ed Models</a:t>
            </a:r>
            <a:br>
              <a:rPr lang="en-US" sz="4000" b="1" dirty="0" smtClean="0"/>
            </a:br>
            <a:r>
              <a:rPr lang="en-US" sz="2400" b="1" dirty="0" smtClean="0"/>
              <a:t>(R.R. Newton, 2000)</a:t>
            </a:r>
            <a:endParaRPr lang="en-US" sz="4000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dirty="0" smtClean="0"/>
              <a:t>Great Books–  </a:t>
            </a:r>
            <a:r>
              <a:rPr lang="en-US" sz="2400" dirty="0" smtClean="0"/>
              <a:t>liberal arts colleges</a:t>
            </a:r>
          </a:p>
          <a:p>
            <a:pPr marL="609600" indent="-609600" eaLnBrk="1" hangingPunct="1"/>
            <a:r>
              <a:rPr lang="en-US" dirty="0" smtClean="0"/>
              <a:t>Scholarly Discipline– </a:t>
            </a:r>
            <a:r>
              <a:rPr lang="en-US" sz="2400" dirty="0" smtClean="0"/>
              <a:t>Research-oriented universities</a:t>
            </a:r>
          </a:p>
          <a:p>
            <a:pPr marL="609600" indent="-609600" eaLnBrk="1" hangingPunct="1"/>
            <a:r>
              <a:rPr lang="en-US" dirty="0" smtClean="0"/>
              <a:t>Effective Citizen– </a:t>
            </a:r>
            <a:r>
              <a:rPr lang="en-US" sz="2400" dirty="0" smtClean="0"/>
              <a:t>institutions with client-centered/public mission orientation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Classic Gen Ed Models</a:t>
            </a:r>
            <a:br>
              <a:rPr lang="en-US" sz="4000" b="1" dirty="0" smtClean="0"/>
            </a:br>
            <a:r>
              <a:rPr lang="en-US" sz="2400" b="1" dirty="0" smtClean="0"/>
              <a:t>(R.R. Newton, 2000)</a:t>
            </a:r>
            <a:endParaRPr lang="en-US" sz="4000" b="1" dirty="0" smtClean="0"/>
          </a:p>
        </p:txBody>
      </p:sp>
      <p:graphicFrame>
        <p:nvGraphicFramePr>
          <p:cNvPr id="15468" name="Group 108"/>
          <p:cNvGraphicFramePr>
            <a:graphicFrameLocks noGrp="1"/>
          </p:cNvGraphicFramePr>
          <p:nvPr/>
        </p:nvGraphicFramePr>
        <p:xfrm>
          <a:off x="1600200" y="1600200"/>
          <a:ext cx="6096000" cy="509008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45714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Model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Great Books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Scholarly Discipline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Effective Citizen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Key Insight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Perennial human questions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Accumulated wisdom and ways of understanding the world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Service to a self-reforming democracy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Curriculum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Unified historical review of responses in Western tradition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Key concepts and methods to be pieced together by students as a mosaic of disciplines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Knowledge and skills to prepare students for a modern society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Orientation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Looks to past enduring ideas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Understanding intellectual treasures and methods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Develops tools and commitment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Faculty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Broadly educated generalist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Disciplinary experts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Specialists educating non-specialist students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/>
              <a:t>Core &amp; Fluid Models</a:t>
            </a:r>
            <a:r>
              <a:rPr lang="en-US" b="1"/>
              <a:t/>
            </a:r>
            <a:br>
              <a:rPr lang="en-US" b="1"/>
            </a:br>
            <a:r>
              <a:rPr lang="en-US" sz="2400" b="1"/>
              <a:t>(K. Waltzer, 2000)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400"/>
              <a:t>Fluid-distribution requirement or set of requirements</a:t>
            </a:r>
          </a:p>
          <a:p>
            <a:r>
              <a:rPr lang="en-US" sz="2400"/>
              <a:t>Core-pre-designed required course or sequence of courses; emphasis on inter-relatedness of knowledge </a:t>
            </a:r>
          </a:p>
          <a:p>
            <a:endParaRPr lang="en-US" sz="2400"/>
          </a:p>
        </p:txBody>
      </p:sp>
      <p:graphicFrame>
        <p:nvGraphicFramePr>
          <p:cNvPr id="30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07751"/>
              </p:ext>
            </p:extLst>
          </p:nvPr>
        </p:nvGraphicFramePr>
        <p:xfrm>
          <a:off x="1219200" y="2514600"/>
          <a:ext cx="6096000" cy="414940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feature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Distribution or set of requirements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Pre-designed sequence of courses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Curriculum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Expose students to many disciplines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Expose students to a specific tradition or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Faculty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Easy to organize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Difficult to organize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Dependent upon advising – a weak link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Built into the curriculum through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Culture of choice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Satisfied for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satisfied for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9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Olivet College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/>
            <a:r>
              <a:rPr lang="en-US" sz="2000" dirty="0" smtClean="0"/>
              <a:t>Christian affiliation, in south central Michigan</a:t>
            </a:r>
          </a:p>
          <a:p>
            <a:pPr lvl="1" eaLnBrk="1" hangingPunct="1"/>
            <a:r>
              <a:rPr lang="en-US" sz="2000" dirty="0" smtClean="0"/>
              <a:t>Vision: Education for Individual and Social Responsibility</a:t>
            </a:r>
          </a:p>
          <a:p>
            <a:pPr lvl="1" eaLnBrk="1" hangingPunct="1"/>
            <a:r>
              <a:rPr lang="en-US" sz="2000" dirty="0" smtClean="0"/>
              <a:t>Liberal Arts Core curriculum (8 semesters) provides common learning and shared experiences leading to a </a:t>
            </a:r>
            <a:r>
              <a:rPr lang="en-US" sz="2000" b="1" i="1" dirty="0" smtClean="0"/>
              <a:t>Portfolio</a:t>
            </a:r>
          </a:p>
        </p:txBody>
      </p:sp>
      <p:graphicFrame>
        <p:nvGraphicFramePr>
          <p:cNvPr id="18488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76064"/>
              </p:ext>
            </p:extLst>
          </p:nvPr>
        </p:nvGraphicFramePr>
        <p:xfrm>
          <a:off x="1447800" y="3429000"/>
          <a:ext cx="6096000" cy="2462696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9478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Liberal Arts Core Curriculum Requirements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(41-43 credit hours)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3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Seminar (up to 8 credits, 1 credit per semester)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Writing &amp; Rhetoric I &amp; II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 &amp; Community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Civilization Studies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PORTFOLIO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Creative Experience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Natural World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Global Diversity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Mathematics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 Learning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Senior Experience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Amherst </a:t>
            </a:r>
            <a:r>
              <a:rPr lang="en-US" b="1" dirty="0"/>
              <a:t>College</a:t>
            </a:r>
            <a:br>
              <a:rPr lang="en-US" b="1" dirty="0"/>
            </a:br>
            <a:endParaRPr lang="en-US" b="1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1" eaLnBrk="1" hangingPunct="1"/>
            <a:r>
              <a:rPr lang="en-US" sz="2000" dirty="0" smtClean="0"/>
              <a:t>Only 1 requirement: first year seminar</a:t>
            </a:r>
          </a:p>
          <a:p>
            <a:pPr lvl="2" eaLnBrk="1" hangingPunct="1"/>
            <a:r>
              <a:rPr lang="en-US" sz="2000" dirty="0" smtClean="0"/>
              <a:t>Inquiry-based introduction to</a:t>
            </a:r>
          </a:p>
          <a:p>
            <a:pPr lvl="3" eaLnBrk="1" hangingPunct="1"/>
            <a:r>
              <a:rPr lang="en-US" sz="1800" dirty="0" smtClean="0"/>
              <a:t>Critical thinking</a:t>
            </a:r>
          </a:p>
          <a:p>
            <a:pPr lvl="3" eaLnBrk="1" hangingPunct="1"/>
            <a:r>
              <a:rPr lang="en-US" sz="1800" dirty="0" smtClean="0"/>
              <a:t>Active learning</a:t>
            </a:r>
          </a:p>
          <a:p>
            <a:pPr lvl="3" eaLnBrk="1" hangingPunct="1"/>
            <a:r>
              <a:rPr lang="en-US" sz="1800" dirty="0" smtClean="0"/>
              <a:t>Writing</a:t>
            </a:r>
          </a:p>
          <a:p>
            <a:pPr lvl="2" eaLnBrk="1" hangingPunct="1"/>
            <a:r>
              <a:rPr lang="en-US" sz="2000" dirty="0" smtClean="0"/>
              <a:t>Otherwise, an open curriculum</a:t>
            </a:r>
          </a:p>
          <a:p>
            <a:pPr lvl="1" eaLnBrk="1" hangingPunct="1"/>
            <a:r>
              <a:rPr lang="en-US" sz="2000" dirty="0" smtClean="0"/>
              <a:t>Leads to gaps in learning after increasing student diversity</a:t>
            </a:r>
          </a:p>
          <a:p>
            <a:pPr lvl="1" eaLnBrk="1" hangingPunct="1"/>
            <a:r>
              <a:rPr lang="en-US" sz="2000" dirty="0" smtClean="0"/>
              <a:t>New proposals by Committee on Academic Priorities </a:t>
            </a:r>
          </a:p>
          <a:p>
            <a:pPr lvl="2" eaLnBrk="1" hangingPunct="1"/>
            <a:r>
              <a:rPr lang="en-US" sz="1800" dirty="0" smtClean="0"/>
              <a:t>Add 2 more intensive writing courses</a:t>
            </a:r>
          </a:p>
          <a:p>
            <a:pPr lvl="2" eaLnBrk="1" hangingPunct="1"/>
            <a:r>
              <a:rPr lang="en-US" sz="1800" dirty="0" smtClean="0"/>
              <a:t>Add 2.5 new courses for quantitative literacy</a:t>
            </a:r>
          </a:p>
          <a:p>
            <a:pPr lvl="2" eaLnBrk="1" hangingPunct="1"/>
            <a:r>
              <a:rPr lang="en-US" sz="1800" dirty="0" smtClean="0"/>
              <a:t>Provide more direction through academic advising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The College of New Jersey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Liberal </a:t>
            </a:r>
            <a:r>
              <a:rPr lang="en-US" sz="2400" dirty="0"/>
              <a:t>Learning (revised in 2002) – educating students for citizenship in a modern democracy</a:t>
            </a:r>
          </a:p>
          <a:p>
            <a:pPr marL="0" indent="0">
              <a:buNone/>
            </a:pPr>
            <a:r>
              <a:rPr lang="en-US" sz="2400" dirty="0"/>
              <a:t>Goal 1 - Intellectual and Scholarly </a:t>
            </a:r>
            <a:r>
              <a:rPr lang="en-US" sz="2400" dirty="0" smtClean="0"/>
              <a:t>Growth, FYS</a:t>
            </a:r>
            <a:r>
              <a:rPr lang="en-US" sz="2400" dirty="0"/>
              <a:t>, Writing, Second Language</a:t>
            </a:r>
          </a:p>
          <a:p>
            <a:pPr marL="0" indent="0">
              <a:buNone/>
            </a:pPr>
            <a:r>
              <a:rPr lang="en-US" sz="2400" dirty="0"/>
              <a:t>Goal 2 - Civic Responsibilities – Global, race/ethnicity, gender – fulfilled by courses </a:t>
            </a:r>
            <a:r>
              <a:rPr lang="en-US" sz="2400" dirty="0" smtClean="0"/>
              <a:t>in </a:t>
            </a:r>
            <a:r>
              <a:rPr lang="en-US" sz="2400" dirty="0"/>
              <a:t>gen. ed., the major and/or </a:t>
            </a:r>
            <a:r>
              <a:rPr lang="en-US" sz="2400" dirty="0" smtClean="0"/>
              <a:t>extended experiences*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800" dirty="0"/>
              <a:t>*Community Engagement Requirement provides students with the opportunity to think critically and inclusively about their society and develop a hands-on understanding of the effects of class, power, and privilege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College of New Jersey</a:t>
            </a:r>
            <a:r>
              <a:rPr lang="en-US" dirty="0" smtClean="0"/>
              <a:t>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Goal 3 - Broad Sectors of Human Inquiry – Breadth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Option </a:t>
            </a:r>
            <a:r>
              <a:rPr lang="en-US" sz="2400" dirty="0"/>
              <a:t>A Choose an interdisciplinary minor </a:t>
            </a:r>
            <a:r>
              <a:rPr lang="en-US" sz="2400" dirty="0" smtClean="0"/>
              <a:t>or 	second </a:t>
            </a:r>
            <a:r>
              <a:rPr lang="en-US" sz="2400" dirty="0"/>
              <a:t>major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Option </a:t>
            </a:r>
            <a:r>
              <a:rPr lang="en-US" sz="2400" dirty="0"/>
              <a:t>B Design your own interdisciplinary minor </a:t>
            </a:r>
            <a:r>
              <a:rPr lang="en-US" sz="2400" dirty="0" smtClean="0"/>
              <a:t>		or </a:t>
            </a:r>
            <a:r>
              <a:rPr lang="en-US" sz="2400" dirty="0"/>
              <a:t>second major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Option </a:t>
            </a:r>
            <a:r>
              <a:rPr lang="en-US" sz="2400" dirty="0"/>
              <a:t>C Breadth Distribution – 3 courses in each 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Arts </a:t>
            </a:r>
            <a:r>
              <a:rPr lang="en-US" sz="2400" dirty="0"/>
              <a:t>and Humanities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Social </a:t>
            </a:r>
            <a:r>
              <a:rPr lang="en-US" sz="2400" dirty="0"/>
              <a:t>Sciences and History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 smtClean="0"/>
              <a:t>Natural </a:t>
            </a:r>
            <a:r>
              <a:rPr lang="en-US" sz="2400" dirty="0"/>
              <a:t>Science and </a:t>
            </a:r>
            <a:r>
              <a:rPr lang="en-US" sz="2400" dirty="0" smtClean="0"/>
              <a:t>Quantitative 				Reasoning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Evergreen State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No majors, no general  education curriculum, no courses, no grades</a:t>
            </a:r>
          </a:p>
          <a:p>
            <a:pPr lvl="1" eaLnBrk="1" hangingPunct="1"/>
            <a:r>
              <a:rPr lang="en-US" sz="2400" dirty="0" smtClean="0"/>
              <a:t>Students design an </a:t>
            </a:r>
            <a:r>
              <a:rPr lang="en-US" sz="2400" i="1" dirty="0" smtClean="0"/>
              <a:t>academic pathway</a:t>
            </a:r>
            <a:r>
              <a:rPr lang="en-US" sz="2400" dirty="0" smtClean="0"/>
              <a:t>, rather than enroll in a major (workshops are provided, faculty advise)</a:t>
            </a:r>
          </a:p>
          <a:p>
            <a:pPr lvl="1" eaLnBrk="1" hangingPunct="1"/>
            <a:r>
              <a:rPr lang="en-US" sz="2400" i="1" dirty="0"/>
              <a:t>Programs</a:t>
            </a:r>
            <a:r>
              <a:rPr lang="en-US" sz="2400" dirty="0"/>
              <a:t> based on a theme or topic (inter- and multi-disciplinary) are team-taught by 2 or more faculty members</a:t>
            </a:r>
          </a:p>
          <a:p>
            <a:pPr lvl="2" eaLnBrk="1" hangingPunct="1"/>
            <a:r>
              <a:rPr lang="en-US" sz="2000" dirty="0"/>
              <a:t>Each program is 16 credits and spans 2 or 3 quarters</a:t>
            </a:r>
          </a:p>
          <a:p>
            <a:pPr lvl="2" eaLnBrk="1" hangingPunct="1"/>
            <a:r>
              <a:rPr lang="en-US" sz="2000" dirty="0"/>
              <a:t>Each program may consist of lectures, labs, readings, seminars, field study, studio work, or research projects</a:t>
            </a:r>
          </a:p>
          <a:p>
            <a:pPr lvl="2" eaLnBrk="1" hangingPunct="1"/>
            <a:r>
              <a:rPr lang="en-US" sz="2000" dirty="0"/>
              <a:t>Programs are based on a </a:t>
            </a:r>
            <a:r>
              <a:rPr lang="en-US" sz="2000" dirty="0" smtClean="0"/>
              <a:t>theme and taught from different perspectives</a:t>
            </a:r>
            <a:endParaRPr lang="en-US" sz="2000" dirty="0"/>
          </a:p>
          <a:p>
            <a:pPr lvl="1" eaLnBrk="1" hangingPunct="1"/>
            <a:r>
              <a:rPr lang="en-US" sz="2400" dirty="0" smtClean="0"/>
              <a:t>evaluative narratives are used to assess student learning</a:t>
            </a:r>
          </a:p>
          <a:p>
            <a:pPr marL="914400" lvl="2" indent="0" eaLnBrk="1" hangingPunct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St. John’s College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2400" dirty="0" smtClean="0"/>
              <a:t>Religiously affiliated liberal arts college with two campuses located in Annapolis, MD and Santa Fe, NM</a:t>
            </a:r>
          </a:p>
          <a:p>
            <a:pPr lvl="1" eaLnBrk="1" hangingPunct="1"/>
            <a:r>
              <a:rPr lang="en-US" sz="2400" dirty="0" smtClean="0"/>
              <a:t>No strict distinction between the sciences and the humanities</a:t>
            </a:r>
          </a:p>
          <a:p>
            <a:pPr lvl="1" eaLnBrk="1" hangingPunct="1"/>
            <a:r>
              <a:rPr lang="en-US" sz="2400" dirty="0" smtClean="0"/>
              <a:t>Reading list “serves as the core of the […] curriculum”</a:t>
            </a:r>
          </a:p>
          <a:p>
            <a:pPr lvl="2" eaLnBrk="1" hangingPunct="1"/>
            <a:r>
              <a:rPr lang="en-US" sz="2000" dirty="0" smtClean="0"/>
              <a:t>First year is devoted to Greek authors</a:t>
            </a:r>
          </a:p>
          <a:p>
            <a:pPr lvl="2" eaLnBrk="1" hangingPunct="1"/>
            <a:r>
              <a:rPr lang="en-US" sz="2000" dirty="0" smtClean="0"/>
              <a:t>Second </a:t>
            </a:r>
            <a:r>
              <a:rPr lang="en-US" sz="2000" dirty="0"/>
              <a:t>year “contains books from the Roman, medieval, and Renaissance </a:t>
            </a:r>
            <a:r>
              <a:rPr lang="en-US" sz="2000" dirty="0" smtClean="0"/>
              <a:t>periods”</a:t>
            </a:r>
          </a:p>
          <a:p>
            <a:pPr lvl="2" eaLnBrk="1" hangingPunct="1"/>
            <a:r>
              <a:rPr lang="en-US" sz="2000" dirty="0" smtClean="0"/>
              <a:t>Third year covers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centuries</a:t>
            </a:r>
          </a:p>
          <a:p>
            <a:pPr lvl="2" eaLnBrk="1" hangingPunct="1"/>
            <a:r>
              <a:rPr lang="en-US" sz="2000" dirty="0" smtClean="0"/>
              <a:t>Fourth year covers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centuries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Caveat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review is cursory at best, given the time constraints</a:t>
            </a:r>
          </a:p>
          <a:p>
            <a:pPr eaLnBrk="1" hangingPunct="1"/>
            <a:r>
              <a:rPr lang="en-US" dirty="0" smtClean="0"/>
              <a:t>We limited our review to the level of categories, and did NOT drill down to the course level</a:t>
            </a:r>
          </a:p>
          <a:p>
            <a:pPr eaLnBrk="1" hangingPunct="1"/>
            <a:r>
              <a:rPr lang="en-US" dirty="0" smtClean="0"/>
              <a:t>Our work should be the start of a process of exploration, not the end of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Conclusion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many models</a:t>
            </a:r>
          </a:p>
          <a:p>
            <a:pPr eaLnBrk="1" hangingPunct="1"/>
            <a:r>
              <a:rPr lang="en-US" dirty="0" smtClean="0"/>
              <a:t>Most general education programs do not fall into one model, but rather are hybrids</a:t>
            </a:r>
          </a:p>
          <a:p>
            <a:pPr eaLnBrk="1" hangingPunct="1"/>
            <a:r>
              <a:rPr lang="en-US" dirty="0" smtClean="0"/>
              <a:t>The key is constant communication between Task Force II and the faculty</a:t>
            </a:r>
          </a:p>
          <a:p>
            <a:pPr eaLnBrk="1" hangingPunct="1"/>
            <a:r>
              <a:rPr lang="en-US" dirty="0" smtClean="0"/>
              <a:t>90% of colleges and universities are in some stage of remodeling their general education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Amherst College Committee on Academic Priorities (2006). The Committee on </a:t>
            </a:r>
          </a:p>
          <a:p>
            <a:pPr marL="400050" lvl="1" indent="0">
              <a:buNone/>
            </a:pPr>
            <a:r>
              <a:rPr lang="en-US" sz="2000" dirty="0" smtClean="0"/>
              <a:t>Academic Priorities 2006 (CAP). Retrieved from</a:t>
            </a:r>
          </a:p>
          <a:p>
            <a:pPr marL="400050" lvl="1" indent="0">
              <a:buNone/>
            </a:pPr>
            <a:r>
              <a:rPr lang="en-US" sz="1800" dirty="0" smtClean="0">
                <a:hlinkClick r:id="rId2"/>
              </a:rPr>
              <a:t>https://www.amherst.edu/academiclife/dean_faculty/general_information/cap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The Evergreen State College.  Academics. Retrieved from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www.evergreen.edu/academics.htm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Hart Research Associates (2009). Trends and emerging practices in general </a:t>
            </a:r>
          </a:p>
          <a:p>
            <a:pPr marL="400050" lvl="1" indent="0">
              <a:buNone/>
            </a:pPr>
            <a:r>
              <a:rPr lang="en-US" sz="2000" dirty="0" smtClean="0"/>
              <a:t>education. </a:t>
            </a:r>
            <a:r>
              <a:rPr lang="en-US" sz="2000" dirty="0"/>
              <a:t>Retrieved from 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://www.aacu.org/membership/</a:t>
            </a:r>
            <a:r>
              <a:rPr lang="en-US" sz="1800" dirty="0" smtClean="0">
                <a:hlinkClick r:id="rId4"/>
              </a:rPr>
              <a:t>documents/2009MemberSurvey_Part2</a:t>
            </a:r>
            <a:r>
              <a:rPr lang="en-US" sz="1800" dirty="0">
                <a:hlinkClick r:id="rId4"/>
              </a:rPr>
              <a:t>.</a:t>
            </a:r>
            <a:r>
              <a:rPr lang="en-US" sz="1800" dirty="0" smtClean="0">
                <a:hlinkClick r:id="rId4"/>
              </a:rPr>
              <a:t>pdf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Olivet College. The Olivet Plan. Retrieved from </a:t>
            </a:r>
          </a:p>
          <a:p>
            <a:pPr marL="400050" lvl="1" indent="0">
              <a:buNone/>
            </a:pP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www.olivetcollege.edu/about/olivet_plan.php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r>
              <a:rPr lang="en-US" sz="2000" dirty="0" smtClean="0"/>
              <a:t>Olivet College. Academic overview. Retrieved from</a:t>
            </a:r>
          </a:p>
          <a:p>
            <a:pPr marL="400050" lvl="1" indent="0">
              <a:buNone/>
            </a:pPr>
            <a:r>
              <a:rPr lang="en-US" sz="1800" dirty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www.olivetcollege.edu/academics/overview.php</a:t>
            </a: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r>
              <a:rPr lang="en-US" sz="2000" dirty="0" smtClean="0"/>
              <a:t>Newton, R.R. (2000). Tensions and models in general education planning, </a:t>
            </a:r>
          </a:p>
          <a:p>
            <a:pPr marL="400050" lvl="1" indent="0">
              <a:buNone/>
            </a:pPr>
            <a:r>
              <a:rPr lang="en-US" sz="2000" i="1" dirty="0" smtClean="0"/>
              <a:t>Journal of General Education</a:t>
            </a:r>
            <a:r>
              <a:rPr lang="en-US" sz="2000" dirty="0" smtClean="0"/>
              <a:t>, </a:t>
            </a:r>
            <a:r>
              <a:rPr lang="en-US" sz="2000" i="1" dirty="0" smtClean="0"/>
              <a:t>49</a:t>
            </a:r>
            <a:r>
              <a:rPr lang="en-US" sz="2000" dirty="0" smtClean="0"/>
              <a:t>(3), 165-181.</a:t>
            </a:r>
          </a:p>
        </p:txBody>
      </p:sp>
    </p:spTree>
    <p:extLst>
      <p:ext uri="{BB962C8B-B14F-4D97-AF65-F5344CB8AC3E}">
        <p14:creationId xmlns:p14="http://schemas.microsoft.com/office/powerpoint/2010/main" val="2681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St. John’s College (2013). Reading list. Retrieved from </a:t>
            </a:r>
          </a:p>
          <a:p>
            <a:pPr marL="400050" lvl="1" indent="0">
              <a:buNone/>
            </a:pPr>
            <a:r>
              <a:rPr lang="en-US" sz="1800" dirty="0">
                <a:hlinkClick r:id="rId2"/>
              </a:rPr>
              <a:t>http://www.stjohnscollege.edu/academic/readlist.shtml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College of New Jersey. Liberal learning guide. Retrieved from </a:t>
            </a:r>
            <a:endParaRPr lang="en-US" sz="1600" dirty="0"/>
          </a:p>
          <a:p>
            <a:pPr marL="400050" lvl="1" indent="0">
              <a:buNone/>
            </a:pPr>
            <a:r>
              <a:rPr lang="en-US" sz="1800" dirty="0">
                <a:hlinkClick r:id="rId3"/>
              </a:rPr>
              <a:t>http://firstreg.pages.tcnj.edu/liberal-learning</a:t>
            </a:r>
            <a:r>
              <a:rPr lang="en-US" sz="1800" dirty="0" smtClean="0">
                <a:hlinkClick r:id="rId3"/>
              </a:rPr>
              <a:t>/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University </a:t>
            </a:r>
            <a:r>
              <a:rPr lang="en-US" sz="2000" dirty="0"/>
              <a:t>of Wisconsin </a:t>
            </a:r>
            <a:r>
              <a:rPr lang="en-US" sz="2000" dirty="0" err="1"/>
              <a:t>LaCrosse</a:t>
            </a:r>
            <a:r>
              <a:rPr lang="en-US" sz="2000" dirty="0"/>
              <a:t> General Education Committee </a:t>
            </a:r>
          </a:p>
          <a:p>
            <a:pPr marL="400050" lvl="1" indent="0">
              <a:buNone/>
            </a:pPr>
            <a:r>
              <a:rPr lang="en-US" sz="2000" dirty="0"/>
              <a:t>(2006). Best practices in general education. Retrieved from </a:t>
            </a:r>
            <a:r>
              <a:rPr lang="en-US" sz="1800" dirty="0">
                <a:hlinkClick r:id="rId4"/>
              </a:rPr>
              <a:t>http://www.uwlax.edu/gened/Best%20Practices%20in%20General%</a:t>
            </a:r>
            <a:r>
              <a:rPr lang="en-US" sz="1800" dirty="0" smtClean="0">
                <a:hlinkClick r:id="rId4"/>
              </a:rPr>
              <a:t>20Education.doc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Waltzer</a:t>
            </a:r>
            <a:r>
              <a:rPr lang="en-US" sz="2000" dirty="0"/>
              <a:t>, K. (2000). General education models: Pros &amp; cons of </a:t>
            </a:r>
          </a:p>
          <a:p>
            <a:pPr marL="400050" lvl="1" indent="0">
              <a:buNone/>
            </a:pPr>
            <a:r>
              <a:rPr lang="en-US" sz="2000" dirty="0"/>
              <a:t>general education strategies. Retrieved from </a:t>
            </a:r>
            <a:r>
              <a:rPr lang="en-US" sz="1600" dirty="0">
                <a:hlinkClick r:id="rId5"/>
              </a:rPr>
              <a:t>http://web.ewu.edu/groups/academicaffairs/strategicplanning/GenEdModelsProCon.pdf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2000" dirty="0" err="1"/>
              <a:t>Zagari-Marinzoli</a:t>
            </a:r>
            <a:r>
              <a:rPr lang="en-US" sz="2000" dirty="0"/>
              <a:t>, R. Advising FAQ for humanities and social sciences students </a:t>
            </a:r>
          </a:p>
          <a:p>
            <a:pPr marL="400050" lvl="1" indent="0">
              <a:buNone/>
            </a:pPr>
            <a:r>
              <a:rPr lang="en-US" sz="2000" dirty="0"/>
              <a:t>and faculty. Retrieved from </a:t>
            </a:r>
            <a:r>
              <a:rPr lang="en-US" sz="1800" dirty="0">
                <a:hlinkClick r:id="rId6"/>
              </a:rPr>
              <a:t>http://hss.pages.tcnj.edu/advising-resources/advising-faq-for-hss-faculty-and-students/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Purpose of General Education</a:t>
            </a:r>
            <a:br>
              <a:rPr lang="en-US" b="1" smtClean="0"/>
            </a:br>
            <a:r>
              <a:rPr lang="en-US" sz="2400" b="1" smtClean="0"/>
              <a:t>(K. Waltzer, 2000)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become broadly educated (beyond the high school level)</a:t>
            </a:r>
          </a:p>
          <a:p>
            <a:pPr eaLnBrk="1" hangingPunct="1"/>
            <a:r>
              <a:rPr lang="en-US" sz="2800" dirty="0" smtClean="0"/>
              <a:t>To begin to develop intellectual and moral imagination</a:t>
            </a:r>
          </a:p>
          <a:p>
            <a:pPr eaLnBrk="1" hangingPunct="1"/>
            <a:r>
              <a:rPr lang="en-US" sz="2800" dirty="0" smtClean="0"/>
              <a:t>To become acquainted with different ways of knowing</a:t>
            </a:r>
          </a:p>
          <a:p>
            <a:pPr eaLnBrk="1" hangingPunct="1"/>
            <a:r>
              <a:rPr lang="en-US" sz="2800" dirty="0" smtClean="0"/>
              <a:t> To increase capacities to think critically and independently</a:t>
            </a:r>
          </a:p>
          <a:p>
            <a:pPr eaLnBrk="1" hangingPunct="1"/>
            <a:r>
              <a:rPr lang="en-US" sz="2800" dirty="0" smtClean="0"/>
              <a:t>To prepare for upper-level work in the disciplines</a:t>
            </a:r>
          </a:p>
          <a:p>
            <a:pPr eaLnBrk="1" hangingPunct="1"/>
            <a:r>
              <a:rPr lang="en-US" sz="2800" dirty="0" smtClean="0"/>
              <a:t>To develop capacities generally useful to life and freedom, independent learning, and citizenship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Orientation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two broad courses open to Ramapo College, in considering its General Education Curriculum: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Build on our existing structure, and strengthen it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smtClean="0"/>
              <a:t>Erect a new structure entirely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Best Practices</a:t>
            </a:r>
            <a:br>
              <a:rPr lang="en-US" b="1" dirty="0" smtClean="0"/>
            </a:br>
            <a:r>
              <a:rPr lang="en-US" sz="2400" b="1" dirty="0" smtClean="0"/>
              <a:t>(</a:t>
            </a:r>
            <a:r>
              <a:rPr lang="en-US" sz="2000" b="1" dirty="0" smtClean="0"/>
              <a:t>retrieved from University of Wisconsin-</a:t>
            </a:r>
            <a:r>
              <a:rPr lang="en-US" sz="2000" b="1" dirty="0" err="1" smtClean="0"/>
              <a:t>LaCrosse</a:t>
            </a:r>
            <a:r>
              <a:rPr lang="en-US" sz="2000" b="1" dirty="0" smtClean="0"/>
              <a:t> General Education Committee website: http://www.uwlax.edu/gened/Committee.htm</a:t>
            </a:r>
            <a:r>
              <a:rPr lang="en-US" sz="2400" b="1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Whichever course we choose to take, we recommend the following: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Intentional (alignment among goals, outcomes, actions, results)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Based on institution’s mission and broad goals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Outcome based (curriculum, pedagogy, assessment derived from expected outcomes)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Receives institutional support in terms of student learning, resource allocation, and faculty reward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Best Practices Continued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 eaLnBrk="1" hangingPunct="1">
              <a:buFont typeface="Arial" charset="0"/>
              <a:buAutoNum type="arabicPeriod" startAt="5"/>
            </a:pPr>
            <a:r>
              <a:rPr lang="en-US" smtClean="0"/>
              <a:t>Faculty generated and with faculty endorsement and commitment (regular input from the faculty)</a:t>
            </a:r>
          </a:p>
          <a:p>
            <a:pPr marL="514350" lvl="1" indent="-514350" eaLnBrk="1" hangingPunct="1">
              <a:buFont typeface="Arial" charset="0"/>
              <a:buAutoNum type="arabicPeriod" startAt="5"/>
            </a:pPr>
            <a:r>
              <a:rPr lang="en-US" smtClean="0"/>
              <a:t>Integrated into the major or student’s program of study (across the baccalaureate degree)</a:t>
            </a:r>
          </a:p>
          <a:p>
            <a:pPr marL="514350" lvl="1" indent="-514350" eaLnBrk="1" hangingPunct="1">
              <a:buFont typeface="Arial" charset="0"/>
              <a:buAutoNum type="arabicPeriod" startAt="5"/>
            </a:pPr>
            <a:r>
              <a:rPr lang="en-US" smtClean="0"/>
              <a:t>Focuses on development of life-long learning and developing knowledge, skills and dispositions for participation as a citizen (in a democracy and globally)</a:t>
            </a:r>
          </a:p>
          <a:p>
            <a:pPr marL="514350" lvl="1" indent="-514350" eaLnBrk="1" hangingPunct="1">
              <a:buFont typeface="Arial" charset="0"/>
              <a:buAutoNum type="arabicPeriod" startAt="5"/>
            </a:pPr>
            <a:r>
              <a:rPr lang="en-US" smtClean="0"/>
              <a:t>Emphasis on integration or making connections across courses/disciplines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Best Practices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dirty="0" smtClean="0"/>
              <a:t>9. Is viewed as one piece of a liberal education, not the totality of a liberal education</a:t>
            </a:r>
          </a:p>
          <a:p>
            <a:pPr marL="514350" indent="-514350" eaLnBrk="1" hangingPunct="1">
              <a:buFont typeface="Arial" charset="0"/>
              <a:buAutoNum type="arabicPeriod" startAt="10"/>
              <a:defRPr/>
            </a:pPr>
            <a:r>
              <a:rPr lang="en-US" dirty="0" smtClean="0"/>
              <a:t>Best faculty teach in the program</a:t>
            </a:r>
          </a:p>
          <a:p>
            <a:pPr marL="514350" indent="-514350" eaLnBrk="1" hangingPunct="1">
              <a:buFont typeface="Arial" charset="0"/>
              <a:buAutoNum type="arabicPeriod" startAt="10"/>
              <a:defRPr/>
            </a:pPr>
            <a:r>
              <a:rPr lang="en-US" dirty="0"/>
              <a:t> </a:t>
            </a:r>
            <a:r>
              <a:rPr lang="en-US" dirty="0" smtClean="0"/>
              <a:t>Based on active learning</a:t>
            </a:r>
          </a:p>
          <a:p>
            <a:pPr marL="514350" indent="-514350" eaLnBrk="1" hangingPunct="1">
              <a:buFont typeface="Arial" charset="0"/>
              <a:buAutoNum type="arabicPeriod" startAt="10"/>
              <a:defRPr/>
            </a:pPr>
            <a:r>
              <a:rPr lang="en-US" dirty="0"/>
              <a:t> </a:t>
            </a:r>
            <a:r>
              <a:rPr lang="en-US" dirty="0" smtClean="0"/>
              <a:t>Assessment is integral to the program (embedded assessment &amp; programmatic assessment)</a:t>
            </a:r>
          </a:p>
          <a:p>
            <a:pPr marL="514350" indent="-514350" eaLnBrk="1" hangingPunct="1">
              <a:buFont typeface="Arial" charset="0"/>
              <a:buAutoNum type="arabicPeriod" startAt="10"/>
              <a:defRPr/>
            </a:pPr>
            <a:r>
              <a:rPr lang="en-US" dirty="0"/>
              <a:t> </a:t>
            </a:r>
            <a:r>
              <a:rPr lang="en-US" dirty="0" smtClean="0"/>
              <a:t>Accountability for student learning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Existing Gen Ed Model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Core Courses:</a:t>
            </a:r>
          </a:p>
          <a:p>
            <a:pPr lvl="1" eaLnBrk="1" hangingPunct="1"/>
            <a:r>
              <a:rPr lang="en-US" dirty="0" smtClean="0"/>
              <a:t>First-Year Seminar</a:t>
            </a:r>
          </a:p>
          <a:p>
            <a:pPr lvl="1" eaLnBrk="1" hangingPunct="1"/>
            <a:r>
              <a:rPr lang="en-US" dirty="0" smtClean="0"/>
              <a:t>Critical Reading and Writing II</a:t>
            </a:r>
          </a:p>
          <a:p>
            <a:pPr lvl="1" eaLnBrk="1" hangingPunct="1"/>
            <a:r>
              <a:rPr lang="en-US" dirty="0" smtClean="0"/>
              <a:t>Readings in the Humanities</a:t>
            </a:r>
          </a:p>
          <a:p>
            <a:pPr lvl="1" eaLnBrk="1" hangingPunct="1"/>
            <a:r>
              <a:rPr lang="en-US" dirty="0" smtClean="0"/>
              <a:t>Social Issues or Perspectives in Business in Society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Existing Gen Ed Model Continued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 Distribution Categories:</a:t>
            </a:r>
          </a:p>
          <a:p>
            <a:pPr lvl="1" eaLnBrk="1" hangingPunct="1"/>
            <a:r>
              <a:rPr lang="en-US" dirty="0" smtClean="0"/>
              <a:t>History</a:t>
            </a:r>
          </a:p>
          <a:p>
            <a:pPr lvl="1" eaLnBrk="1" hangingPunct="1"/>
            <a:r>
              <a:rPr lang="en-US" dirty="0" smtClean="0"/>
              <a:t>Mathematical Reasoning</a:t>
            </a:r>
          </a:p>
          <a:p>
            <a:pPr lvl="1" eaLnBrk="1" hangingPunct="1"/>
            <a:r>
              <a:rPr lang="en-US" dirty="0" smtClean="0"/>
              <a:t>Science with Experiential</a:t>
            </a:r>
          </a:p>
          <a:p>
            <a:pPr lvl="1" eaLnBrk="1" hangingPunct="1"/>
            <a:r>
              <a:rPr lang="en-US" dirty="0" smtClean="0"/>
              <a:t>Intercultural North America</a:t>
            </a:r>
          </a:p>
          <a:p>
            <a:pPr lvl="1" eaLnBrk="1" hangingPunct="1"/>
            <a:r>
              <a:rPr lang="en-US" dirty="0" smtClean="0"/>
              <a:t>International Issues</a:t>
            </a:r>
          </a:p>
          <a:p>
            <a:pPr lvl="1" eaLnBrk="1" hangingPunct="1"/>
            <a:r>
              <a:rPr lang="en-US" dirty="0" smtClean="0"/>
              <a:t>Topics: Arts and Humanities or Social Sciences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1229</Words>
  <Application>Microsoft Office PowerPoint</Application>
  <PresentationFormat>On-screen Show (4:3)</PresentationFormat>
  <Paragraphs>195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General Education Task Force I</vt:lpstr>
      <vt:lpstr>Caveat</vt:lpstr>
      <vt:lpstr>Purpose of General Education (K. Waltzer, 2000)</vt:lpstr>
      <vt:lpstr>Orientation</vt:lpstr>
      <vt:lpstr>Best Practices (retrieved from University of Wisconsin-LaCrosse General Education Committee website: http://www.uwlax.edu/gened/Committee.htm)</vt:lpstr>
      <vt:lpstr>Best Practices Continued</vt:lpstr>
      <vt:lpstr>Best Practices Continued</vt:lpstr>
      <vt:lpstr>Existing Gen Ed Model</vt:lpstr>
      <vt:lpstr>Existing Gen Ed Model Continued</vt:lpstr>
      <vt:lpstr>Existing Gen Ed Model Continued</vt:lpstr>
      <vt:lpstr>Classic Gen Ed Models (R.R. Newton, 2000)</vt:lpstr>
      <vt:lpstr>Classic Gen Ed Models (R.R. Newton, 2000)</vt:lpstr>
      <vt:lpstr>Core &amp; Fluid Models (K. Waltzer, 2000)</vt:lpstr>
      <vt:lpstr>Olivet College</vt:lpstr>
      <vt:lpstr> Amherst College </vt:lpstr>
      <vt:lpstr>The College of New Jersey</vt:lpstr>
      <vt:lpstr>The College of New Jersey Continued</vt:lpstr>
      <vt:lpstr>Evergreen State</vt:lpstr>
      <vt:lpstr>St. John’s College</vt:lpstr>
      <vt:lpstr>Conclusion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Education Task Force I</dc:title>
  <dc:creator>vasishth</dc:creator>
  <cp:lastModifiedBy>defaultprof</cp:lastModifiedBy>
  <cp:revision>90</cp:revision>
  <dcterms:created xsi:type="dcterms:W3CDTF">2013-05-22T00:11:54Z</dcterms:created>
  <dcterms:modified xsi:type="dcterms:W3CDTF">2013-10-29T17:33:15Z</dcterms:modified>
</cp:coreProperties>
</file>